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60" r:id="rId3"/>
    <p:sldId id="261" r:id="rId4"/>
    <p:sldId id="453" r:id="rId5"/>
    <p:sldId id="414" r:id="rId6"/>
    <p:sldId id="473" r:id="rId7"/>
    <p:sldId id="469" r:id="rId8"/>
    <p:sldId id="472" r:id="rId9"/>
    <p:sldId id="450" r:id="rId10"/>
    <p:sldId id="466" r:id="rId11"/>
    <p:sldId id="477" r:id="rId12"/>
    <p:sldId id="478" r:id="rId13"/>
    <p:sldId id="475" r:id="rId14"/>
    <p:sldId id="476" r:id="rId15"/>
    <p:sldId id="258" r:id="rId16"/>
    <p:sldId id="271" r:id="rId17"/>
    <p:sldId id="4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82" d="100"/>
          <a:sy n="82" d="100"/>
        </p:scale>
        <p:origin x="48"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www.prescqipp.info/our-resources/clinical-webinars/clinical-masterclass-december-2023-eczema-management-in-primary-care/" TargetMode="External"/><Relationship Id="rId1" Type="http://schemas.openxmlformats.org/officeDocument/2006/relationships/hyperlink" Target="https://www.prescqipp.info/community-resources/innovation-webinars/silver-award-winner-antidepressant-deprescribing-clinic-nhs-south-yorkshire/"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sps.nhs.uk/articles/reviewing-medicines-for-people-at-risk-of-falls/" TargetMode="External"/><Relationship Id="rId2" Type="http://schemas.openxmlformats.org/officeDocument/2006/relationships/hyperlink" Target="https://lpet-nhs.webex.com/weblink/register/rb678d1f1800e172e233c42918606670b" TargetMode="External"/><Relationship Id="rId1" Type="http://schemas.openxmlformats.org/officeDocument/2006/relationships/hyperlink" Target="https://www.sps.nhs.uk/articles/primary-care-discussions-lipid-management/" TargetMode="External"/><Relationship Id="rId4" Type="http://schemas.openxmlformats.org/officeDocument/2006/relationships/hyperlink" Target="https://lpet-nhs.webex.com/weblink/register/re7c78e7d4cd930d713b94ae9b8b10681"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intranet.sheffieldccg.nhs.uk/Downloads/Medicines%20Management/Practice%20resources%20and%20PGDs/Recording_SIDs_on_practice_clinical_systems%20.pdf"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prescqipp.info/our-resources/clinical-webinars/clinical-masterclass-december-2023-eczema-management-in-primary-care/" TargetMode="External"/><Relationship Id="rId1" Type="http://schemas.openxmlformats.org/officeDocument/2006/relationships/hyperlink" Target="https://www.prescqipp.info/community-resources/innovation-webinars/silver-award-winner-antidepressant-deprescribing-clinic-nhs-south-yorkshire/"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sps.nhs.uk/articles/reviewing-medicines-for-people-at-risk-of-falls/" TargetMode="External"/><Relationship Id="rId2" Type="http://schemas.openxmlformats.org/officeDocument/2006/relationships/hyperlink" Target="https://lpet-nhs.webex.com/weblink/register/rb678d1f1800e172e233c42918606670b" TargetMode="External"/><Relationship Id="rId1" Type="http://schemas.openxmlformats.org/officeDocument/2006/relationships/hyperlink" Target="https://www.sps.nhs.uk/articles/primary-care-discussions-lipid-management/" TargetMode="External"/><Relationship Id="rId4" Type="http://schemas.openxmlformats.org/officeDocument/2006/relationships/hyperlink" Target="https://lpet-nhs.webex.com/weblink/register/re7c78e7d4cd930d713b94ae9b8b1068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intranet.sheffieldccg.nhs.uk/Downloads/Medicines%20Management/Practice%20resources%20and%20PGDs/Recording_SIDs_on_practice_clinical_systems%20.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dgm:spPr/>
      <dgm:t>
        <a:bodyPr/>
        <a:lstStyle/>
        <a:p>
          <a:pPr>
            <a:lnSpc>
              <a:spcPct val="100000"/>
            </a:lnSpc>
          </a:pPr>
          <a:r>
            <a:rPr lang="en-GB" b="1" dirty="0">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Innovation webinar </a:t>
          </a:r>
          <a:r>
            <a:rPr lang="en-GB" b="0" dirty="0">
              <a:solidFill>
                <a:schemeClr val="accent1">
                  <a:lumMod val="50000"/>
                </a:schemeClr>
              </a:solidFill>
            </a:rPr>
            <a:t> </a:t>
          </a:r>
        </a:p>
        <a:p>
          <a:pPr>
            <a:lnSpc>
              <a:spcPct val="100000"/>
            </a:lnSpc>
          </a:pPr>
          <a:r>
            <a:rPr lang="en-GB" b="1" dirty="0"/>
            <a:t>'Silver' award winner  Antidepressant deprescribing clinic - NHS South Yorkshire on Monday, 11 December </a:t>
          </a:r>
          <a:r>
            <a:rPr lang="en-GB" b="1" i="0" dirty="0"/>
            <a:t>at </a:t>
          </a:r>
        </a:p>
        <a:p>
          <a:pPr>
            <a:lnSpc>
              <a:spcPct val="100000"/>
            </a:lnSpc>
          </a:pPr>
          <a:r>
            <a:rPr lang="en-GB" b="1" i="0" dirty="0"/>
            <a:t>13:00 - 14:00.</a:t>
          </a:r>
          <a:endParaRPr lang="en-US" b="1" dirty="0"/>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AE77C698-1783-4BD1-A0C9-ADEDF471FABF}">
      <dgm:prSet/>
      <dgm:spPr/>
      <dgm:t>
        <a:bodyPr/>
        <a:lstStyle/>
        <a:p>
          <a:pPr>
            <a:lnSpc>
              <a:spcPct val="100000"/>
            </a:lnSpc>
          </a:pPr>
          <a:r>
            <a:rPr lang="en-GB" b="1" dirty="0">
              <a:solidFill>
                <a:schemeClr val="accent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Clinical Masterclass </a:t>
          </a:r>
          <a:endParaRPr lang="en-GB" b="1" dirty="0">
            <a:solidFill>
              <a:schemeClr val="accent1">
                <a:lumMod val="50000"/>
              </a:schemeClr>
            </a:solidFill>
          </a:endParaRPr>
        </a:p>
        <a:p>
          <a:pPr>
            <a:lnSpc>
              <a:spcPct val="100000"/>
            </a:lnSpc>
          </a:pPr>
          <a:r>
            <a:rPr lang="en-GB" b="1" dirty="0"/>
            <a:t>Eczema management in primary care. </a:t>
          </a:r>
        </a:p>
        <a:p>
          <a:pPr>
            <a:lnSpc>
              <a:spcPct val="100000"/>
            </a:lnSpc>
          </a:pPr>
          <a:r>
            <a:rPr lang="en-GB" b="1" dirty="0"/>
            <a:t>Tuesday, 19 December 2023 </a:t>
          </a:r>
          <a:r>
            <a:rPr lang="en-GB" b="1" i="0" dirty="0"/>
            <a:t>at 13:00 - 14:00</a:t>
          </a:r>
          <a:r>
            <a:rPr lang="en-GB" b="1" dirty="0"/>
            <a:t>.</a:t>
          </a:r>
          <a:endParaRPr lang="en-US" b="1" dirty="0"/>
        </a:p>
      </dgm:t>
    </dgm:pt>
    <dgm:pt modelId="{AEDAC784-9F42-4CAE-ABC7-5E9062F795E1}" type="parTrans" cxnId="{86ECB6F0-AF80-4389-827F-8A5B186FDDDE}">
      <dgm:prSet/>
      <dgm:spPr/>
      <dgm:t>
        <a:bodyPr/>
        <a:lstStyle/>
        <a:p>
          <a:endParaRPr lang="en-US"/>
        </a:p>
      </dgm:t>
    </dgm:pt>
    <dgm:pt modelId="{DD3EFCAA-8517-48CF-95C3-A2DDE5DA5E4F}" type="sibTrans" cxnId="{86ECB6F0-AF80-4389-827F-8A5B186FDDDE}">
      <dgm:prSet/>
      <dgm:spPr/>
      <dgm:t>
        <a:bodyPr/>
        <a:lstStyle/>
        <a:p>
          <a:endParaRPr lang="en-US"/>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2"/>
      <dgm:spPr/>
    </dgm:pt>
    <dgm:pt modelId="{DF915C3A-90C8-E84E-95E0-4193F3F5B2FF}" type="pres">
      <dgm:prSet presAssocID="{6B5A7BC0-922D-40EA-88DD-FA7F129F2968}" presName="text" presStyleLbl="fgAcc0" presStyleIdx="0" presStyleCnt="2">
        <dgm:presLayoutVars>
          <dgm:chPref val="3"/>
        </dgm:presLayoutVars>
      </dgm:prSet>
      <dgm:spPr/>
    </dgm:pt>
    <dgm:pt modelId="{27AE9CD6-81C5-254E-A581-E6E0E5F4F19D}" type="pres">
      <dgm:prSet presAssocID="{6B5A7BC0-922D-40EA-88DD-FA7F129F2968}" presName="hierChild2" presStyleCnt="0"/>
      <dgm:spPr/>
    </dgm:pt>
    <dgm:pt modelId="{6EDEF712-798C-294F-85C9-B58735EABC4D}" type="pres">
      <dgm:prSet presAssocID="{AE77C698-1783-4BD1-A0C9-ADEDF471FABF}" presName="hierRoot1" presStyleCnt="0"/>
      <dgm:spPr/>
    </dgm:pt>
    <dgm:pt modelId="{3CAF39AE-CF3F-3D47-AE4B-449E12F8C061}" type="pres">
      <dgm:prSet presAssocID="{AE77C698-1783-4BD1-A0C9-ADEDF471FABF}" presName="composite" presStyleCnt="0"/>
      <dgm:spPr/>
    </dgm:pt>
    <dgm:pt modelId="{A8F20F11-3A4C-0047-BC10-89313F906233}" type="pres">
      <dgm:prSet presAssocID="{AE77C698-1783-4BD1-A0C9-ADEDF471FABF}" presName="background" presStyleLbl="node0" presStyleIdx="1" presStyleCnt="2"/>
      <dgm:spPr/>
    </dgm:pt>
    <dgm:pt modelId="{E086F1B1-B18C-E04B-B9F0-0D7273B88983}" type="pres">
      <dgm:prSet presAssocID="{AE77C698-1783-4BD1-A0C9-ADEDF471FABF}" presName="text" presStyleLbl="fgAcc0" presStyleIdx="1" presStyleCnt="2">
        <dgm:presLayoutVars>
          <dgm:chPref val="3"/>
        </dgm:presLayoutVars>
      </dgm:prSet>
      <dgm:spPr/>
    </dgm:pt>
    <dgm:pt modelId="{82C045EC-C0E9-724C-A08F-2159C8C4DBAA}" type="pres">
      <dgm:prSet presAssocID="{AE77C698-1783-4BD1-A0C9-ADEDF471FABF}" presName="hierChild2" presStyleCnt="0"/>
      <dgm:spPr/>
    </dgm:pt>
  </dgm:ptLst>
  <dgm:cxnLst>
    <dgm:cxn modelId="{608AE110-435C-C14C-8D17-61B696D3D243}" type="presOf" srcId="{2476449C-5948-4C79-9937-E34E15CF9546}" destId="{4868494B-0D94-9E40-B70A-331D4E0C9CD1}" srcOrd="0" destOrd="0" presId="urn:microsoft.com/office/officeart/2005/8/layout/hierarchy1"/>
    <dgm:cxn modelId="{CB9D4433-0428-4946-9280-31F36625358E}" type="presOf" srcId="{AE77C698-1783-4BD1-A0C9-ADEDF471FABF}" destId="{E086F1B1-B18C-E04B-B9F0-0D7273B88983}"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86ECB6F0-AF80-4389-827F-8A5B186FDDDE}" srcId="{2476449C-5948-4C79-9937-E34E15CF9546}" destId="{AE77C698-1783-4BD1-A0C9-ADEDF471FABF}" srcOrd="1" destOrd="0" parTransId="{AEDAC784-9F42-4CAE-ABC7-5E9062F795E1}" sibTransId="{DD3EFCAA-8517-48CF-95C3-A2DDE5DA5E4F}"/>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 modelId="{6247F0E8-A0DA-1D4B-A786-2BA69B9EDB0B}" type="presParOf" srcId="{4868494B-0D94-9E40-B70A-331D4E0C9CD1}" destId="{6EDEF712-798C-294F-85C9-B58735EABC4D}" srcOrd="1" destOrd="0" presId="urn:microsoft.com/office/officeart/2005/8/layout/hierarchy1"/>
    <dgm:cxn modelId="{77EB4AD8-1146-5F4A-82C8-B94507647A2F}" type="presParOf" srcId="{6EDEF712-798C-294F-85C9-B58735EABC4D}" destId="{3CAF39AE-CF3F-3D47-AE4B-449E12F8C061}" srcOrd="0" destOrd="0" presId="urn:microsoft.com/office/officeart/2005/8/layout/hierarchy1"/>
    <dgm:cxn modelId="{830BE6CA-7624-3444-8F89-00EFFE6A6A38}" type="presParOf" srcId="{3CAF39AE-CF3F-3D47-AE4B-449E12F8C061}" destId="{A8F20F11-3A4C-0047-BC10-89313F906233}" srcOrd="0" destOrd="0" presId="urn:microsoft.com/office/officeart/2005/8/layout/hierarchy1"/>
    <dgm:cxn modelId="{2601830F-8EE1-E047-A53F-89185856551D}" type="presParOf" srcId="{3CAF39AE-CF3F-3D47-AE4B-449E12F8C061}" destId="{E086F1B1-B18C-E04B-B9F0-0D7273B88983}" srcOrd="1" destOrd="0" presId="urn:microsoft.com/office/officeart/2005/8/layout/hierarchy1"/>
    <dgm:cxn modelId="{76D09181-E222-DF46-89B5-DDF99ECB3EE6}" type="presParOf" srcId="{6EDEF712-798C-294F-85C9-B58735EABC4D}" destId="{82C045EC-C0E9-724C-A08F-2159C8C4DB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6449C-5948-4C79-9937-E34E15CF95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endParaRPr lang="en-GB" sz="1400" b="1"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endParaRPr>
        </a:p>
        <a:p>
          <a:pPr>
            <a:lnSpc>
              <a:spcPct val="100000"/>
            </a:lnSpc>
          </a:pPr>
          <a:r>
            <a:rPr lang="en-GB" sz="2800" b="1"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Primary Care Discussions: Lipid Management</a:t>
          </a:r>
          <a:r>
            <a:rPr lang="en-GB" sz="2800" b="1" i="0" dirty="0">
              <a:solidFill>
                <a:schemeClr val="bg1"/>
              </a:solidFill>
            </a:rPr>
            <a:t> </a:t>
          </a:r>
        </a:p>
        <a:p>
          <a:pPr>
            <a:lnSpc>
              <a:spcPct val="100000"/>
            </a:lnSpc>
          </a:pPr>
          <a:r>
            <a:rPr lang="en-GB" sz="2800" b="0" i="0" dirty="0"/>
            <a:t>Tuesday, 12 December 2023 at 13:00 - 14:00·  Online via WebEx </a:t>
          </a:r>
        </a:p>
        <a:p>
          <a:pPr>
            <a:lnSpc>
              <a:spcPct val="100000"/>
            </a:lnSpc>
          </a:pPr>
          <a:r>
            <a:rPr lang="en-GB" sz="2800"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Registration is now open</a:t>
          </a:r>
          <a:endParaRPr lang="en-US" sz="2800" dirty="0"/>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AE77C698-1783-4BD1-A0C9-ADEDF471FABF}">
      <dgm:prSet custT="1"/>
      <dgm:spPr/>
      <dgm:t>
        <a:bodyPr/>
        <a:lstStyle/>
        <a:p>
          <a:pPr>
            <a:lnSpc>
              <a:spcPct val="100000"/>
            </a:lnSpc>
          </a:pPr>
          <a:r>
            <a:rPr lang="en-GB" sz="2800" b="1" i="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Reviewing medicines for people at risk of falls</a:t>
          </a:r>
          <a:r>
            <a:rPr lang="en-GB" sz="2800" b="1" i="0" dirty="0">
              <a:solidFill>
                <a:schemeClr val="bg1"/>
              </a:solidFill>
            </a:rPr>
            <a:t> </a:t>
          </a:r>
        </a:p>
        <a:p>
          <a:pPr>
            <a:lnSpc>
              <a:spcPct val="100000"/>
            </a:lnSpc>
          </a:pPr>
          <a:r>
            <a:rPr lang="en-GB" sz="2800" b="0" i="0" dirty="0"/>
            <a:t>Tuesday, 9 January 2024 at 13:00 - 14:00·  Online via WebEx </a:t>
          </a:r>
        </a:p>
        <a:p>
          <a:pPr>
            <a:lnSpc>
              <a:spcPct val="100000"/>
            </a:lnSpc>
          </a:pPr>
          <a:r>
            <a:rPr lang="en-GB" sz="2800" b="0" i="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Registration is now open</a:t>
          </a:r>
          <a:r>
            <a:rPr lang="en-GB" sz="2800" b="0" i="0" dirty="0">
              <a:solidFill>
                <a:schemeClr val="bg1"/>
              </a:solidFill>
            </a:rPr>
            <a:t>.</a:t>
          </a:r>
          <a:endParaRPr lang="en-US" sz="2800" dirty="0"/>
        </a:p>
      </dgm:t>
    </dgm:pt>
    <dgm:pt modelId="{AEDAC784-9F42-4CAE-ABC7-5E9062F795E1}" type="parTrans" cxnId="{86ECB6F0-AF80-4389-827F-8A5B186FDDDE}">
      <dgm:prSet/>
      <dgm:spPr/>
      <dgm:t>
        <a:bodyPr/>
        <a:lstStyle/>
        <a:p>
          <a:endParaRPr lang="en-US"/>
        </a:p>
      </dgm:t>
    </dgm:pt>
    <dgm:pt modelId="{DD3EFCAA-8517-48CF-95C3-A2DDE5DA5E4F}" type="sibTrans" cxnId="{86ECB6F0-AF80-4389-827F-8A5B186FDDDE}">
      <dgm:prSet/>
      <dgm:spPr/>
      <dgm:t>
        <a:bodyPr/>
        <a:lstStyle/>
        <a:p>
          <a:endParaRPr lang="en-US"/>
        </a:p>
      </dgm:t>
    </dgm:pt>
    <dgm:pt modelId="{A0F53CB0-95B4-9B4D-84A6-0F5E47B1728A}" type="pres">
      <dgm:prSet presAssocID="{2476449C-5948-4C79-9937-E34E15CF9546}" presName="linear" presStyleCnt="0">
        <dgm:presLayoutVars>
          <dgm:animLvl val="lvl"/>
          <dgm:resizeHandles val="exact"/>
        </dgm:presLayoutVars>
      </dgm:prSet>
      <dgm:spPr/>
    </dgm:pt>
    <dgm:pt modelId="{75AB3376-5068-9841-8A78-126B8DA40295}" type="pres">
      <dgm:prSet presAssocID="{6B5A7BC0-922D-40EA-88DD-FA7F129F2968}" presName="parentText" presStyleLbl="node1" presStyleIdx="0" presStyleCnt="2">
        <dgm:presLayoutVars>
          <dgm:chMax val="0"/>
          <dgm:bulletEnabled val="1"/>
        </dgm:presLayoutVars>
      </dgm:prSet>
      <dgm:spPr/>
    </dgm:pt>
    <dgm:pt modelId="{4C65ED17-B224-4545-B89D-96D3A879DCFF}" type="pres">
      <dgm:prSet presAssocID="{78791CA3-6FBC-4410-8CE4-70F4128F2398}" presName="spacer" presStyleCnt="0"/>
      <dgm:spPr/>
    </dgm:pt>
    <dgm:pt modelId="{8D78E566-E673-624C-B4CC-E3E3E57F53B2}" type="pres">
      <dgm:prSet presAssocID="{AE77C698-1783-4BD1-A0C9-ADEDF471FABF}" presName="parentText" presStyleLbl="node1" presStyleIdx="1" presStyleCnt="2">
        <dgm:presLayoutVars>
          <dgm:chMax val="0"/>
          <dgm:bulletEnabled val="1"/>
        </dgm:presLayoutVars>
      </dgm:prSet>
      <dgm:spPr/>
    </dgm:pt>
  </dgm:ptLst>
  <dgm:cxnLst>
    <dgm:cxn modelId="{52F9FA0C-5F1E-824C-B6C7-5CC48AB4E574}" type="presOf" srcId="{6B5A7BC0-922D-40EA-88DD-FA7F129F2968}" destId="{75AB3376-5068-9841-8A78-126B8DA40295}" srcOrd="0" destOrd="0" presId="urn:microsoft.com/office/officeart/2005/8/layout/vList2"/>
    <dgm:cxn modelId="{0E150358-D1C9-474D-AC5F-5B41816760F8}" srcId="{2476449C-5948-4C79-9937-E34E15CF9546}" destId="{6B5A7BC0-922D-40EA-88DD-FA7F129F2968}" srcOrd="0" destOrd="0" parTransId="{76110AFC-AF2F-40CF-A706-4747A58AF209}" sibTransId="{78791CA3-6FBC-4410-8CE4-70F4128F2398}"/>
    <dgm:cxn modelId="{A46AA9D4-BB13-6C45-9754-DB904949BD84}" type="presOf" srcId="{2476449C-5948-4C79-9937-E34E15CF9546}" destId="{A0F53CB0-95B4-9B4D-84A6-0F5E47B1728A}" srcOrd="0" destOrd="0" presId="urn:microsoft.com/office/officeart/2005/8/layout/vList2"/>
    <dgm:cxn modelId="{86ECB6F0-AF80-4389-827F-8A5B186FDDDE}" srcId="{2476449C-5948-4C79-9937-E34E15CF9546}" destId="{AE77C698-1783-4BD1-A0C9-ADEDF471FABF}" srcOrd="1" destOrd="0" parTransId="{AEDAC784-9F42-4CAE-ABC7-5E9062F795E1}" sibTransId="{DD3EFCAA-8517-48CF-95C3-A2DDE5DA5E4F}"/>
    <dgm:cxn modelId="{F09E41FA-8EDE-434A-A043-737D9CA688D6}" type="presOf" srcId="{AE77C698-1783-4BD1-A0C9-ADEDF471FABF}" destId="{8D78E566-E673-624C-B4CC-E3E3E57F53B2}" srcOrd="0" destOrd="0" presId="urn:microsoft.com/office/officeart/2005/8/layout/vList2"/>
    <dgm:cxn modelId="{E5F1C08E-7C57-E54E-B05F-E7F1CD4F9806}" type="presParOf" srcId="{A0F53CB0-95B4-9B4D-84A6-0F5E47B1728A}" destId="{75AB3376-5068-9841-8A78-126B8DA40295}" srcOrd="0" destOrd="0" presId="urn:microsoft.com/office/officeart/2005/8/layout/vList2"/>
    <dgm:cxn modelId="{A7A758DB-EA27-7F49-83AC-5839B831CBBE}" type="presParOf" srcId="{A0F53CB0-95B4-9B4D-84A6-0F5E47B1728A}" destId="{4C65ED17-B224-4545-B89D-96D3A879DCFF}" srcOrd="1" destOrd="0" presId="urn:microsoft.com/office/officeart/2005/8/layout/vList2"/>
    <dgm:cxn modelId="{12A8651D-F83F-0D43-906C-A34D13A9F5CF}" type="presParOf" srcId="{A0F53CB0-95B4-9B4D-84A6-0F5E47B1728A}" destId="{8D78E566-E673-624C-B4CC-E3E3E57F53B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A40CD296-CCC5-472A-B63A-4369EC430BBE}">
      <dgm:prSet custT="1"/>
      <dgm:spPr/>
      <dgm:t>
        <a:bodyPr/>
        <a:lstStyle/>
        <a:p>
          <a:r>
            <a:rPr lang="en-US" sz="1600" dirty="0"/>
            <a:t>Add</a:t>
          </a:r>
        </a:p>
      </dgm:t>
    </dgm:pt>
    <dgm:pt modelId="{CE0B74A7-399E-46F9-B244-98B21AB9D4D7}" type="parTrans" cxnId="{E89ABE19-DD11-4BD2-B077-29E6B230198D}">
      <dgm:prSet/>
      <dgm:spPr/>
      <dgm:t>
        <a:bodyPr/>
        <a:lstStyle/>
        <a:p>
          <a:endParaRPr lang="en-US"/>
        </a:p>
      </dgm:t>
    </dgm:pt>
    <dgm:pt modelId="{95259E59-3C58-4052-BE11-EACC0397BEBF}" type="sibTrans" cxnId="{E89ABE19-DD11-4BD2-B077-29E6B230198D}">
      <dgm:prSet/>
      <dgm:spPr/>
      <dgm:t>
        <a:bodyPr/>
        <a:lstStyle/>
        <a:p>
          <a:endParaRPr lang="en-US"/>
        </a:p>
      </dgm:t>
    </dgm:pt>
    <dgm:pt modelId="{350CA7BA-FC98-4130-B4E5-9F096722A838}">
      <dgm:prSet custT="1"/>
      <dgm:spPr/>
      <dgm:t>
        <a:bodyPr/>
        <a:lstStyle/>
        <a:p>
          <a:r>
            <a:rPr lang="en-US" sz="1600" b="1" dirty="0"/>
            <a:t>Reminder/Check</a:t>
          </a:r>
        </a:p>
      </dgm:t>
    </dgm:pt>
    <dgm:pt modelId="{551C21E4-595D-4C57-AEA9-B28272051AFF}" type="parTrans" cxnId="{998EDCAA-BE58-48B7-8C6D-1531BFFB909F}">
      <dgm:prSet/>
      <dgm:spPr/>
      <dgm:t>
        <a:bodyPr/>
        <a:lstStyle/>
        <a:p>
          <a:endParaRPr lang="en-US"/>
        </a:p>
      </dgm:t>
    </dgm:pt>
    <dgm:pt modelId="{BC6447E6-B183-4A58-9363-0DDED7E97C4E}" type="sibTrans" cxnId="{998EDCAA-BE58-48B7-8C6D-1531BFFB909F}">
      <dgm:prSet/>
      <dgm:spPr/>
      <dgm:t>
        <a:bodyPr/>
        <a:lstStyle/>
        <a:p>
          <a:endParaRPr lang="en-US"/>
        </a:p>
      </dgm:t>
    </dgm:pt>
    <dgm:pt modelId="{227DB1BA-FB89-4700-A784-9A5958131102}">
      <dgm:prSet custT="1"/>
      <dgm:spPr/>
      <dgm:t>
        <a:bodyPr/>
        <a:lstStyle/>
        <a:p>
          <a:r>
            <a:rPr lang="en-US" sz="1200" dirty="0">
              <a:latin typeface="Arial" panose="020B0604020202020204" pitchFamily="34" charset="0"/>
              <a:cs typeface="Arial" panose="020B0604020202020204" pitchFamily="34" charset="0"/>
            </a:rPr>
            <a:t>SGLT2i initiated from secondary care  - unless patient is diabetic and on insulin or </a:t>
          </a:r>
          <a:r>
            <a:rPr lang="en-GB" sz="1200" b="0" i="0" dirty="0">
              <a:latin typeface="Arial" panose="020B0604020202020204" pitchFamily="34" charset="0"/>
              <a:cs typeface="Arial" panose="020B0604020202020204" pitchFamily="34" charset="0"/>
            </a:rPr>
            <a:t>sulfonylurea. </a:t>
          </a:r>
        </a:p>
        <a:p>
          <a:r>
            <a:rPr lang="en-GB" sz="1200" dirty="0">
              <a:latin typeface="Arial" panose="020B0604020202020204" pitchFamily="34" charset="0"/>
              <a:cs typeface="Arial" panose="020B0604020202020204" pitchFamily="34" charset="0"/>
            </a:rPr>
            <a:t>Highlight in clinical record the indication for dapagliflozin or empagliflozin as (</a:t>
          </a:r>
          <a:r>
            <a:rPr lang="en-GB" sz="1200" dirty="0" err="1">
              <a:latin typeface="Arial" panose="020B0604020202020204" pitchFamily="34" charset="0"/>
              <a:cs typeface="Arial" panose="020B0604020202020204" pitchFamily="34" charset="0"/>
            </a:rPr>
            <a:t>HFrEF</a:t>
          </a:r>
          <a:r>
            <a:rPr lang="en-GB" sz="1200" dirty="0">
              <a:latin typeface="Arial" panose="020B0604020202020204" pitchFamily="34" charset="0"/>
              <a:cs typeface="Arial" panose="020B0604020202020204" pitchFamily="34" charset="0"/>
            </a:rPr>
            <a:t>)</a:t>
          </a:r>
          <a:endParaRPr lang="en-GB" sz="1200" b="0" i="0" dirty="0">
            <a:latin typeface="Arial" panose="020B0604020202020204" pitchFamily="34" charset="0"/>
            <a:cs typeface="Arial" panose="020B0604020202020204" pitchFamily="34" charset="0"/>
          </a:endParaRPr>
        </a:p>
      </dgm:t>
    </dgm:pt>
    <dgm:pt modelId="{40713129-2F94-474A-ADA1-4D601958EBA8}" type="parTrans" cxnId="{2A0012EF-1DF1-4988-A733-43505384095F}">
      <dgm:prSet/>
      <dgm:spPr/>
      <dgm:t>
        <a:bodyPr/>
        <a:lstStyle/>
        <a:p>
          <a:endParaRPr lang="en-US"/>
        </a:p>
      </dgm:t>
    </dgm:pt>
    <dgm:pt modelId="{218FD44A-EFEE-48EC-9306-5565E70D3411}" type="sibTrans" cxnId="{2A0012EF-1DF1-4988-A733-43505384095F}">
      <dgm:prSet/>
      <dgm:spPr/>
      <dgm:t>
        <a:bodyPr/>
        <a:lstStyle/>
        <a:p>
          <a:endParaRPr lang="en-US"/>
        </a:p>
      </dgm:t>
    </dgm:pt>
    <dgm:pt modelId="{9D60B54C-4800-4453-BA14-FCC30F7DC30E}">
      <dgm:prSet custT="1"/>
      <dgm:spPr/>
      <dgm:t>
        <a:bodyPr/>
        <a:lstStyle/>
        <a:p>
          <a:r>
            <a:rPr lang="en-US" sz="1600" b="1" dirty="0"/>
            <a:t>Add</a:t>
          </a:r>
        </a:p>
      </dgm:t>
    </dgm:pt>
    <dgm:pt modelId="{E42DFB4A-C7E4-45C9-BABD-A74FA9A5C5D8}" type="parTrans" cxnId="{7E141EA7-34D2-42AA-BE0D-4791E28FC7E8}">
      <dgm:prSet/>
      <dgm:spPr/>
      <dgm:t>
        <a:bodyPr/>
        <a:lstStyle/>
        <a:p>
          <a:endParaRPr lang="en-US"/>
        </a:p>
      </dgm:t>
    </dgm:pt>
    <dgm:pt modelId="{4E350671-F22A-46DE-9468-C4270F1FCEFB}" type="sibTrans" cxnId="{7E141EA7-34D2-42AA-BE0D-4791E28FC7E8}">
      <dgm:prSet/>
      <dgm:spPr/>
      <dgm:t>
        <a:bodyPr/>
        <a:lstStyle/>
        <a:p>
          <a:endParaRPr lang="en-US"/>
        </a:p>
      </dgm:t>
    </dgm:pt>
    <dgm:pt modelId="{02BA7A96-F323-4049-93C9-DB3DEDA9BAF9}">
      <dgm:prSet custT="1"/>
      <dgm:spPr/>
      <dgm:t>
        <a:bodyPr/>
        <a:lstStyle/>
        <a:p>
          <a:endParaRPr lang="en-US" sz="1600" dirty="0"/>
        </a:p>
      </dgm:t>
    </dgm:pt>
    <dgm:pt modelId="{DA4F000E-0287-41D1-B64B-C4D6B9422B93}" type="parTrans" cxnId="{2288161F-EA3E-4DD6-B1CC-2FB52B10424A}">
      <dgm:prSet/>
      <dgm:spPr/>
      <dgm:t>
        <a:bodyPr/>
        <a:lstStyle/>
        <a:p>
          <a:endParaRPr lang="en-US"/>
        </a:p>
      </dgm:t>
    </dgm:pt>
    <dgm:pt modelId="{290F9BD1-7897-4C13-BDA6-930A751AB2D3}" type="sibTrans" cxnId="{2288161F-EA3E-4DD6-B1CC-2FB52B10424A}">
      <dgm:prSet/>
      <dgm:spPr/>
      <dgm:t>
        <a:bodyPr/>
        <a:lstStyle/>
        <a:p>
          <a:endParaRPr lang="en-US"/>
        </a:p>
      </dgm:t>
    </dgm:pt>
    <dgm:pt modelId="{D8D06DAD-06BA-4783-8132-E3B5F88C5E79}">
      <dgm:prSet custT="1"/>
      <dgm:spPr/>
      <dgm:t>
        <a:bodyPr/>
        <a:lstStyle/>
        <a:p>
          <a:r>
            <a:rPr lang="en-US" sz="1600" b="1" dirty="0"/>
            <a:t>Note and highlight to colleagues</a:t>
          </a:r>
        </a:p>
      </dgm:t>
    </dgm:pt>
    <dgm:pt modelId="{C7F56F7A-B65F-4A19-93DA-F95EC90C2E37}" type="parTrans" cxnId="{9F48A4FC-5846-4342-AF17-D6C02D9834B0}">
      <dgm:prSet/>
      <dgm:spPr/>
      <dgm:t>
        <a:bodyPr/>
        <a:lstStyle/>
        <a:p>
          <a:endParaRPr lang="en-US"/>
        </a:p>
      </dgm:t>
    </dgm:pt>
    <dgm:pt modelId="{06C690C7-C20A-4DA4-AE83-6E8D68145C5A}" type="sibTrans" cxnId="{9F48A4FC-5846-4342-AF17-D6C02D9834B0}">
      <dgm:prSet/>
      <dgm:spPr/>
      <dgm:t>
        <a:bodyPr/>
        <a:lstStyle/>
        <a:p>
          <a:endParaRPr lang="en-US"/>
        </a:p>
      </dgm:t>
    </dgm:pt>
    <dgm:pt modelId="{DB4A3D09-5E2B-4E8A-9C7C-8896C58A5A3B}">
      <dgm:prSet custT="1"/>
      <dgm:spPr/>
      <dgm:t>
        <a:bodyPr/>
        <a:lstStyle/>
        <a:p>
          <a:r>
            <a:rPr lang="en-US" sz="1800" dirty="0">
              <a:latin typeface="Arial" panose="020B0604020202020204" pitchFamily="34" charset="0"/>
              <a:cs typeface="Arial" panose="020B0604020202020204" pitchFamily="34" charset="0"/>
            </a:rPr>
            <a:t>New Pink card process</a:t>
          </a:r>
        </a:p>
      </dgm:t>
    </dgm:pt>
    <dgm:pt modelId="{8AD45C41-6AB4-489C-B924-7E84BC9709E0}" type="parTrans" cxnId="{1A229999-95E6-4F49-B6F1-465E19665978}">
      <dgm:prSet/>
      <dgm:spPr/>
      <dgm:t>
        <a:bodyPr/>
        <a:lstStyle/>
        <a:p>
          <a:endParaRPr lang="en-US"/>
        </a:p>
      </dgm:t>
    </dgm:pt>
    <dgm:pt modelId="{3F9C26F9-1BCD-4783-835E-6EC47E88BA10}" type="sibTrans" cxnId="{1A229999-95E6-4F49-B6F1-465E19665978}">
      <dgm:prSet/>
      <dgm:spPr/>
      <dgm:t>
        <a:bodyPr/>
        <a:lstStyle/>
        <a:p>
          <a:endParaRPr lang="en-US"/>
        </a:p>
      </dgm:t>
    </dgm:pt>
    <dgm:pt modelId="{59B4FE74-B2BF-4C09-A543-E874AD4E65BD}">
      <dgm:prSet custT="1"/>
      <dgm:spPr/>
      <dgm:t>
        <a:bodyPr/>
        <a:lstStyle/>
        <a:p>
          <a:r>
            <a:rPr lang="en-US" sz="1600" b="1" dirty="0"/>
            <a:t>Check out</a:t>
          </a:r>
        </a:p>
      </dgm:t>
    </dgm:pt>
    <dgm:pt modelId="{552430E8-B57A-464D-BB10-C60E999CD982}" type="parTrans" cxnId="{DDBD57B5-DE16-4C52-83F4-FC2BBE607068}">
      <dgm:prSet/>
      <dgm:spPr/>
      <dgm:t>
        <a:bodyPr/>
        <a:lstStyle/>
        <a:p>
          <a:endParaRPr lang="en-US"/>
        </a:p>
      </dgm:t>
    </dgm:pt>
    <dgm:pt modelId="{3712345D-EFE8-408D-978B-9060949C7BA2}" type="sibTrans" cxnId="{DDBD57B5-DE16-4C52-83F4-FC2BBE607068}">
      <dgm:prSet/>
      <dgm:spPr/>
      <dgm:t>
        <a:bodyPr/>
        <a:lstStyle/>
        <a:p>
          <a:endParaRPr lang="en-US"/>
        </a:p>
      </dgm:t>
    </dgm:pt>
    <dgm:pt modelId="{09A6121B-7DAD-446B-9664-0B30034CCDBF}">
      <dgm:prSet custT="1"/>
      <dgm:spPr/>
      <dgm:t>
        <a:bodyPr/>
        <a:lstStyle/>
        <a:p>
          <a:r>
            <a:rPr lang="en-US" sz="1800" dirty="0">
              <a:latin typeface="Arial" panose="020B0604020202020204" pitchFamily="34" charset="0"/>
              <a:cs typeface="Arial" panose="020B0604020202020204" pitchFamily="34" charset="0"/>
            </a:rPr>
            <a:t>Check out learning opportunities (all of which are free to attend)</a:t>
          </a:r>
        </a:p>
      </dgm:t>
    </dgm:pt>
    <dgm:pt modelId="{C1241D5A-3BCB-48AB-A06A-74A5EEFA941F}" type="parTrans" cxnId="{41448ED4-25DB-4AB5-8F44-B8A0E3730DFA}">
      <dgm:prSet/>
      <dgm:spPr/>
      <dgm:t>
        <a:bodyPr/>
        <a:lstStyle/>
        <a:p>
          <a:endParaRPr lang="en-US"/>
        </a:p>
      </dgm:t>
    </dgm:pt>
    <dgm:pt modelId="{C90DB01B-D227-4ECB-A7B1-A328A263645B}" type="sibTrans" cxnId="{41448ED4-25DB-4AB5-8F44-B8A0E3730DFA}">
      <dgm:prSet/>
      <dgm:spPr/>
      <dgm:t>
        <a:bodyPr/>
        <a:lstStyle/>
        <a:p>
          <a:endParaRPr lang="en-US"/>
        </a:p>
      </dgm:t>
    </dgm:pt>
    <dgm:pt modelId="{22DE8674-630F-411B-A0E5-C74A5AB69853}">
      <dgm:prSet custT="1"/>
      <dgm:spPr/>
      <dgm:t>
        <a:bodyPr/>
        <a:lstStyle/>
        <a:p>
          <a:r>
            <a:rPr lang="en-US" sz="1400" dirty="0">
              <a:latin typeface="Arial" panose="020B0604020202020204" pitchFamily="34" charset="0"/>
              <a:cs typeface="Arial" panose="020B0604020202020204" pitchFamily="34" charset="0"/>
            </a:rPr>
            <a:t>Add a date to </a:t>
          </a:r>
          <a:r>
            <a:rPr lang="en-US" sz="1400" dirty="0" err="1">
              <a:latin typeface="Arial" panose="020B0604020202020204" pitchFamily="34" charset="0"/>
              <a:cs typeface="Arial" panose="020B0604020202020204" pitchFamily="34" charset="0"/>
            </a:rPr>
            <a:t>Efmody</a:t>
          </a:r>
          <a:r>
            <a:rPr lang="en-US" sz="1400" dirty="0">
              <a:latin typeface="Arial" panose="020B0604020202020204" pitchFamily="34" charset="0"/>
              <a:cs typeface="Arial" panose="020B0604020202020204" pitchFamily="34" charset="0"/>
            </a:rPr>
            <a:t> prescribing record for conversion to conventional glucocorticoid therapy after 16 </a:t>
          </a:r>
          <a:r>
            <a:rPr lang="en-US" sz="1400">
              <a:latin typeface="Arial" panose="020B0604020202020204" pitchFamily="34" charset="0"/>
              <a:cs typeface="Arial" panose="020B0604020202020204" pitchFamily="34" charset="0"/>
            </a:rPr>
            <a:t>months from hospital review</a:t>
          </a:r>
          <a:endParaRPr lang="en-US" sz="1400" dirty="0">
            <a:latin typeface="Arial" panose="020B0604020202020204" pitchFamily="34" charset="0"/>
            <a:cs typeface="Arial" panose="020B0604020202020204" pitchFamily="34" charset="0"/>
          </a:endParaRPr>
        </a:p>
      </dgm:t>
    </dgm:pt>
    <dgm:pt modelId="{AEB79700-162A-4853-9BEC-7B0D50FF5E91}" type="parTrans" cxnId="{034661EB-EB52-4C8B-97B5-A6E0705806D2}">
      <dgm:prSet/>
      <dgm:spPr/>
      <dgm:t>
        <a:bodyPr/>
        <a:lstStyle/>
        <a:p>
          <a:endParaRPr lang="en-GB"/>
        </a:p>
      </dgm:t>
    </dgm:pt>
    <dgm:pt modelId="{49DEC477-8326-412C-9A17-78E0B391BFB2}" type="sibTrans" cxnId="{034661EB-EB52-4C8B-97B5-A6E0705806D2}">
      <dgm:prSet/>
      <dgm:spPr/>
      <dgm:t>
        <a:bodyPr/>
        <a:lstStyle/>
        <a:p>
          <a:endParaRPr lang="en-GB"/>
        </a:p>
      </dgm:t>
    </dgm:pt>
    <dgm:pt modelId="{410C52DB-9E09-4F3C-9C63-9E0FD613C8D9}">
      <dgm:prSet custT="1"/>
      <dgm:spPr/>
      <dgm:t>
        <a:bodyPr/>
        <a:lstStyle/>
        <a:p>
          <a:r>
            <a:rPr lang="en-GB" sz="1800" b="1" dirty="0">
              <a:latin typeface="Arial" panose="020B0604020202020204" pitchFamily="34" charset="0"/>
              <a:cs typeface="Arial" panose="020B0604020202020204" pitchFamily="34" charset="0"/>
            </a:rPr>
            <a:t>RED</a:t>
          </a:r>
          <a:r>
            <a:rPr lang="en-GB" sz="1800" dirty="0">
              <a:latin typeface="Arial" panose="020B0604020202020204" pitchFamily="34" charset="0"/>
              <a:cs typeface="Arial" panose="020B0604020202020204" pitchFamily="34" charset="0"/>
            </a:rPr>
            <a:t> drugs as </a:t>
          </a:r>
          <a:r>
            <a:rPr lang="en-GB" sz="1800" dirty="0">
              <a:latin typeface="Arial" panose="020B0604020202020204" pitchFamily="34" charset="0"/>
              <a:cs typeface="Arial" panose="020B0604020202020204" pitchFamily="34" charset="0"/>
              <a:hlinkClick xmlns:r="http://schemas.openxmlformats.org/officeDocument/2006/relationships" r:id="rId1"/>
            </a:rPr>
            <a:t>Specialist Issued Drug. </a:t>
          </a:r>
          <a:endParaRPr lang="en-GB" sz="1800" dirty="0">
            <a:latin typeface="Arial" panose="020B0604020202020204" pitchFamily="34" charset="0"/>
            <a:cs typeface="Arial" panose="020B0604020202020204" pitchFamily="34" charset="0"/>
          </a:endParaRPr>
        </a:p>
      </dgm:t>
    </dgm:pt>
    <dgm:pt modelId="{CFE7C8BD-CC66-4077-A8D3-2B64B2AABB62}" type="parTrans" cxnId="{8DE321A0-1035-4787-A005-78B4B0549473}">
      <dgm:prSet/>
      <dgm:spPr/>
      <dgm:t>
        <a:bodyPr/>
        <a:lstStyle/>
        <a:p>
          <a:endParaRPr lang="en-GB"/>
        </a:p>
      </dgm:t>
    </dgm:pt>
    <dgm:pt modelId="{6D2466C7-134D-4ACD-86F0-129E0EB27C14}" type="sibTrans" cxnId="{8DE321A0-1035-4787-A005-78B4B0549473}">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A7A60F31-50FF-3B40-9FFB-9E3665EA66C3}" type="pres">
      <dgm:prSet presAssocID="{59B4FE74-B2BF-4C09-A543-E874AD4E65BD}" presName="boxAndChildren" presStyleCnt="0"/>
      <dgm:spPr/>
    </dgm:pt>
    <dgm:pt modelId="{AF313A53-730F-8C41-8C7C-B0E9C1CC38D3}" type="pres">
      <dgm:prSet presAssocID="{59B4FE74-B2BF-4C09-A543-E874AD4E65BD}" presName="parentTextBox" presStyleLbl="alignNode1" presStyleIdx="0" presStyleCnt="5"/>
      <dgm:spPr/>
    </dgm:pt>
    <dgm:pt modelId="{81A3BA6B-C427-6B42-94D5-058790C6BF7A}" type="pres">
      <dgm:prSet presAssocID="{59B4FE74-B2BF-4C09-A543-E874AD4E65BD}" presName="descendantBox" presStyleLbl="bgAccFollowNode1" presStyleIdx="0" presStyleCnt="5"/>
      <dgm:spPr/>
    </dgm:pt>
    <dgm:pt modelId="{CE52804D-1251-984D-9F55-FC55010DB8BE}" type="pres">
      <dgm:prSet presAssocID="{06C690C7-C20A-4DA4-AE83-6E8D68145C5A}" presName="sp" presStyleCnt="0"/>
      <dgm:spPr/>
    </dgm:pt>
    <dgm:pt modelId="{68B179ED-F828-6F4B-A263-562CC7F5FEA2}" type="pres">
      <dgm:prSet presAssocID="{D8D06DAD-06BA-4783-8132-E3B5F88C5E79}" presName="arrowAndChildren" presStyleCnt="0"/>
      <dgm:spPr/>
    </dgm:pt>
    <dgm:pt modelId="{4140D2A5-67F4-3940-9DA2-3C3EF7CCAC09}" type="pres">
      <dgm:prSet presAssocID="{D8D06DAD-06BA-4783-8132-E3B5F88C5E79}" presName="parentTextArrow" presStyleLbl="node1" presStyleIdx="0" presStyleCnt="0"/>
      <dgm:spPr/>
    </dgm:pt>
    <dgm:pt modelId="{9F1CD9E2-EAE8-6E41-881D-EE8F09EE4B9E}" type="pres">
      <dgm:prSet presAssocID="{D8D06DAD-06BA-4783-8132-E3B5F88C5E79}" presName="arrow" presStyleLbl="alignNode1" presStyleIdx="1" presStyleCnt="5"/>
      <dgm:spPr/>
    </dgm:pt>
    <dgm:pt modelId="{2D27115D-C903-E342-B186-94FCA11EE9F0}" type="pres">
      <dgm:prSet presAssocID="{D8D06DAD-06BA-4783-8132-E3B5F88C5E79}" presName="descendantArrow" presStyleLbl="bgAccFollowNode1" presStyleIdx="1" presStyleCnt="5" custLinFactNeighborX="0" custLinFactNeighborY="2553"/>
      <dgm:spPr/>
    </dgm:pt>
    <dgm:pt modelId="{013F756A-F2BF-D749-B2AA-0DC53628D17D}" type="pres">
      <dgm:prSet presAssocID="{4E350671-F22A-46DE-9468-C4270F1FCEFB}" presName="sp" presStyleCnt="0"/>
      <dgm:spPr/>
    </dgm:pt>
    <dgm:pt modelId="{17AE0481-C20E-E443-82C8-A74A3C967773}" type="pres">
      <dgm:prSet presAssocID="{9D60B54C-4800-4453-BA14-FCC30F7DC30E}" presName="arrowAndChildren" presStyleCnt="0"/>
      <dgm:spPr/>
    </dgm:pt>
    <dgm:pt modelId="{5AEA33AB-37CE-A546-A388-30B47972E7B2}" type="pres">
      <dgm:prSet presAssocID="{9D60B54C-4800-4453-BA14-FCC30F7DC30E}" presName="parentTextArrow" presStyleLbl="node1" presStyleIdx="0" presStyleCnt="0"/>
      <dgm:spPr/>
    </dgm:pt>
    <dgm:pt modelId="{11D4CD16-9CA7-B741-9BAC-84DBBC599A84}" type="pres">
      <dgm:prSet presAssocID="{9D60B54C-4800-4453-BA14-FCC30F7DC30E}" presName="arrow" presStyleLbl="alignNode1" presStyleIdx="2" presStyleCnt="5"/>
      <dgm:spPr/>
    </dgm:pt>
    <dgm:pt modelId="{85C7EF09-B132-534D-8A31-A352C8FBF746}" type="pres">
      <dgm:prSet presAssocID="{9D60B54C-4800-4453-BA14-FCC30F7DC30E}" presName="descendantArrow" presStyleLbl="bgAccFollowNode1" presStyleIdx="2" presStyleCnt="5" custScaleX="100930" custScaleY="105132"/>
      <dgm:spPr/>
    </dgm:pt>
    <dgm:pt modelId="{EA679943-EF68-854D-A7BE-8F8DDB3A93B3}" type="pres">
      <dgm:prSet presAssocID="{BC6447E6-B183-4A58-9363-0DDED7E97C4E}" presName="sp" presStyleCnt="0"/>
      <dgm:spPr/>
    </dgm:pt>
    <dgm:pt modelId="{2076676C-47A5-D240-BDD5-A9E380E366D7}" type="pres">
      <dgm:prSet presAssocID="{350CA7BA-FC98-4130-B4E5-9F096722A838}" presName="arrowAndChildren" presStyleCnt="0"/>
      <dgm:spPr/>
    </dgm:pt>
    <dgm:pt modelId="{DC716E7D-8B5D-934D-B0DA-DF90A925304B}" type="pres">
      <dgm:prSet presAssocID="{350CA7BA-FC98-4130-B4E5-9F096722A838}" presName="parentTextArrow" presStyleLbl="node1" presStyleIdx="0" presStyleCnt="0"/>
      <dgm:spPr/>
    </dgm:pt>
    <dgm:pt modelId="{B1484C9C-B297-8D45-AB5B-F7E915312DA5}" type="pres">
      <dgm:prSet presAssocID="{350CA7BA-FC98-4130-B4E5-9F096722A838}" presName="arrow" presStyleLbl="alignNode1" presStyleIdx="3" presStyleCnt="5"/>
      <dgm:spPr/>
    </dgm:pt>
    <dgm:pt modelId="{62DC146A-0FA8-5643-8C1B-8E78B4F2EC8B}" type="pres">
      <dgm:prSet presAssocID="{350CA7BA-FC98-4130-B4E5-9F096722A838}" presName="descendantArrow" presStyleLbl="bgAccFollowNode1" presStyleIdx="3" presStyleCnt="5"/>
      <dgm:spPr/>
    </dgm:pt>
    <dgm:pt modelId="{1F228649-6CB7-4A75-AA7D-938DBD909BEF}" type="pres">
      <dgm:prSet presAssocID="{95259E59-3C58-4052-BE11-EACC0397BEBF}" presName="sp" presStyleCnt="0"/>
      <dgm:spPr/>
    </dgm:pt>
    <dgm:pt modelId="{86699F83-B24A-4B9F-BEF4-AED510AC2BDC}" type="pres">
      <dgm:prSet presAssocID="{A40CD296-CCC5-472A-B63A-4369EC430BBE}" presName="arrowAndChildren" presStyleCnt="0"/>
      <dgm:spPr/>
    </dgm:pt>
    <dgm:pt modelId="{1084ACCA-B22E-4605-8F93-CE1B12B43089}" type="pres">
      <dgm:prSet presAssocID="{A40CD296-CCC5-472A-B63A-4369EC430BBE}" presName="parentTextArrow" presStyleLbl="node1" presStyleIdx="0" presStyleCnt="0"/>
      <dgm:spPr/>
    </dgm:pt>
    <dgm:pt modelId="{CC3C99ED-8A55-4723-A9E7-EEAE8B593857}" type="pres">
      <dgm:prSet presAssocID="{A40CD296-CCC5-472A-B63A-4369EC430BBE}" presName="arrow" presStyleLbl="alignNode1" presStyleIdx="4" presStyleCnt="5"/>
      <dgm:spPr/>
    </dgm:pt>
    <dgm:pt modelId="{4DC0C666-A4EC-4CD8-99FE-BAC7647D7EAA}" type="pres">
      <dgm:prSet presAssocID="{A40CD296-CCC5-472A-B63A-4369EC430BBE}" presName="descendantArrow" presStyleLbl="bgAccFollowNode1" presStyleIdx="4" presStyleCnt="5" custLinFactNeighborX="0" custLinFactNeighborY="-35"/>
      <dgm:spPr/>
    </dgm:pt>
  </dgm:ptLst>
  <dgm:cxnLst>
    <dgm:cxn modelId="{02EAAC00-2509-FC42-96D4-319F68C6D694}" type="presOf" srcId="{59B4FE74-B2BF-4C09-A543-E874AD4E65BD}" destId="{AF313A53-730F-8C41-8C7C-B0E9C1CC38D3}" srcOrd="0" destOrd="0" presId="urn:microsoft.com/office/officeart/2016/7/layout/VerticalDownArrowProcess"/>
    <dgm:cxn modelId="{93DA9B0D-531E-4A2C-9163-331EEAA6B2CB}" type="presOf" srcId="{A40CD296-CCC5-472A-B63A-4369EC430BBE}" destId="{CC3C99ED-8A55-4723-A9E7-EEAE8B593857}" srcOrd="1" destOrd="0" presId="urn:microsoft.com/office/officeart/2016/7/layout/VerticalDownArrowProcess"/>
    <dgm:cxn modelId="{6FF68211-8B89-DD4C-AA2C-CFD09B138C30}" type="presOf" srcId="{D8D06DAD-06BA-4783-8132-E3B5F88C5E79}" destId="{4140D2A5-67F4-3940-9DA2-3C3EF7CCAC09}" srcOrd="0" destOrd="0" presId="urn:microsoft.com/office/officeart/2016/7/layout/VerticalDownArrowProcess"/>
    <dgm:cxn modelId="{E89ABE19-DD11-4BD2-B077-29E6B230198D}" srcId="{CEE26E60-CC2E-4255-9C57-F80C7F156E8E}" destId="{A40CD296-CCC5-472A-B63A-4369EC430BBE}" srcOrd="0" destOrd="0" parTransId="{CE0B74A7-399E-46F9-B244-98B21AB9D4D7}" sibTransId="{95259E59-3C58-4052-BE11-EACC0397BEBF}"/>
    <dgm:cxn modelId="{2288161F-EA3E-4DD6-B1CC-2FB52B10424A}" srcId="{9D60B54C-4800-4453-BA14-FCC30F7DC30E}" destId="{02BA7A96-F323-4049-93C9-DB3DEDA9BAF9}" srcOrd="0" destOrd="0" parTransId="{DA4F000E-0287-41D1-B64B-C4D6B9422B93}" sibTransId="{290F9BD1-7897-4C13-BDA6-930A751AB2D3}"/>
    <dgm:cxn modelId="{40812E36-3D7C-7749-9D98-4234785DD2FC}" type="presOf" srcId="{02BA7A96-F323-4049-93C9-DB3DEDA9BAF9}" destId="{85C7EF09-B132-534D-8A31-A352C8FBF746}" srcOrd="0" destOrd="0" presId="urn:microsoft.com/office/officeart/2016/7/layout/VerticalDownArrowProcess"/>
    <dgm:cxn modelId="{9D241E37-EA9F-4CCB-BFC9-5FBF25B85EDD}" type="presOf" srcId="{A40CD296-CCC5-472A-B63A-4369EC430BBE}" destId="{1084ACCA-B22E-4605-8F93-CE1B12B43089}" srcOrd="0" destOrd="0" presId="urn:microsoft.com/office/officeart/2016/7/layout/VerticalDownArrowProcess"/>
    <dgm:cxn modelId="{AB799975-14BC-2249-9C0A-DF4B733D5662}" type="presOf" srcId="{350CA7BA-FC98-4130-B4E5-9F096722A838}" destId="{DC716E7D-8B5D-934D-B0DA-DF90A925304B}" srcOrd="0" destOrd="0" presId="urn:microsoft.com/office/officeart/2016/7/layout/VerticalDownArrowProcess"/>
    <dgm:cxn modelId="{79FEDB78-289B-2D4B-AE98-C1B736472621}" type="presOf" srcId="{227DB1BA-FB89-4700-A784-9A5958131102}" destId="{62DC146A-0FA8-5643-8C1B-8E78B4F2EC8B}" srcOrd="0" destOrd="0" presId="urn:microsoft.com/office/officeart/2016/7/layout/VerticalDownArrowProcess"/>
    <dgm:cxn modelId="{A2E14B80-FC0F-424D-B517-50F5FF4D00E1}" type="presOf" srcId="{410C52DB-9E09-4F3C-9C63-9E0FD613C8D9}" destId="{85C7EF09-B132-534D-8A31-A352C8FBF746}" srcOrd="0" destOrd="1" presId="urn:microsoft.com/office/officeart/2016/7/layout/VerticalDownArrowProcess"/>
    <dgm:cxn modelId="{AB824E84-9CB2-9947-AF6D-A7FA36C0BD1E}" type="presOf" srcId="{D8D06DAD-06BA-4783-8132-E3B5F88C5E79}" destId="{9F1CD9E2-EAE8-6E41-881D-EE8F09EE4B9E}" srcOrd="1" destOrd="0" presId="urn:microsoft.com/office/officeart/2016/7/layout/VerticalDownArrowProcess"/>
    <dgm:cxn modelId="{9E1FE390-D47C-EC4D-BDA8-2CCDA183CDF6}" type="presOf" srcId="{9D60B54C-4800-4453-BA14-FCC30F7DC30E}" destId="{11D4CD16-9CA7-B741-9BAC-84DBBC599A84}" srcOrd="1" destOrd="0" presId="urn:microsoft.com/office/officeart/2016/7/layout/VerticalDownArrowProcess"/>
    <dgm:cxn modelId="{1A229999-95E6-4F49-B6F1-465E19665978}" srcId="{D8D06DAD-06BA-4783-8132-E3B5F88C5E79}" destId="{DB4A3D09-5E2B-4E8A-9C7C-8896C58A5A3B}" srcOrd="0" destOrd="0" parTransId="{8AD45C41-6AB4-489C-B924-7E84BC9709E0}" sibTransId="{3F9C26F9-1BCD-4783-835E-6EC47E88BA10}"/>
    <dgm:cxn modelId="{8DE321A0-1035-4787-A005-78B4B0549473}" srcId="{9D60B54C-4800-4453-BA14-FCC30F7DC30E}" destId="{410C52DB-9E09-4F3C-9C63-9E0FD613C8D9}" srcOrd="1" destOrd="0" parTransId="{CFE7C8BD-CC66-4077-A8D3-2B64B2AABB62}" sibTransId="{6D2466C7-134D-4ACD-86F0-129E0EB27C14}"/>
    <dgm:cxn modelId="{7E141EA7-34D2-42AA-BE0D-4791E28FC7E8}" srcId="{CEE26E60-CC2E-4255-9C57-F80C7F156E8E}" destId="{9D60B54C-4800-4453-BA14-FCC30F7DC30E}" srcOrd="2" destOrd="0" parTransId="{E42DFB4A-C7E4-45C9-BABD-A74FA9A5C5D8}" sibTransId="{4E350671-F22A-46DE-9468-C4270F1FCEFB}"/>
    <dgm:cxn modelId="{AC08B0A7-322A-3E43-8947-CD176DEC7AB9}" type="presOf" srcId="{09A6121B-7DAD-446B-9664-0B30034CCDBF}" destId="{81A3BA6B-C427-6B42-94D5-058790C6BF7A}" srcOrd="0" destOrd="0" presId="urn:microsoft.com/office/officeart/2016/7/layout/VerticalDownArrowProcess"/>
    <dgm:cxn modelId="{998EDCAA-BE58-48B7-8C6D-1531BFFB909F}" srcId="{CEE26E60-CC2E-4255-9C57-F80C7F156E8E}" destId="{350CA7BA-FC98-4130-B4E5-9F096722A838}" srcOrd="1" destOrd="0" parTransId="{551C21E4-595D-4C57-AEA9-B28272051AFF}" sibTransId="{BC6447E6-B183-4A58-9363-0DDED7E97C4E}"/>
    <dgm:cxn modelId="{DDBD57B5-DE16-4C52-83F4-FC2BBE607068}" srcId="{CEE26E60-CC2E-4255-9C57-F80C7F156E8E}" destId="{59B4FE74-B2BF-4C09-A543-E874AD4E65BD}" srcOrd="4" destOrd="0" parTransId="{552430E8-B57A-464D-BB10-C60E999CD982}" sibTransId="{3712345D-EFE8-408D-978B-9060949C7BA2}"/>
    <dgm:cxn modelId="{6B6AF3C7-F598-084E-84A5-57548E043785}" type="presOf" srcId="{350CA7BA-FC98-4130-B4E5-9F096722A838}" destId="{B1484C9C-B297-8D45-AB5B-F7E915312DA5}" srcOrd="1" destOrd="0" presId="urn:microsoft.com/office/officeart/2016/7/layout/VerticalDownArrowProcess"/>
    <dgm:cxn modelId="{41448ED4-25DB-4AB5-8F44-B8A0E3730DFA}" srcId="{59B4FE74-B2BF-4C09-A543-E874AD4E65BD}" destId="{09A6121B-7DAD-446B-9664-0B30034CCDBF}" srcOrd="0" destOrd="0" parTransId="{C1241D5A-3BCB-48AB-A06A-74A5EEFA941F}" sibTransId="{C90DB01B-D227-4ECB-A7B1-A328A263645B}"/>
    <dgm:cxn modelId="{55F0C0DF-7648-0840-B66B-04D85EC24EA8}" type="presOf" srcId="{9D60B54C-4800-4453-BA14-FCC30F7DC30E}" destId="{5AEA33AB-37CE-A546-A388-30B47972E7B2}" srcOrd="0" destOrd="0" presId="urn:microsoft.com/office/officeart/2016/7/layout/VerticalDownArrowProcess"/>
    <dgm:cxn modelId="{034661EB-EB52-4C8B-97B5-A6E0705806D2}" srcId="{A40CD296-CCC5-472A-B63A-4369EC430BBE}" destId="{22DE8674-630F-411B-A0E5-C74A5AB69853}" srcOrd="0" destOrd="0" parTransId="{AEB79700-162A-4853-9BEC-7B0D50FF5E91}" sibTransId="{49DEC477-8326-412C-9A17-78E0B391BFB2}"/>
    <dgm:cxn modelId="{2A0012EF-1DF1-4988-A733-43505384095F}" srcId="{350CA7BA-FC98-4130-B4E5-9F096722A838}" destId="{227DB1BA-FB89-4700-A784-9A5958131102}" srcOrd="0" destOrd="0" parTransId="{40713129-2F94-474A-ADA1-4D601958EBA8}" sibTransId="{218FD44A-EFEE-48EC-9306-5565E70D3411}"/>
    <dgm:cxn modelId="{F17F22F1-2ED8-B24E-AA2D-1892A5331FE9}" type="presOf" srcId="{DB4A3D09-5E2B-4E8A-9C7C-8896C58A5A3B}" destId="{2D27115D-C903-E342-B186-94FCA11EE9F0}" srcOrd="0" destOrd="0" presId="urn:microsoft.com/office/officeart/2016/7/layout/VerticalDownArrowProcess"/>
    <dgm:cxn modelId="{786FDEF5-F38C-46D0-A637-FF9741F54292}" type="presOf" srcId="{22DE8674-630F-411B-A0E5-C74A5AB69853}" destId="{4DC0C666-A4EC-4CD8-99FE-BAC7647D7EAA}" srcOrd="0"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9F48A4FC-5846-4342-AF17-D6C02D9834B0}" srcId="{CEE26E60-CC2E-4255-9C57-F80C7F156E8E}" destId="{D8D06DAD-06BA-4783-8132-E3B5F88C5E79}" srcOrd="3" destOrd="0" parTransId="{C7F56F7A-B65F-4A19-93DA-F95EC90C2E37}" sibTransId="{06C690C7-C20A-4DA4-AE83-6E8D68145C5A}"/>
    <dgm:cxn modelId="{B0D0B972-C2DA-A344-BF92-A6E1B22E0753}" type="presParOf" srcId="{F5242C1A-BE95-6C48-9111-8B61CAFEBEC6}" destId="{A7A60F31-50FF-3B40-9FFB-9E3665EA66C3}" srcOrd="0" destOrd="0" presId="urn:microsoft.com/office/officeart/2016/7/layout/VerticalDownArrowProcess"/>
    <dgm:cxn modelId="{DBA4BC96-A22E-C645-B644-50A253185C3A}" type="presParOf" srcId="{A7A60F31-50FF-3B40-9FFB-9E3665EA66C3}" destId="{AF313A53-730F-8C41-8C7C-B0E9C1CC38D3}" srcOrd="0" destOrd="0" presId="urn:microsoft.com/office/officeart/2016/7/layout/VerticalDownArrowProcess"/>
    <dgm:cxn modelId="{2F21FD6F-E343-D141-B1D5-33BD3AF8C680}" type="presParOf" srcId="{A7A60F31-50FF-3B40-9FFB-9E3665EA66C3}" destId="{81A3BA6B-C427-6B42-94D5-058790C6BF7A}" srcOrd="1" destOrd="0" presId="urn:microsoft.com/office/officeart/2016/7/layout/VerticalDownArrowProcess"/>
    <dgm:cxn modelId="{0D333E0B-2FCF-184C-BB6F-1306F12DCF05}" type="presParOf" srcId="{F5242C1A-BE95-6C48-9111-8B61CAFEBEC6}" destId="{CE52804D-1251-984D-9F55-FC55010DB8BE}" srcOrd="1" destOrd="0" presId="urn:microsoft.com/office/officeart/2016/7/layout/VerticalDownArrowProcess"/>
    <dgm:cxn modelId="{AB3AB732-D053-304C-9834-CF26C27B12F5}" type="presParOf" srcId="{F5242C1A-BE95-6C48-9111-8B61CAFEBEC6}" destId="{68B179ED-F828-6F4B-A263-562CC7F5FEA2}" srcOrd="2" destOrd="0" presId="urn:microsoft.com/office/officeart/2016/7/layout/VerticalDownArrowProcess"/>
    <dgm:cxn modelId="{EA7584C9-4566-8346-BA6F-A94AF60FD794}" type="presParOf" srcId="{68B179ED-F828-6F4B-A263-562CC7F5FEA2}" destId="{4140D2A5-67F4-3940-9DA2-3C3EF7CCAC09}" srcOrd="0" destOrd="0" presId="urn:microsoft.com/office/officeart/2016/7/layout/VerticalDownArrowProcess"/>
    <dgm:cxn modelId="{7D1F3CF6-148E-534B-882D-8EF313BDA51B}" type="presParOf" srcId="{68B179ED-F828-6F4B-A263-562CC7F5FEA2}" destId="{9F1CD9E2-EAE8-6E41-881D-EE8F09EE4B9E}" srcOrd="1" destOrd="0" presId="urn:microsoft.com/office/officeart/2016/7/layout/VerticalDownArrowProcess"/>
    <dgm:cxn modelId="{8F475C8C-386A-364C-A030-74EA50D817B3}" type="presParOf" srcId="{68B179ED-F828-6F4B-A263-562CC7F5FEA2}" destId="{2D27115D-C903-E342-B186-94FCA11EE9F0}" srcOrd="2" destOrd="0" presId="urn:microsoft.com/office/officeart/2016/7/layout/VerticalDownArrowProcess"/>
    <dgm:cxn modelId="{CD11767A-4123-1F46-BC15-9E45235246F8}" type="presParOf" srcId="{F5242C1A-BE95-6C48-9111-8B61CAFEBEC6}" destId="{013F756A-F2BF-D749-B2AA-0DC53628D17D}" srcOrd="3" destOrd="0" presId="urn:microsoft.com/office/officeart/2016/7/layout/VerticalDownArrowProcess"/>
    <dgm:cxn modelId="{FB9A58FE-FE5C-8247-A878-1D72F54149E4}" type="presParOf" srcId="{F5242C1A-BE95-6C48-9111-8B61CAFEBEC6}" destId="{17AE0481-C20E-E443-82C8-A74A3C967773}" srcOrd="4" destOrd="0" presId="urn:microsoft.com/office/officeart/2016/7/layout/VerticalDownArrowProcess"/>
    <dgm:cxn modelId="{CFE3DD28-5596-6641-BA21-9CA5D68B8600}" type="presParOf" srcId="{17AE0481-C20E-E443-82C8-A74A3C967773}" destId="{5AEA33AB-37CE-A546-A388-30B47972E7B2}" srcOrd="0" destOrd="0" presId="urn:microsoft.com/office/officeart/2016/7/layout/VerticalDownArrowProcess"/>
    <dgm:cxn modelId="{365895DE-2158-2841-9E27-9314EB91EBC0}" type="presParOf" srcId="{17AE0481-C20E-E443-82C8-A74A3C967773}" destId="{11D4CD16-9CA7-B741-9BAC-84DBBC599A84}" srcOrd="1" destOrd="0" presId="urn:microsoft.com/office/officeart/2016/7/layout/VerticalDownArrowProcess"/>
    <dgm:cxn modelId="{A6C218B1-9391-4244-8343-04969E4A1930}" type="presParOf" srcId="{17AE0481-C20E-E443-82C8-A74A3C967773}" destId="{85C7EF09-B132-534D-8A31-A352C8FBF746}" srcOrd="2" destOrd="0" presId="urn:microsoft.com/office/officeart/2016/7/layout/VerticalDownArrowProcess"/>
    <dgm:cxn modelId="{B49FCF6A-C8A1-4D42-B692-2C59F8FAD062}" type="presParOf" srcId="{F5242C1A-BE95-6C48-9111-8B61CAFEBEC6}" destId="{EA679943-EF68-854D-A7BE-8F8DDB3A93B3}" srcOrd="5" destOrd="0" presId="urn:microsoft.com/office/officeart/2016/7/layout/VerticalDownArrowProcess"/>
    <dgm:cxn modelId="{A015997F-4AA4-404A-97F8-B68078B998BC}" type="presParOf" srcId="{F5242C1A-BE95-6C48-9111-8B61CAFEBEC6}" destId="{2076676C-47A5-D240-BDD5-A9E380E366D7}" srcOrd="6" destOrd="0" presId="urn:microsoft.com/office/officeart/2016/7/layout/VerticalDownArrowProcess"/>
    <dgm:cxn modelId="{1BA7EAB8-FBE2-0942-AD42-869D29F2AA01}" type="presParOf" srcId="{2076676C-47A5-D240-BDD5-A9E380E366D7}" destId="{DC716E7D-8B5D-934D-B0DA-DF90A925304B}" srcOrd="0" destOrd="0" presId="urn:microsoft.com/office/officeart/2016/7/layout/VerticalDownArrowProcess"/>
    <dgm:cxn modelId="{B00AF805-3D0A-F84D-9E87-6FC1322C3E9F}" type="presParOf" srcId="{2076676C-47A5-D240-BDD5-A9E380E366D7}" destId="{B1484C9C-B297-8D45-AB5B-F7E915312DA5}" srcOrd="1" destOrd="0" presId="urn:microsoft.com/office/officeart/2016/7/layout/VerticalDownArrowProcess"/>
    <dgm:cxn modelId="{48ABDC05-8F06-F84C-B50F-5D6D7FE11FAB}" type="presParOf" srcId="{2076676C-47A5-D240-BDD5-A9E380E366D7}" destId="{62DC146A-0FA8-5643-8C1B-8E78B4F2EC8B}" srcOrd="2" destOrd="0" presId="urn:microsoft.com/office/officeart/2016/7/layout/VerticalDownArrowProcess"/>
    <dgm:cxn modelId="{A6BB72D9-CBE5-426C-9D10-C2ADD504FB45}" type="presParOf" srcId="{F5242C1A-BE95-6C48-9111-8B61CAFEBEC6}" destId="{1F228649-6CB7-4A75-AA7D-938DBD909BEF}" srcOrd="7" destOrd="0" presId="urn:microsoft.com/office/officeart/2016/7/layout/VerticalDownArrowProcess"/>
    <dgm:cxn modelId="{8FAABC3A-923E-4682-AC34-8726C72F7055}" type="presParOf" srcId="{F5242C1A-BE95-6C48-9111-8B61CAFEBEC6}" destId="{86699F83-B24A-4B9F-BEF4-AED510AC2BDC}" srcOrd="8" destOrd="0" presId="urn:microsoft.com/office/officeart/2016/7/layout/VerticalDownArrowProcess"/>
    <dgm:cxn modelId="{D18D1747-9C1C-4464-A40E-0F6B1BF45D59}" type="presParOf" srcId="{86699F83-B24A-4B9F-BEF4-AED510AC2BDC}" destId="{1084ACCA-B22E-4605-8F93-CE1B12B43089}" srcOrd="0" destOrd="0" presId="urn:microsoft.com/office/officeart/2016/7/layout/VerticalDownArrowProcess"/>
    <dgm:cxn modelId="{AAC9A97D-7BAF-4781-9ECA-3E770400D0B1}" type="presParOf" srcId="{86699F83-B24A-4B9F-BEF4-AED510AC2BDC}" destId="{CC3C99ED-8A55-4723-A9E7-EEAE8B593857}" srcOrd="1" destOrd="0" presId="urn:microsoft.com/office/officeart/2016/7/layout/VerticalDownArrowProcess"/>
    <dgm:cxn modelId="{4D3B5B64-BAB8-416F-821F-54D5F4F88F1F}" type="presParOf" srcId="{86699F83-B24A-4B9F-BEF4-AED510AC2BDC}" destId="{4DC0C666-A4EC-4CD8-99FE-BAC7647D7EAA}"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1353" y="635000"/>
          <a:ext cx="4752495" cy="301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529409" y="1136652"/>
          <a:ext cx="4752495" cy="3017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GB" sz="2500" b="1" kern="1200" dirty="0">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Innovation webinar </a:t>
          </a:r>
          <a:r>
            <a:rPr lang="en-GB" sz="2500" b="0" kern="1200" dirty="0">
              <a:solidFill>
                <a:schemeClr val="accent1">
                  <a:lumMod val="50000"/>
                </a:schemeClr>
              </a:solidFill>
            </a:rPr>
            <a:t> </a:t>
          </a:r>
        </a:p>
        <a:p>
          <a:pPr marL="0" lvl="0" indent="0" algn="ctr" defTabSz="1111250">
            <a:lnSpc>
              <a:spcPct val="100000"/>
            </a:lnSpc>
            <a:spcBef>
              <a:spcPct val="0"/>
            </a:spcBef>
            <a:spcAft>
              <a:spcPct val="35000"/>
            </a:spcAft>
            <a:buNone/>
          </a:pPr>
          <a:r>
            <a:rPr lang="en-GB" sz="2500" b="1" kern="1200" dirty="0"/>
            <a:t>'Silver' award winner  Antidepressant deprescribing clinic - NHS South Yorkshire on Monday, 11 December </a:t>
          </a:r>
          <a:r>
            <a:rPr lang="en-GB" sz="2500" b="1" i="0" kern="1200" dirty="0"/>
            <a:t>at </a:t>
          </a:r>
        </a:p>
        <a:p>
          <a:pPr marL="0" lvl="0" indent="0" algn="ctr" defTabSz="1111250">
            <a:lnSpc>
              <a:spcPct val="100000"/>
            </a:lnSpc>
            <a:spcBef>
              <a:spcPct val="0"/>
            </a:spcBef>
            <a:spcAft>
              <a:spcPct val="35000"/>
            </a:spcAft>
            <a:buNone/>
          </a:pPr>
          <a:r>
            <a:rPr lang="en-GB" sz="2500" b="1" i="0" kern="1200" dirty="0"/>
            <a:t>13:00 - 14:00.</a:t>
          </a:r>
          <a:endParaRPr lang="en-US" sz="2500" b="1" kern="1200" dirty="0"/>
        </a:p>
      </dsp:txBody>
      <dsp:txXfrm>
        <a:off x="617798" y="1225041"/>
        <a:ext cx="4575717" cy="2841056"/>
      </dsp:txXfrm>
    </dsp:sp>
    <dsp:sp modelId="{A8F20F11-3A4C-0047-BC10-89313F906233}">
      <dsp:nvSpPr>
        <dsp:cNvPr id="0" name=""/>
        <dsp:cNvSpPr/>
      </dsp:nvSpPr>
      <dsp:spPr>
        <a:xfrm>
          <a:off x="5809959" y="635000"/>
          <a:ext cx="4752495" cy="3017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6F1B1-B18C-E04B-B9F0-0D7273B88983}">
      <dsp:nvSpPr>
        <dsp:cNvPr id="0" name=""/>
        <dsp:cNvSpPr/>
      </dsp:nvSpPr>
      <dsp:spPr>
        <a:xfrm>
          <a:off x="6338014" y="1136652"/>
          <a:ext cx="4752495" cy="30178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100000"/>
            </a:lnSpc>
            <a:spcBef>
              <a:spcPct val="0"/>
            </a:spcBef>
            <a:spcAft>
              <a:spcPct val="35000"/>
            </a:spcAft>
            <a:buNone/>
          </a:pPr>
          <a:r>
            <a:rPr lang="en-GB" sz="2500" b="1" kern="1200" dirty="0">
              <a:solidFill>
                <a:schemeClr val="accent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Clinical Masterclass </a:t>
          </a:r>
          <a:endParaRPr lang="en-GB" sz="2500" b="1" kern="1200" dirty="0">
            <a:solidFill>
              <a:schemeClr val="accent1">
                <a:lumMod val="50000"/>
              </a:schemeClr>
            </a:solidFill>
          </a:endParaRPr>
        </a:p>
        <a:p>
          <a:pPr marL="0" lvl="0" indent="0" algn="ctr" defTabSz="1111250">
            <a:lnSpc>
              <a:spcPct val="100000"/>
            </a:lnSpc>
            <a:spcBef>
              <a:spcPct val="0"/>
            </a:spcBef>
            <a:spcAft>
              <a:spcPct val="35000"/>
            </a:spcAft>
            <a:buNone/>
          </a:pPr>
          <a:r>
            <a:rPr lang="en-GB" sz="2500" b="1" kern="1200" dirty="0"/>
            <a:t>Eczema management in primary care. </a:t>
          </a:r>
        </a:p>
        <a:p>
          <a:pPr marL="0" lvl="0" indent="0" algn="ctr" defTabSz="1111250">
            <a:lnSpc>
              <a:spcPct val="100000"/>
            </a:lnSpc>
            <a:spcBef>
              <a:spcPct val="0"/>
            </a:spcBef>
            <a:spcAft>
              <a:spcPct val="35000"/>
            </a:spcAft>
            <a:buNone/>
          </a:pPr>
          <a:r>
            <a:rPr lang="en-GB" sz="2500" b="1" kern="1200" dirty="0"/>
            <a:t>Tuesday, 19 December 2023 </a:t>
          </a:r>
          <a:r>
            <a:rPr lang="en-GB" sz="2500" b="1" i="0" kern="1200" dirty="0"/>
            <a:t>at 13:00 - 14:00</a:t>
          </a:r>
          <a:r>
            <a:rPr lang="en-GB" sz="2500" b="1" kern="1200" dirty="0"/>
            <a:t>.</a:t>
          </a:r>
          <a:endParaRPr lang="en-US" sz="2500" b="1" kern="1200" dirty="0"/>
        </a:p>
      </dsp:txBody>
      <dsp:txXfrm>
        <a:off x="6426403" y="1225041"/>
        <a:ext cx="4575717" cy="2841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B3376-5068-9841-8A78-126B8DA40295}">
      <dsp:nvSpPr>
        <dsp:cNvPr id="0" name=""/>
        <dsp:cNvSpPr/>
      </dsp:nvSpPr>
      <dsp:spPr>
        <a:xfrm>
          <a:off x="0" y="57668"/>
          <a:ext cx="11091864" cy="22434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endParaRPr lang="en-GB" sz="1400" b="1"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endParaRPr>
        </a:p>
        <a:p>
          <a:pPr marL="0" lvl="0" indent="0" algn="l" defTabSz="622300">
            <a:lnSpc>
              <a:spcPct val="100000"/>
            </a:lnSpc>
            <a:spcBef>
              <a:spcPct val="0"/>
            </a:spcBef>
            <a:spcAft>
              <a:spcPct val="35000"/>
            </a:spcAft>
            <a:buNone/>
          </a:pPr>
          <a:r>
            <a:rPr lang="en-GB" sz="2800" b="1"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Primary Care Discussions: Lipid Management</a:t>
          </a:r>
          <a:r>
            <a:rPr lang="en-GB" sz="2800" b="1" i="0" kern="1200" dirty="0">
              <a:solidFill>
                <a:schemeClr val="bg1"/>
              </a:solidFill>
            </a:rPr>
            <a:t> </a:t>
          </a:r>
        </a:p>
        <a:p>
          <a:pPr marL="0" lvl="0" indent="0" algn="l" defTabSz="622300">
            <a:lnSpc>
              <a:spcPct val="100000"/>
            </a:lnSpc>
            <a:spcBef>
              <a:spcPct val="0"/>
            </a:spcBef>
            <a:spcAft>
              <a:spcPct val="35000"/>
            </a:spcAft>
            <a:buNone/>
          </a:pPr>
          <a:r>
            <a:rPr lang="en-GB" sz="2800" b="0" i="0" kern="1200" dirty="0"/>
            <a:t>Tuesday, 12 December 2023 at 13:00 - 14:00·  Online via WebEx </a:t>
          </a:r>
        </a:p>
        <a:p>
          <a:pPr marL="0" lvl="0" indent="0" algn="l" defTabSz="622300">
            <a:lnSpc>
              <a:spcPct val="100000"/>
            </a:lnSpc>
            <a:spcBef>
              <a:spcPct val="0"/>
            </a:spcBef>
            <a:spcAft>
              <a:spcPct val="35000"/>
            </a:spcAft>
            <a:buNone/>
          </a:pPr>
          <a:r>
            <a:rPr lang="en-GB" sz="2800" b="0" i="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Registration is now open</a:t>
          </a:r>
          <a:endParaRPr lang="en-US" sz="2800" kern="1200" dirty="0"/>
        </a:p>
      </dsp:txBody>
      <dsp:txXfrm>
        <a:off x="109517" y="167185"/>
        <a:ext cx="10872830" cy="2024441"/>
      </dsp:txXfrm>
    </dsp:sp>
    <dsp:sp modelId="{8D78E566-E673-624C-B4CC-E3E3E57F53B2}">
      <dsp:nvSpPr>
        <dsp:cNvPr id="0" name=""/>
        <dsp:cNvSpPr/>
      </dsp:nvSpPr>
      <dsp:spPr>
        <a:xfrm>
          <a:off x="0" y="2488344"/>
          <a:ext cx="11091864" cy="22434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en-GB" sz="2800" b="1" i="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Reviewing medicines for people at risk of falls</a:t>
          </a:r>
          <a:r>
            <a:rPr lang="en-GB" sz="2800" b="1" i="0" kern="1200" dirty="0">
              <a:solidFill>
                <a:schemeClr val="bg1"/>
              </a:solidFill>
            </a:rPr>
            <a:t> </a:t>
          </a:r>
        </a:p>
        <a:p>
          <a:pPr marL="0" lvl="0" indent="0" algn="l" defTabSz="1244600">
            <a:lnSpc>
              <a:spcPct val="100000"/>
            </a:lnSpc>
            <a:spcBef>
              <a:spcPct val="0"/>
            </a:spcBef>
            <a:spcAft>
              <a:spcPct val="35000"/>
            </a:spcAft>
            <a:buNone/>
          </a:pPr>
          <a:r>
            <a:rPr lang="en-GB" sz="2800" b="0" i="0" kern="1200" dirty="0"/>
            <a:t>Tuesday, 9 January 2024 at 13:00 - 14:00·  Online via WebEx </a:t>
          </a:r>
        </a:p>
        <a:p>
          <a:pPr marL="0" lvl="0" indent="0" algn="l" defTabSz="1244600">
            <a:lnSpc>
              <a:spcPct val="100000"/>
            </a:lnSpc>
            <a:spcBef>
              <a:spcPct val="0"/>
            </a:spcBef>
            <a:spcAft>
              <a:spcPct val="35000"/>
            </a:spcAft>
            <a:buNone/>
          </a:pPr>
          <a:r>
            <a:rPr lang="en-GB" sz="2800" b="0" i="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Registration is now open</a:t>
          </a:r>
          <a:r>
            <a:rPr lang="en-GB" sz="2800" b="0" i="0" kern="1200" dirty="0">
              <a:solidFill>
                <a:schemeClr val="bg1"/>
              </a:solidFill>
            </a:rPr>
            <a:t>.</a:t>
          </a:r>
          <a:endParaRPr lang="en-US" sz="2800" kern="1200" dirty="0"/>
        </a:p>
      </dsp:txBody>
      <dsp:txXfrm>
        <a:off x="109517" y="2597861"/>
        <a:ext cx="10872830" cy="2024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13A53-730F-8C41-8C7C-B0E9C1CC38D3}">
      <dsp:nvSpPr>
        <dsp:cNvPr id="0" name=""/>
        <dsp:cNvSpPr/>
      </dsp:nvSpPr>
      <dsp:spPr>
        <a:xfrm>
          <a:off x="0" y="3955363"/>
          <a:ext cx="2080406" cy="64624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958" tIns="113792" rIns="147958"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Check out</a:t>
          </a:r>
        </a:p>
      </dsp:txBody>
      <dsp:txXfrm>
        <a:off x="0" y="3955363"/>
        <a:ext cx="2080406" cy="646241"/>
      </dsp:txXfrm>
    </dsp:sp>
    <dsp:sp modelId="{81A3BA6B-C427-6B42-94D5-058790C6BF7A}">
      <dsp:nvSpPr>
        <dsp:cNvPr id="0" name=""/>
        <dsp:cNvSpPr/>
      </dsp:nvSpPr>
      <dsp:spPr>
        <a:xfrm>
          <a:off x="2080405" y="3955363"/>
          <a:ext cx="6241218" cy="64624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601" tIns="228600" rIns="126601"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Check out learning opportunities (all of which are free to attend)</a:t>
          </a:r>
        </a:p>
      </dsp:txBody>
      <dsp:txXfrm>
        <a:off x="2080405" y="3955363"/>
        <a:ext cx="6241218" cy="646241"/>
      </dsp:txXfrm>
    </dsp:sp>
    <dsp:sp modelId="{9F1CD9E2-EAE8-6E41-881D-EE8F09EE4B9E}">
      <dsp:nvSpPr>
        <dsp:cNvPr id="0" name=""/>
        <dsp:cNvSpPr/>
      </dsp:nvSpPr>
      <dsp:spPr>
        <a:xfrm rot="10800000">
          <a:off x="0" y="2971137"/>
          <a:ext cx="2080406" cy="993919"/>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958" tIns="113792" rIns="147958"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Note and highlight to colleagues</a:t>
          </a:r>
        </a:p>
      </dsp:txBody>
      <dsp:txXfrm rot="-10800000">
        <a:off x="0" y="2971137"/>
        <a:ext cx="2080406" cy="646047"/>
      </dsp:txXfrm>
    </dsp:sp>
    <dsp:sp modelId="{2D27115D-C903-E342-B186-94FCA11EE9F0}">
      <dsp:nvSpPr>
        <dsp:cNvPr id="0" name=""/>
        <dsp:cNvSpPr/>
      </dsp:nvSpPr>
      <dsp:spPr>
        <a:xfrm>
          <a:off x="2080405" y="2987631"/>
          <a:ext cx="6241218" cy="64604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601" tIns="228600" rIns="126601"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New Pink card process</a:t>
          </a:r>
        </a:p>
      </dsp:txBody>
      <dsp:txXfrm>
        <a:off x="2080405" y="2987631"/>
        <a:ext cx="6241218" cy="646047"/>
      </dsp:txXfrm>
    </dsp:sp>
    <dsp:sp modelId="{11D4CD16-9CA7-B741-9BAC-84DBBC599A84}">
      <dsp:nvSpPr>
        <dsp:cNvPr id="0" name=""/>
        <dsp:cNvSpPr/>
      </dsp:nvSpPr>
      <dsp:spPr>
        <a:xfrm rot="10800000">
          <a:off x="-14510" y="1986911"/>
          <a:ext cx="2080406" cy="993919"/>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958" tIns="113792" rIns="147958"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Add</a:t>
          </a:r>
        </a:p>
      </dsp:txBody>
      <dsp:txXfrm rot="-10800000">
        <a:off x="-14510" y="1986911"/>
        <a:ext cx="2080406" cy="646047"/>
      </dsp:txXfrm>
    </dsp:sp>
    <dsp:sp modelId="{85C7EF09-B132-534D-8A31-A352C8FBF746}">
      <dsp:nvSpPr>
        <dsp:cNvPr id="0" name=""/>
        <dsp:cNvSpPr/>
      </dsp:nvSpPr>
      <dsp:spPr>
        <a:xfrm>
          <a:off x="2036873" y="1970334"/>
          <a:ext cx="6299261" cy="67920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601" tIns="203200" rIns="126601" bIns="203200" numCol="1" spcCol="1270" anchor="ctr"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RED</a:t>
          </a:r>
          <a:r>
            <a:rPr lang="en-GB" sz="1800" kern="1200" dirty="0">
              <a:latin typeface="Arial" panose="020B0604020202020204" pitchFamily="34" charset="0"/>
              <a:cs typeface="Arial" panose="020B0604020202020204" pitchFamily="34" charset="0"/>
            </a:rPr>
            <a:t> drugs as </a:t>
          </a:r>
          <a:r>
            <a:rPr lang="en-GB" sz="1800" kern="1200" dirty="0">
              <a:latin typeface="Arial" panose="020B0604020202020204" pitchFamily="34" charset="0"/>
              <a:cs typeface="Arial" panose="020B0604020202020204" pitchFamily="34" charset="0"/>
              <a:hlinkClick xmlns:r="http://schemas.openxmlformats.org/officeDocument/2006/relationships" r:id="rId1"/>
            </a:rPr>
            <a:t>Specialist Issued Drug. </a:t>
          </a:r>
          <a:endParaRPr lang="en-GB" sz="1800" kern="1200" dirty="0">
            <a:latin typeface="Arial" panose="020B0604020202020204" pitchFamily="34" charset="0"/>
            <a:cs typeface="Arial" panose="020B0604020202020204" pitchFamily="34" charset="0"/>
          </a:endParaRPr>
        </a:p>
      </dsp:txBody>
      <dsp:txXfrm>
        <a:off x="2036873" y="1970334"/>
        <a:ext cx="6299261" cy="679202"/>
      </dsp:txXfrm>
    </dsp:sp>
    <dsp:sp modelId="{B1484C9C-B297-8D45-AB5B-F7E915312DA5}">
      <dsp:nvSpPr>
        <dsp:cNvPr id="0" name=""/>
        <dsp:cNvSpPr/>
      </dsp:nvSpPr>
      <dsp:spPr>
        <a:xfrm rot="10800000">
          <a:off x="0" y="986108"/>
          <a:ext cx="2080406" cy="993919"/>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958" tIns="113792" rIns="147958"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Reminder/Check</a:t>
          </a:r>
        </a:p>
      </dsp:txBody>
      <dsp:txXfrm rot="-10800000">
        <a:off x="0" y="986108"/>
        <a:ext cx="2080406" cy="646047"/>
      </dsp:txXfrm>
    </dsp:sp>
    <dsp:sp modelId="{62DC146A-0FA8-5643-8C1B-8E78B4F2EC8B}">
      <dsp:nvSpPr>
        <dsp:cNvPr id="0" name=""/>
        <dsp:cNvSpPr/>
      </dsp:nvSpPr>
      <dsp:spPr>
        <a:xfrm>
          <a:off x="2080405" y="986108"/>
          <a:ext cx="6241218" cy="64604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601" tIns="152400" rIns="126601" bIns="1524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SGLT2i initiated from secondary care  - unless patient is diabetic and on insulin or </a:t>
          </a:r>
          <a:r>
            <a:rPr lang="en-GB" sz="1200" b="0" i="0" kern="1200" dirty="0">
              <a:latin typeface="Arial" panose="020B0604020202020204" pitchFamily="34" charset="0"/>
              <a:cs typeface="Arial" panose="020B0604020202020204" pitchFamily="34" charset="0"/>
            </a:rPr>
            <a:t>sulfonylurea. </a:t>
          </a:r>
        </a:p>
        <a:p>
          <a:pPr marL="0" lvl="0" indent="0" algn="l"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Highlight in clinical record the indication for dapagliflozin or empagliflozin as (</a:t>
          </a:r>
          <a:r>
            <a:rPr lang="en-GB" sz="1200" kern="1200" dirty="0" err="1">
              <a:latin typeface="Arial" panose="020B0604020202020204" pitchFamily="34" charset="0"/>
              <a:cs typeface="Arial" panose="020B0604020202020204" pitchFamily="34" charset="0"/>
            </a:rPr>
            <a:t>HFrEF</a:t>
          </a:r>
          <a:r>
            <a:rPr lang="en-GB" sz="1200" kern="1200" dirty="0">
              <a:latin typeface="Arial" panose="020B0604020202020204" pitchFamily="34" charset="0"/>
              <a:cs typeface="Arial" panose="020B0604020202020204" pitchFamily="34" charset="0"/>
            </a:rPr>
            <a:t>)</a:t>
          </a:r>
          <a:endParaRPr lang="en-GB" sz="1200" b="0" i="0" kern="1200" dirty="0">
            <a:latin typeface="Arial" panose="020B0604020202020204" pitchFamily="34" charset="0"/>
            <a:cs typeface="Arial" panose="020B0604020202020204" pitchFamily="34" charset="0"/>
          </a:endParaRPr>
        </a:p>
      </dsp:txBody>
      <dsp:txXfrm>
        <a:off x="2080405" y="986108"/>
        <a:ext cx="6241218" cy="646047"/>
      </dsp:txXfrm>
    </dsp:sp>
    <dsp:sp modelId="{CC3C99ED-8A55-4723-A9E7-EEAE8B593857}">
      <dsp:nvSpPr>
        <dsp:cNvPr id="0" name=""/>
        <dsp:cNvSpPr/>
      </dsp:nvSpPr>
      <dsp:spPr>
        <a:xfrm rot="10800000">
          <a:off x="0" y="1882"/>
          <a:ext cx="2080406" cy="993919"/>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958" tIns="113792" rIns="147958"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Add</a:t>
          </a:r>
        </a:p>
      </dsp:txBody>
      <dsp:txXfrm rot="-10800000">
        <a:off x="0" y="1882"/>
        <a:ext cx="2080406" cy="646047"/>
      </dsp:txXfrm>
    </dsp:sp>
    <dsp:sp modelId="{4DC0C666-A4EC-4CD8-99FE-BAC7647D7EAA}">
      <dsp:nvSpPr>
        <dsp:cNvPr id="0" name=""/>
        <dsp:cNvSpPr/>
      </dsp:nvSpPr>
      <dsp:spPr>
        <a:xfrm>
          <a:off x="2080405" y="1656"/>
          <a:ext cx="6241218" cy="64604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601" tIns="177800" rIns="126601" bIns="17780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Add a date to </a:t>
          </a:r>
          <a:r>
            <a:rPr lang="en-US" sz="1400" kern="1200" dirty="0" err="1">
              <a:latin typeface="Arial" panose="020B0604020202020204" pitchFamily="34" charset="0"/>
              <a:cs typeface="Arial" panose="020B0604020202020204" pitchFamily="34" charset="0"/>
            </a:rPr>
            <a:t>Efmody</a:t>
          </a:r>
          <a:r>
            <a:rPr lang="en-US" sz="1400" kern="1200" dirty="0">
              <a:latin typeface="Arial" panose="020B0604020202020204" pitchFamily="34" charset="0"/>
              <a:cs typeface="Arial" panose="020B0604020202020204" pitchFamily="34" charset="0"/>
            </a:rPr>
            <a:t> prescribing record for conversion to conventional glucocorticoid therapy after 16 </a:t>
          </a:r>
          <a:r>
            <a:rPr lang="en-US" sz="1400" kern="1200">
              <a:latin typeface="Arial" panose="020B0604020202020204" pitchFamily="34" charset="0"/>
              <a:cs typeface="Arial" panose="020B0604020202020204" pitchFamily="34" charset="0"/>
            </a:rPr>
            <a:t>months from hospital review</a:t>
          </a:r>
          <a:endParaRPr lang="en-US" sz="1400" kern="1200" dirty="0">
            <a:latin typeface="Arial" panose="020B0604020202020204" pitchFamily="34" charset="0"/>
            <a:cs typeface="Arial" panose="020B0604020202020204" pitchFamily="34" charset="0"/>
          </a:endParaRPr>
        </a:p>
      </dsp:txBody>
      <dsp:txXfrm>
        <a:off x="2080405" y="1656"/>
        <a:ext cx="6241218" cy="6460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24486-A716-4A18-89E8-902780526391}" type="datetimeFigureOut">
              <a:rPr lang="en-GB" smtClean="0"/>
              <a:t>06/12/2023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DAB21-4540-4ACB-B473-B6B91E4C9EFD}" type="slidenum">
              <a:rPr lang="en-GB" smtClean="0"/>
              <a:t>‹#›</a:t>
            </a:fld>
            <a:endParaRPr lang="en-GB"/>
          </a:p>
        </p:txBody>
      </p:sp>
    </p:spTree>
    <p:extLst>
      <p:ext uri="{BB962C8B-B14F-4D97-AF65-F5344CB8AC3E}">
        <p14:creationId xmlns:p14="http://schemas.microsoft.com/office/powerpoint/2010/main" val="212331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b="1" i="0" dirty="0">
                <a:solidFill>
                  <a:srgbClr val="FF0000"/>
                </a:solidFill>
              </a:rPr>
              <a:t>DO we then remove this slide when we publish it on the intranet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FF0000"/>
                </a:solidFill>
              </a:rPr>
              <a:t>DO we delete this slide ? And place in separate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currently is on aligning the GREY list medicines across the 4 places.  Recent case(s) where RED medicines issued accidentally as placed </a:t>
            </a:r>
          </a:p>
          <a:p>
            <a:r>
              <a:rPr lang="en-GB" dirty="0"/>
              <a:t>On repeat Rx </a:t>
            </a:r>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0DAB21-4540-4ACB-B473-B6B91E4C9EFD}" type="slidenum">
              <a:rPr lang="en-GB" smtClean="0"/>
              <a:t>6</a:t>
            </a:fld>
            <a:endParaRPr lang="en-GB"/>
          </a:p>
        </p:txBody>
      </p:sp>
    </p:spTree>
    <p:extLst>
      <p:ext uri="{BB962C8B-B14F-4D97-AF65-F5344CB8AC3E}">
        <p14:creationId xmlns:p14="http://schemas.microsoft.com/office/powerpoint/2010/main" val="363267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66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FAB05-1868-2A41-9C51-D92775E46133}" type="slidenum">
              <a:rPr lang="en-GB" smtClean="0"/>
              <a:t>13</a:t>
            </a:fld>
            <a:endParaRPr lang="en-GB"/>
          </a:p>
        </p:txBody>
      </p:sp>
    </p:spTree>
    <p:extLst>
      <p:ext uri="{BB962C8B-B14F-4D97-AF65-F5344CB8AC3E}">
        <p14:creationId xmlns:p14="http://schemas.microsoft.com/office/powerpoint/2010/main" val="209923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FAB05-1868-2A41-9C51-D92775E46133}" type="slidenum">
              <a:rPr lang="en-GB" smtClean="0"/>
              <a:t>14</a:t>
            </a:fld>
            <a:endParaRPr lang="en-GB"/>
          </a:p>
        </p:txBody>
      </p:sp>
    </p:spTree>
    <p:extLst>
      <p:ext uri="{BB962C8B-B14F-4D97-AF65-F5344CB8AC3E}">
        <p14:creationId xmlns:p14="http://schemas.microsoft.com/office/powerpoint/2010/main" val="253220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8433-6D39-479C-A683-B5D336635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5A38C6-ADD3-4410-884E-AF3592519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B2F48A-3173-47FF-8441-18700D844DA1}"/>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5" name="Footer Placeholder 4">
            <a:extLst>
              <a:ext uri="{FF2B5EF4-FFF2-40B4-BE49-F238E27FC236}">
                <a16:creationId xmlns:a16="http://schemas.microsoft.com/office/drawing/2014/main" id="{0C0C4057-5781-40A6-B21F-D6941DDE6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F051A-055C-44AA-AAA8-66AC1B4895A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59548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4928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508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03608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1139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9282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2243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08522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88830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16116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p:txBody>
          <a:bodyPr/>
          <a:lstStyle/>
          <a:p>
            <a:fld id="{B90FCCE0-2DEE-40F8-A056-86472EEFF24B}" type="datetimeFigureOut">
              <a:rPr lang="en-GB" smtClean="0"/>
              <a:t>06/12/2023</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91419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9F65D-3BB6-46E2-8186-A0BC976E8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21FB99-E9C1-4A80-9445-F1AAA1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EC374-EEE5-43DB-B12D-4109324C3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CCE0-2DEE-40F8-A056-86472EEFF24B}" type="datetimeFigureOut">
              <a:rPr lang="en-GB" smtClean="0"/>
              <a:t>06/12/2023</a:t>
            </a:fld>
            <a:endParaRPr lang="en-GB"/>
          </a:p>
        </p:txBody>
      </p:sp>
      <p:sp>
        <p:nvSpPr>
          <p:cNvPr id="5" name="Footer Placeholder 4">
            <a:extLst>
              <a:ext uri="{FF2B5EF4-FFF2-40B4-BE49-F238E27FC236}">
                <a16:creationId xmlns:a16="http://schemas.microsoft.com/office/drawing/2014/main" id="{DBA4821B-0741-4874-8052-C32D8B352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49E961-BCC7-4B3B-AB9E-5A6411841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6714A-F00A-4C82-A6A8-E016DBA66D89}" type="slidenum">
              <a:rPr lang="en-GB" smtClean="0"/>
              <a:t>‹#›</a:t>
            </a:fld>
            <a:endParaRPr lang="en-GB"/>
          </a:p>
        </p:txBody>
      </p:sp>
    </p:spTree>
    <p:extLst>
      <p:ext uri="{BB962C8B-B14F-4D97-AF65-F5344CB8AC3E}">
        <p14:creationId xmlns:p14="http://schemas.microsoft.com/office/powerpoint/2010/main" val="284099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drug-safety-update/isotretinoin-roaccutanev-introduction-of-new-safety-measures-including-additional-oversight-of-the-initiation-of-treatment-for-patients-under-18-years-of-age" TargetMode="External"/><Relationship Id="rId2" Type="http://schemas.openxmlformats.org/officeDocument/2006/relationships/hyperlink" Target="https://rdtc.nhs.uk/wp-content/uploads/2023/08/MiP-15-Transfer-of-prescribing-from-private-provider-to-NHS-GP-Final-V2.1.pdf" TargetMode="External"/><Relationship Id="rId1" Type="http://schemas.openxmlformats.org/officeDocument/2006/relationships/slideLayout" Target="../slideLayouts/slideLayout2.xml"/><Relationship Id="rId6" Type="http://schemas.openxmlformats.org/officeDocument/2006/relationships/hyperlink" Target="https://www.cas.mhra.gov.uk/ViewandAcknowledgment/ViewAlert.aspx?AlertID=103240" TargetMode="External"/><Relationship Id="rId5" Type="http://schemas.openxmlformats.org/officeDocument/2006/relationships/hyperlink" Target="https://www.gov.uk/drug-safety-update/e-cigarette-use-or-vaping-reminder-to-remain-vigilant-for-suspected-adverse-reactions-and-safety-concerns-and-report-them-to-the-yellow-card-scheme" TargetMode="External"/><Relationship Id="rId4" Type="http://schemas.openxmlformats.org/officeDocument/2006/relationships/hyperlink" Target="https://www.gov.uk/drug-safety-update/ozempicv-semaglutide-and-saxenda-liraglutide-vigilance-required-due-to-potentially-harmful-falsified-produc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sth.pinkcard@nhs.net" TargetMode="External"/><Relationship Id="rId2" Type="http://schemas.openxmlformats.org/officeDocument/2006/relationships/hyperlink" Target="https://www.intranet.sheffieldccg.nhs.uk/medicines-prescribing/prescribing-guidelines.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sheffieldteachinghospitalsformulary.nhs.uk/chaptersSub.asp?FormularySectionID=20" TargetMode="External"/><Relationship Id="rId2" Type="http://schemas.openxmlformats.org/officeDocument/2006/relationships/hyperlink" Target="https://www.intranet.sheffieldccg.nhs.uk/Downloads/Medicines%20Management/Practice%20resources%20and%20PGDs/Medicines_Code%20.pdf" TargetMode="External"/><Relationship Id="rId1" Type="http://schemas.openxmlformats.org/officeDocument/2006/relationships/slideLayout" Target="../slideLayouts/slideLayout2.xml"/><Relationship Id="rId4" Type="http://schemas.openxmlformats.org/officeDocument/2006/relationships/hyperlink" Target="https://www.sps.nhs.uk/home/guidance/unlicensed-medicine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attendee.gotowebinar.com/register/172449536242607548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office.com/Pages/ResponsePage.aspx?id=slTDN7CF9UeyIge0jXdO443oflYckS5GlHWzOtEesnlUMDNDTkRVTDI1VTRaV1dPQlhMRFAyTkxNNy4u"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www.publicdomainpictures.net/en/view-image.php?image=308704&amp;picture=merry-christm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intranet.sheffieldccg.nhs.uk/medicines-prescribing/prescribing-guidelines.htm" TargetMode="External"/><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intranet.sheffieldccg.nhs.uk/Downloads/Medicines%20Management/Practice%20resources%20and%20PGDs/Recording_SIDs_on_practice_clinical_systems%20.pdf" TargetMode="External"/><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hyperlink" Target="https://southyorkshire.icb.nhs.uk/our-information/medicines-optimisation/south-yorkshire-icb-medicines-optimisation-committee"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syics.co.uk/application/files/8617/0055/9928/Efmody_SCP_V1.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nice.org.uk/guidance/ta679/chapter/1-Recommendations" TargetMode="External"/><Relationship Id="rId2" Type="http://schemas.openxmlformats.org/officeDocument/2006/relationships/hyperlink" Target="https://www.intranet.sheffieldccg.nhs.uk/Downloads/Medicines%20Management/prescribing%20guidelines/Dapagliflozin_HFrEF.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nice.org.uk/guidance/ng203/chapter/Recommendations#risk-assessment-referral-criteria-and-shared-care" TargetMode="External"/><Relationship Id="rId3" Type="http://schemas.openxmlformats.org/officeDocument/2006/relationships/image" Target="../media/image1.jpg"/><Relationship Id="rId7" Type="http://schemas.openxmlformats.org/officeDocument/2006/relationships/hyperlink" Target="https://www.medicines.org.uk/emc/product/5441" TargetMode="External"/><Relationship Id="rId12"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nice.org.uk/guidance/ta775/chapter/1-Recommendations" TargetMode="External"/><Relationship Id="rId11" Type="http://schemas.openxmlformats.org/officeDocument/2006/relationships/image" Target="../media/image11.png"/><Relationship Id="rId5" Type="http://schemas.openxmlformats.org/officeDocument/2006/relationships/hyperlink" Target="https://www.medicines.org.uk/emc/product/7607/smpc" TargetMode="External"/><Relationship Id="rId10" Type="http://schemas.openxmlformats.org/officeDocument/2006/relationships/hyperlink" Target="http://nww.sth.nhs.uk/STHcontDocs/STH_PIM/RenalServices/pil5170.pdf" TargetMode="External"/><Relationship Id="rId4" Type="http://schemas.openxmlformats.org/officeDocument/2006/relationships/hyperlink" Target="https://www.intranet.sheffieldccg.nhs.uk/Downloads/Medicines%20Management/prescribing%20guidelines/CKD_Guideline.pdf" TargetMode="External"/><Relationship Id="rId9" Type="http://schemas.openxmlformats.org/officeDocument/2006/relationships/hyperlink" Target="http://nww.sth.nhs.uk/STHcontDocs/STH_CGP/Endocrinology/SGLT2InhibitorsCardioRenalMetabolicJointGuidance.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1316421" y="1694872"/>
            <a:ext cx="9284904" cy="4180411"/>
          </a:xfrm>
        </p:spPr>
        <p:txBody>
          <a:bodyPr>
            <a:normAutofit fontScale="90000"/>
          </a:bodyPr>
          <a:lstStyle/>
          <a:p>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Welcome - We will start at 12:30</a:t>
            </a: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Area Prescribing Group </a:t>
            </a: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Learning Lunch</a:t>
            </a: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Wednesday, 6 December 2023</a:t>
            </a:r>
            <a:br>
              <a:rPr lang="en-GB" sz="4000" b="1" dirty="0">
                <a:solidFill>
                  <a:srgbClr val="0070C0"/>
                </a:solidFill>
                <a:latin typeface="Arial" panose="020B0604020202020204" pitchFamily="34" charset="0"/>
                <a:cs typeface="Arial" panose="020B0604020202020204" pitchFamily="34" charset="0"/>
              </a:rPr>
            </a:br>
            <a:br>
              <a:rPr lang="en-GB" sz="3600" dirty="0">
                <a:solidFill>
                  <a:schemeClr val="accent5">
                    <a:lumMod val="75000"/>
                  </a:schemeClr>
                </a:solidFill>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hlinkClick r:id="rId5"/>
              </a:rPr>
              <a:t>Sheffield Medicines and Prescribing</a:t>
            </a:r>
            <a:br>
              <a:rPr lang="en-GB" sz="4000" b="1" dirty="0">
                <a:latin typeface="Arial" panose="020B0604020202020204" pitchFamily="34" charset="0"/>
                <a:cs typeface="Arial" panose="020B0604020202020204" pitchFamily="34" charset="0"/>
              </a:rPr>
            </a:b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930668" y="164386"/>
            <a:ext cx="10062681" cy="863029"/>
          </a:xfrm>
        </p:spPr>
        <p:txBody>
          <a:bodyPr/>
          <a:lstStyle/>
          <a:p>
            <a:pPr algn="ctr"/>
            <a:r>
              <a:rPr lang="en-GB" b="1" dirty="0">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606175" y="842481"/>
            <a:ext cx="10747625" cy="5334482"/>
          </a:xfrm>
        </p:spPr>
        <p:txBody>
          <a:bodyPr>
            <a:normAutofit fontScale="62500" lnSpcReduction="20000"/>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latin typeface="Arial" panose="020B0604020202020204" pitchFamily="34" charset="0"/>
                <a:cs typeface="Arial" panose="020B0604020202020204" pitchFamily="34" charset="0"/>
              </a:rPr>
              <a:t>Private / NHS interface e.g. transgender, ADHD etc:</a:t>
            </a:r>
          </a:p>
          <a:p>
            <a:pPr lvl="1"/>
            <a:r>
              <a:rPr lang="en-GB" sz="2900" dirty="0">
                <a:solidFill>
                  <a:srgbClr val="1D70B8"/>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RDTC Transfer of prescribing from private provider to NHS GP</a:t>
            </a:r>
            <a:endParaRPr lang="en-GB" sz="2900" dirty="0">
              <a:solidFill>
                <a:srgbClr val="1D70B8"/>
              </a:solidFill>
              <a:latin typeface="Arial" panose="020B0604020202020204" pitchFamily="34" charset="0"/>
              <a:cs typeface="Arial" panose="020B0604020202020204" pitchFamily="34" charset="0"/>
            </a:endParaRPr>
          </a:p>
          <a:p>
            <a:pPr marL="457200" lvl="1" indent="0">
              <a:buNone/>
            </a:pPr>
            <a:endParaRPr lang="en-GB" sz="2900" dirty="0">
              <a:solidFill>
                <a:srgbClr val="1D70B8"/>
              </a:solidFill>
              <a:latin typeface="Arial" panose="020B0604020202020204" pitchFamily="34" charset="0"/>
              <a:cs typeface="Arial" panose="020B0604020202020204" pitchFamily="34" charset="0"/>
            </a:endParaRPr>
          </a:p>
          <a:p>
            <a:pPr marL="0" indent="0">
              <a:buNone/>
            </a:pPr>
            <a:r>
              <a:rPr lang="en-GB" sz="3300" b="1" dirty="0">
                <a:latin typeface="Arial" panose="020B0604020202020204" pitchFamily="34" charset="0"/>
                <a:cs typeface="Arial" panose="020B0604020202020204" pitchFamily="34" charset="0"/>
              </a:rPr>
              <a:t>National Safety alerts</a:t>
            </a:r>
          </a:p>
          <a:p>
            <a:r>
              <a:rPr lang="en-GB" b="1" i="0" u="none" strike="noStrike" dirty="0">
                <a:solidFill>
                  <a:srgbClr val="1D70B8"/>
                </a:solidFill>
                <a:effectLst/>
                <a:latin typeface="Arial" panose="020B0604020202020204" pitchFamily="34" charset="0"/>
                <a:cs typeface="Arial" panose="020B0604020202020204" pitchFamily="34" charset="0"/>
                <a:hlinkClick r:id="rId3"/>
              </a:rPr>
              <a:t>Isotretinoin (Roaccutane▼)</a:t>
            </a:r>
            <a:endParaRPr lang="en-GB" b="1" i="0" u="none" strike="noStrike" dirty="0">
              <a:solidFill>
                <a:srgbClr val="1D70B8"/>
              </a:solidFill>
              <a:effectLst/>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The MHRA have strengthened the safe use of isotretinoin through the introduction of additional oversight of the initiation of isotretinoin in patients under 18 years and through improved assessment and monitoring of mental health and sexual function issues. </a:t>
            </a:r>
          </a:p>
          <a:p>
            <a:r>
              <a:rPr lang="en-GB" sz="2900" b="1" dirty="0">
                <a:solidFill>
                  <a:srgbClr val="1D70B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Ozempic▼(semaglutide) and Saxenda (liraglutide): vigilance required due to potentially harmful falsified products</a:t>
            </a:r>
            <a:endParaRPr lang="en-GB" sz="2900" b="1" dirty="0">
              <a:solidFill>
                <a:srgbClr val="1D70B8"/>
              </a:solidFill>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Between January 2023 and October 2023 the MHRA has seized 369 potentially falsified Ozempic pens. They have also received reports of falsified Saxenda pens that have been obtained by members of the public in the UK through non-legitimate routes.</a:t>
            </a:r>
          </a:p>
          <a:p>
            <a:r>
              <a:rPr lang="en-GB" sz="2900" b="1" dirty="0">
                <a:solidFill>
                  <a:srgbClr val="1D70B8"/>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E-cigarette use or vaping: reminder to remain vigilant for suspected adverse reactions and safety concerns and report them to the Yellow Card scheme</a:t>
            </a:r>
            <a:endParaRPr lang="en-GB" sz="2900" b="1" dirty="0">
              <a:solidFill>
                <a:srgbClr val="1D70B8"/>
              </a:solidFill>
              <a:latin typeface="Arial" panose="020B0604020202020204" pitchFamily="34" charset="0"/>
              <a:cs typeface="Arial" panose="020B0604020202020204" pitchFamily="34" charset="0"/>
            </a:endParaRPr>
          </a:p>
          <a:p>
            <a:r>
              <a:rPr lang="en-GB" sz="2900" dirty="0">
                <a:latin typeface="Arial" panose="020B0604020202020204" pitchFamily="34" charset="0"/>
                <a:cs typeface="Arial" panose="020B0604020202020204" pitchFamily="34" charset="0"/>
              </a:rPr>
              <a:t>Healthcare professionals should be vigilant for suspected adverse reactions and safety concerns associated with e-cigarettes and e-liquids, commonly known as vapes. </a:t>
            </a:r>
          </a:p>
          <a:p>
            <a:r>
              <a:rPr lang="en-GB" sz="2900" dirty="0">
                <a:latin typeface="Arial" panose="020B0604020202020204" pitchFamily="34" charset="0"/>
                <a:cs typeface="Arial" panose="020B0604020202020204" pitchFamily="34" charset="0"/>
                <a:hlinkClick r:id="rId6"/>
              </a:rPr>
              <a:t>NPSA - Valproate</a:t>
            </a:r>
            <a:endParaRPr lang="en-GB" sz="2900" dirty="0">
              <a:latin typeface="Arial" panose="020B0604020202020204" pitchFamily="34" charset="0"/>
              <a:cs typeface="Arial" panose="020B0604020202020204" pitchFamily="34" charset="0"/>
            </a:endParaRPr>
          </a:p>
          <a:p>
            <a:endParaRPr lang="en-GB" sz="29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51746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30BBD0-2013-5E31-8A50-FB5B7E25D0BF}"/>
              </a:ext>
            </a:extLst>
          </p:cNvPr>
          <p:cNvSpPr txBox="1"/>
          <p:nvPr/>
        </p:nvSpPr>
        <p:spPr>
          <a:xfrm>
            <a:off x="287380" y="874107"/>
            <a:ext cx="11669485" cy="6119624"/>
          </a:xfrm>
          <a:prstGeom prst="rect">
            <a:avLst/>
          </a:prstGeom>
          <a:noFill/>
        </p:spPr>
        <p:txBody>
          <a:bodyPr wrap="square">
            <a:spAutoFit/>
          </a:bodyPr>
          <a:lstStyle/>
          <a:p>
            <a:pPr algn="ct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r>
              <a:rPr lang="en-GB" b="1" dirty="0">
                <a:solidFill>
                  <a:srgbClr val="B72055"/>
                </a:solidFill>
                <a:effectLst/>
                <a:latin typeface="Arial" panose="020B0604020202020204" pitchFamily="34" charset="0"/>
                <a:ea typeface="Calibri" panose="020F0502020204030204" pitchFamily="34" charset="0"/>
                <a:cs typeface="Arial" panose="020B0604020202020204" pitchFamily="34" charset="0"/>
              </a:rPr>
              <a:t>Community Administered Medication Record</a:t>
            </a:r>
            <a:r>
              <a:rPr lang="en-GB" dirty="0">
                <a:solidFill>
                  <a:srgbClr val="B72055"/>
                </a:solidFill>
                <a:effectLst/>
                <a:latin typeface="Arial" panose="020B0604020202020204" pitchFamily="34" charset="0"/>
                <a:ea typeface="Calibri" panose="020F0502020204030204" pitchFamily="34" charset="0"/>
                <a:cs typeface="Arial" panose="020B0604020202020204" pitchFamily="34" charset="0"/>
              </a:rPr>
              <a:t> </a:t>
            </a:r>
            <a:r>
              <a:rPr lang="en-GB" b="1" dirty="0">
                <a:solidFill>
                  <a:srgbClr val="B72055"/>
                </a:solidFill>
                <a:effectLst/>
                <a:latin typeface="Arial" panose="020B0604020202020204" pitchFamily="34" charset="0"/>
                <a:ea typeface="Calibri" panose="020F0502020204030204" pitchFamily="34" charset="0"/>
                <a:cs typeface="Arial" panose="020B0604020202020204" pitchFamily="34" charset="0"/>
              </a:rPr>
              <a:t>Pink Card</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 is required for adult patients in Sheffield </a:t>
            </a:r>
          </a:p>
          <a:p>
            <a:pPr algn="ct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prescribed </a:t>
            </a: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pre-emptive medications with or without a subcutaneous infusion via a syringe pump</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gn="ct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to authorise community nursing staff to administer these medications for the patient.</a:t>
            </a:r>
          </a:p>
          <a:p>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sz="1600" b="1" dirty="0">
                <a:solidFill>
                  <a:srgbClr val="B72055"/>
                </a:solidFill>
                <a:effectLst/>
                <a:latin typeface="Arial" panose="020B0604020202020204" pitchFamily="34" charset="0"/>
                <a:ea typeface="Calibri" panose="020F0502020204030204" pitchFamily="34" charset="0"/>
                <a:cs typeface="Arial" panose="020B0604020202020204" pitchFamily="34" charset="0"/>
              </a:rPr>
              <a:t>From 29</a:t>
            </a:r>
            <a:r>
              <a:rPr lang="en-GB" sz="1600" b="1" baseline="30000" dirty="0">
                <a:solidFill>
                  <a:srgbClr val="B72055"/>
                </a:solidFill>
                <a:effectLst/>
                <a:latin typeface="Arial" panose="020B0604020202020204" pitchFamily="34" charset="0"/>
                <a:ea typeface="Calibri" panose="020F0502020204030204" pitchFamily="34" charset="0"/>
                <a:cs typeface="Arial" panose="020B0604020202020204" pitchFamily="34" charset="0"/>
              </a:rPr>
              <a:t>th</a:t>
            </a:r>
            <a:r>
              <a:rPr lang="en-GB" sz="1600" b="1" dirty="0">
                <a:solidFill>
                  <a:srgbClr val="B72055"/>
                </a:solidFill>
                <a:effectLst/>
                <a:latin typeface="Arial" panose="020B0604020202020204" pitchFamily="34" charset="0"/>
                <a:ea typeface="Calibri" panose="020F0502020204030204" pitchFamily="34" charset="0"/>
                <a:cs typeface="Arial" panose="020B0604020202020204" pitchFamily="34" charset="0"/>
              </a:rPr>
              <a:t> November 2023</a:t>
            </a:r>
            <a:r>
              <a:rPr lang="en-GB" sz="1600" dirty="0">
                <a:solidFill>
                  <a:srgbClr val="B72055"/>
                </a:solidFill>
                <a:effectLst/>
                <a:latin typeface="Arial" panose="020B0604020202020204" pitchFamily="34" charset="0"/>
                <a:ea typeface="Calibri" panose="020F0502020204030204" pitchFamily="34" charset="0"/>
                <a:cs typeface="Arial" panose="020B0604020202020204" pitchFamily="34" charset="0"/>
              </a:rPr>
              <a:t>:</a:t>
            </a:r>
          </a:p>
          <a:p>
            <a:pPr marL="357188" lvl="0" indent="-269875">
              <a:buClr>
                <a:srgbClr val="000000"/>
              </a:buClr>
              <a:buFont typeface="Symbol" panose="05050102010706020507" pitchFamily="18" charset="2"/>
              <a:buChar char=""/>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new version of the Pink Card has been rolled out and must be used</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600" i="1" dirty="0">
                <a:solidFill>
                  <a:srgbClr val="000000"/>
                </a:solidFill>
                <a:latin typeface="Arial" panose="020B0604020202020204" pitchFamily="34" charset="0"/>
                <a:ea typeface="Calibri" panose="020F0502020204030204" pitchFamily="34" charset="0"/>
                <a:cs typeface="Arial" panose="020B0604020202020204" pitchFamily="34" charset="0"/>
              </a:rPr>
              <a:t>(identified by issue date of June 2023). </a:t>
            </a:r>
          </a:p>
          <a:p>
            <a:pPr marL="361950" lvl="0">
              <a:spcAft>
                <a:spcPts val="800"/>
              </a:spcAft>
              <a:buClr>
                <a:srgbClr val="000000"/>
              </a:buClr>
            </a:pPr>
            <a:r>
              <a:rPr lang="en-GB" sz="1600" i="1" dirty="0">
                <a:solidFill>
                  <a:srgbClr val="000000"/>
                </a:solidFill>
                <a:latin typeface="Arial" panose="020B0604020202020204" pitchFamily="34" charset="0"/>
                <a:ea typeface="Calibri" panose="020F0502020204030204" pitchFamily="34" charset="0"/>
                <a:cs typeface="Arial" panose="020B0604020202020204" pitchFamily="34" charset="0"/>
              </a:rPr>
              <a:t>I</a:t>
            </a:r>
            <a:r>
              <a:rPr lang="en-GB" sz="1600" i="1" dirty="0">
                <a:effectLst/>
                <a:latin typeface="Arial" panose="020B0604020202020204" pitchFamily="34" charset="0"/>
                <a:ea typeface="Calibri" panose="020F0502020204030204" pitchFamily="34" charset="0"/>
                <a:cs typeface="Arial" panose="020B0604020202020204" pitchFamily="34" charset="0"/>
              </a:rPr>
              <a:t>f </a:t>
            </a:r>
            <a:r>
              <a:rPr lang="en-GB" sz="1600" i="1" dirty="0">
                <a:latin typeface="Arial" panose="020B0604020202020204" pitchFamily="34" charset="0"/>
                <a:ea typeface="Calibri" panose="020F0502020204030204" pitchFamily="34" charset="0"/>
                <a:cs typeface="Arial" panose="020B0604020202020204" pitchFamily="34" charset="0"/>
              </a:rPr>
              <a:t>the old version of the Pink Card is already being used for a patient in the community, this does not need to be rewritten. </a:t>
            </a:r>
          </a:p>
          <a:p>
            <a:pPr marL="357188" lvl="0" indent="-269875">
              <a:spcAft>
                <a:spcPts val="800"/>
              </a:spcAft>
              <a:buClr>
                <a:srgbClr val="000000"/>
              </a:buClr>
              <a:buFont typeface="Symbol" panose="05050102010706020507" pitchFamily="18" charset="2"/>
              <a:buChar char=""/>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 process for </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Sheffield Teaching Hospitals </a:t>
            </a: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St Luke’s Hospice who will now complete and issue Pink Cards for inpatients who are discharged to their own home or a care home.</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357188" lvl="0" indent="-269875">
              <a:spcAft>
                <a:spcPts val="400"/>
              </a:spcAft>
              <a:buClr>
                <a:srgbClr val="000000"/>
              </a:buClr>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The responsibility for issuing Pink Cards for all other patients remains with trained community transcribers/prescribers. The process for accessing and issuing Pink Cards in the community is unchanged:</a:t>
            </a:r>
          </a:p>
          <a:p>
            <a:pPr marL="800100" lvl="1" indent="-342900">
              <a:spcAft>
                <a:spcPts val="400"/>
              </a:spcAft>
              <a:buClr>
                <a:srgbClr val="000000"/>
              </a:buClr>
              <a:buFont typeface="Courier New" panose="02070309020205020404" pitchFamily="49" charset="0"/>
              <a:buChar char="o"/>
            </a:pPr>
            <a:r>
              <a:rPr lang="en-GB" sz="1600" dirty="0">
                <a:latin typeface="Arial" panose="020B0604020202020204" pitchFamily="34" charset="0"/>
                <a:ea typeface="Calibri" panose="020F0502020204030204" pitchFamily="34" charset="0"/>
                <a:cs typeface="Arial" panose="020B0604020202020204" pitchFamily="34" charset="0"/>
              </a:rPr>
              <a:t>All Community Nursing Teams have supplies of the new Pink Card. </a:t>
            </a:r>
          </a:p>
          <a:p>
            <a:pPr marL="800100" lvl="1" indent="-342900">
              <a:spcAft>
                <a:spcPts val="200"/>
              </a:spcAft>
              <a:buClr>
                <a:srgbClr val="000000"/>
              </a:buClr>
              <a:buFont typeface="Courier New" panose="02070309020205020404" pitchFamily="49" charset="0"/>
              <a:buChar char="o"/>
            </a:pPr>
            <a:r>
              <a:rPr lang="en-GB" sz="1600" dirty="0">
                <a:latin typeface="Arial" panose="020B0604020202020204" pitchFamily="34" charset="0"/>
                <a:ea typeface="Calibri" panose="020F0502020204030204" pitchFamily="34" charset="0"/>
                <a:cs typeface="Arial" panose="020B0604020202020204" pitchFamily="34" charset="0"/>
              </a:rPr>
              <a:t>GP practices should request blank Pink Cards via their link Community Nursing Team; they are also available via the Community Services Admin Hub at Firth Park/Lightwood House. </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Blank old versions of the Pink Card should be disposed of in confidential waste.</a:t>
            </a:r>
          </a:p>
          <a:p>
            <a:pPr>
              <a:spcAft>
                <a:spcPts val="200"/>
              </a:spcAft>
              <a:buClr>
                <a:srgbClr val="000000"/>
              </a:buClr>
            </a:pPr>
            <a:endPar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200"/>
              </a:spcAft>
              <a:buClr>
                <a:srgbClr val="000000"/>
              </a:buClr>
            </a:pPr>
            <a:r>
              <a:rPr lang="en-GB" sz="1600" b="1" dirty="0">
                <a:solidFill>
                  <a:srgbClr val="B72055"/>
                </a:solidFill>
                <a:latin typeface="Arial" panose="020B0604020202020204" pitchFamily="34" charset="0"/>
                <a:ea typeface="Calibri" panose="020F0502020204030204" pitchFamily="34" charset="0"/>
                <a:cs typeface="Arial" panose="020B0604020202020204" pitchFamily="34" charset="0"/>
              </a:rPr>
              <a:t>Pink Card Guidance &amp; Resources: </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available on the </a:t>
            </a:r>
            <a:r>
              <a:rPr lang="en-GB" sz="1600" dirty="0">
                <a:solidFill>
                  <a:srgbClr val="0000FF"/>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CCG Intranet</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 under Prescribing Guidelines &gt; Palliative Care.</a:t>
            </a:r>
            <a:endParaRPr lang="en-GB" sz="1600" dirty="0">
              <a:latin typeface="Arial" panose="020B0604020202020204" pitchFamily="34" charset="0"/>
              <a:ea typeface="Calibri" panose="020F0502020204030204" pitchFamily="34" charset="0"/>
              <a:cs typeface="Arial" panose="020B0604020202020204" pitchFamily="34" charset="0"/>
            </a:endParaRPr>
          </a:p>
          <a:p>
            <a:pPr marL="131445"/>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sz="1100" dirty="0">
              <a:latin typeface="Arial" panose="020B0604020202020204" pitchFamily="34" charset="0"/>
              <a:ea typeface="Calibri" panose="020F0502020204030204" pitchFamily="34" charset="0"/>
              <a:cs typeface="Arial" panose="020B0604020202020204" pitchFamily="34" charset="0"/>
            </a:endParaRPr>
          </a:p>
          <a:p>
            <a:r>
              <a:rPr lang="en-GB" sz="1600" b="1" dirty="0">
                <a:solidFill>
                  <a:srgbClr val="B72055"/>
                </a:solidFill>
                <a:latin typeface="Arial" panose="020B0604020202020204" pitchFamily="34" charset="0"/>
                <a:ea typeface="Calibri" panose="020F0502020204030204" pitchFamily="34" charset="0"/>
                <a:cs typeface="Arial" panose="020B0604020202020204" pitchFamily="34" charset="0"/>
              </a:rPr>
              <a:t>Contacts:</a:t>
            </a:r>
            <a:endParaRPr lang="en-GB" sz="1600" dirty="0">
              <a:solidFill>
                <a:srgbClr val="B72055"/>
              </a:solidFill>
              <a:latin typeface="Arial" panose="020B0604020202020204" pitchFamily="34" charset="0"/>
              <a:ea typeface="Calibri" panose="020F0502020204030204" pitchFamily="34" charset="0"/>
              <a:cs typeface="Arial" panose="020B0604020202020204" pitchFamily="34" charset="0"/>
            </a:endParaRPr>
          </a:p>
          <a:p>
            <a:pPr marL="357188" lvl="0" indent="-269875">
              <a:spcAft>
                <a:spcPts val="200"/>
              </a:spcAft>
              <a:buClr>
                <a:srgbClr val="000000"/>
              </a:buClr>
              <a:buFont typeface="Symbol" panose="05050102010706020507" pitchFamily="18" charset="2"/>
              <a:buChar char=""/>
            </a:pP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For clinical queries about a patient’s Pink Card: contact the clinical team managing the patient’s care.</a:t>
            </a:r>
            <a:endParaRPr lang="en-GB" sz="1600" dirty="0">
              <a:latin typeface="Arial" panose="020B0604020202020204" pitchFamily="34" charset="0"/>
              <a:ea typeface="Calibri" panose="020F0502020204030204" pitchFamily="34" charset="0"/>
              <a:cs typeface="Arial" panose="020B0604020202020204" pitchFamily="34" charset="0"/>
            </a:endParaRPr>
          </a:p>
          <a:p>
            <a:pPr marL="357188" lvl="0" indent="-269875">
              <a:spcAft>
                <a:spcPts val="200"/>
              </a:spcAft>
              <a:buClr>
                <a:srgbClr val="000000"/>
              </a:buClr>
              <a:buFont typeface="Symbol" panose="05050102010706020507" pitchFamily="18" charset="2"/>
              <a:buChar char=""/>
            </a:pP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To provide feedback on the Pink Card process: contact </a:t>
            </a:r>
            <a:r>
              <a:rPr lang="en-GB" sz="16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sth.pinkcard@nhs.net</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endParaRPr>
          </a:p>
          <a:p>
            <a:r>
              <a:rPr lang="en-GB"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p:txBody>
      </p:sp>
      <p:sp>
        <p:nvSpPr>
          <p:cNvPr id="4" name="Title 1">
            <a:extLst>
              <a:ext uri="{FF2B5EF4-FFF2-40B4-BE49-F238E27FC236}">
                <a16:creationId xmlns:a16="http://schemas.microsoft.com/office/drawing/2014/main" id="{A0B71F71-1F7B-572B-25C3-935681DB8C5F}"/>
              </a:ext>
            </a:extLst>
          </p:cNvPr>
          <p:cNvSpPr txBox="1">
            <a:spLocks/>
          </p:cNvSpPr>
          <p:nvPr/>
        </p:nvSpPr>
        <p:spPr>
          <a:xfrm>
            <a:off x="0" y="226986"/>
            <a:ext cx="12191999" cy="4871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chemeClr val="accent1"/>
                </a:solidFill>
                <a:latin typeface="Arial" panose="020B0604020202020204" pitchFamily="34" charset="0"/>
                <a:ea typeface="Calibri" panose="020F0502020204030204" pitchFamily="34" charset="0"/>
                <a:cs typeface="Arial" panose="020B0604020202020204" pitchFamily="34" charset="0"/>
              </a:rPr>
              <a:t>Updated Pink Card &amp; Process </a:t>
            </a:r>
            <a:endParaRPr lang="en-GB" sz="3200" b="1" dirty="0">
              <a:solidFill>
                <a:schemeClr val="accent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3075F5E-CA02-A7DE-BAF7-C82F4385D6C4}"/>
              </a:ext>
            </a:extLst>
          </p:cNvPr>
          <p:cNvSpPr txBox="1"/>
          <p:nvPr/>
        </p:nvSpPr>
        <p:spPr>
          <a:xfrm>
            <a:off x="9410699" y="6512282"/>
            <a:ext cx="2781299" cy="338554"/>
          </a:xfrm>
          <a:prstGeom prst="rect">
            <a:avLst/>
          </a:prstGeom>
          <a:noFill/>
        </p:spPr>
        <p:txBody>
          <a:bodyPr wrap="square" rtlCol="0">
            <a:spAutoFit/>
          </a:bodyPr>
          <a:lstStyle/>
          <a:p>
            <a:r>
              <a:rPr lang="en-GB" sz="1600" i="1" dirty="0">
                <a:solidFill>
                  <a:schemeClr val="bg2">
                    <a:lumMod val="50000"/>
                  </a:schemeClr>
                </a:solidFill>
              </a:rPr>
              <a:t>Authors: STHFT Pink Card Team</a:t>
            </a:r>
          </a:p>
        </p:txBody>
      </p:sp>
    </p:spTree>
    <p:extLst>
      <p:ext uri="{BB962C8B-B14F-4D97-AF65-F5344CB8AC3E}">
        <p14:creationId xmlns:p14="http://schemas.microsoft.com/office/powerpoint/2010/main" val="24923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336B-84D6-0FFA-49B3-905B0520CDA2}"/>
              </a:ext>
            </a:extLst>
          </p:cNvPr>
          <p:cNvSpPr>
            <a:spLocks noGrp="1"/>
          </p:cNvSpPr>
          <p:nvPr>
            <p:ph type="title"/>
          </p:nvPr>
        </p:nvSpPr>
        <p:spPr/>
        <p:txBody>
          <a:bodyPr/>
          <a:lstStyle/>
          <a:p>
            <a:pPr algn="ctr"/>
            <a:r>
              <a:rPr lang="en-GB" b="1" dirty="0">
                <a:solidFill>
                  <a:schemeClr val="accent1"/>
                </a:solidFill>
                <a:latin typeface="Arial" panose="020B0604020202020204" pitchFamily="34" charset="0"/>
                <a:cs typeface="Arial" panose="020B0604020202020204" pitchFamily="34" charset="0"/>
              </a:rPr>
              <a:t>Other  Medicines related issues </a:t>
            </a:r>
          </a:p>
        </p:txBody>
      </p:sp>
      <p:sp>
        <p:nvSpPr>
          <p:cNvPr id="3" name="Content Placeholder 2">
            <a:extLst>
              <a:ext uri="{FF2B5EF4-FFF2-40B4-BE49-F238E27FC236}">
                <a16:creationId xmlns:a16="http://schemas.microsoft.com/office/drawing/2014/main" id="{FF4C2431-1F56-C63D-501A-651F2086A751}"/>
              </a:ext>
            </a:extLst>
          </p:cNvPr>
          <p:cNvSpPr>
            <a:spLocks noGrp="1"/>
          </p:cNvSpPr>
          <p:nvPr>
            <p:ph idx="1"/>
          </p:nvPr>
        </p:nvSpPr>
        <p:spPr>
          <a:xfrm>
            <a:off x="178231" y="1301859"/>
            <a:ext cx="11835577" cy="5556142"/>
          </a:xfrm>
        </p:spPr>
        <p:txBody>
          <a:bodyPr>
            <a:normAutofit fontScale="25000" lnSpcReduction="20000"/>
          </a:bodyPr>
          <a:lstStyle/>
          <a:p>
            <a:pPr marL="0" indent="0">
              <a:lnSpc>
                <a:spcPct val="90000"/>
              </a:lnSpc>
              <a:spcAft>
                <a:spcPts val="600"/>
              </a:spcAft>
              <a:buNone/>
            </a:pPr>
            <a:r>
              <a:rPr lang="en-US" sz="8800" b="1" dirty="0">
                <a:latin typeface="Arial" panose="020B0604020202020204" pitchFamily="34" charset="0"/>
                <a:cs typeface="Arial" panose="020B0604020202020204" pitchFamily="34" charset="0"/>
              </a:rPr>
              <a:t>Unlicensed Medicines</a:t>
            </a:r>
          </a:p>
          <a:p>
            <a:pPr marL="1200150" lvl="1" indent="-685800">
              <a:lnSpc>
                <a:spcPts val="2640"/>
              </a:lnSpc>
              <a:spcAft>
                <a:spcPts val="600"/>
              </a:spcAft>
              <a:buFont typeface="Wingdings" panose="05000000000000000000" pitchFamily="2" charset="2"/>
              <a:buChar char="§"/>
            </a:pPr>
            <a:r>
              <a:rPr lang="en-US" sz="8000" dirty="0">
                <a:latin typeface="Arial" panose="020B0604020202020204" pitchFamily="34" charset="0"/>
                <a:cs typeface="Arial" panose="020B0604020202020204" pitchFamily="34" charset="0"/>
              </a:rPr>
              <a:t>If you are asked to prescribe medicines for an unlicensed  / off label use, and as part of your decision-making process as to whether primary care should take on prescribing (in addition to the </a:t>
            </a:r>
            <a:r>
              <a:rPr lang="en-US" sz="8000" dirty="0">
                <a:latin typeface="Arial" panose="020B0604020202020204" pitchFamily="34" charset="0"/>
                <a:cs typeface="Arial" panose="020B0604020202020204" pitchFamily="34" charset="0"/>
                <a:hlinkClick r:id="rId2"/>
              </a:rPr>
              <a:t>Medicines code</a:t>
            </a:r>
            <a:r>
              <a:rPr lang="en-US" sz="8000" dirty="0">
                <a:latin typeface="Arial" panose="020B0604020202020204" pitchFamily="34" charset="0"/>
                <a:cs typeface="Arial" panose="020B0604020202020204" pitchFamily="34" charset="0"/>
              </a:rPr>
              <a:t>),  </a:t>
            </a:r>
          </a:p>
          <a:p>
            <a:pPr marL="1200150" lvl="1" indent="-685800">
              <a:lnSpc>
                <a:spcPts val="2640"/>
              </a:lnSpc>
              <a:spcAft>
                <a:spcPts val="600"/>
              </a:spcAft>
              <a:buFont typeface="Wingdings" panose="05000000000000000000" pitchFamily="2" charset="2"/>
              <a:buChar char="§"/>
            </a:pPr>
            <a:r>
              <a:rPr lang="en-US" sz="8000" dirty="0">
                <a:latin typeface="Arial" panose="020B0604020202020204" pitchFamily="34" charset="0"/>
                <a:cs typeface="Arial" panose="020B0604020202020204" pitchFamily="34" charset="0"/>
              </a:rPr>
              <a:t>you may wish to consult: </a:t>
            </a:r>
          </a:p>
          <a:p>
            <a:pPr marL="514350" lvl="1" indent="0">
              <a:lnSpc>
                <a:spcPts val="2640"/>
              </a:lnSpc>
              <a:spcAft>
                <a:spcPts val="600"/>
              </a:spcAft>
              <a:buNone/>
            </a:pPr>
            <a:r>
              <a:rPr lang="en-US" sz="80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https://www.sheffieldteachinghospitalsformulary.nhs.uk/chaptersSub.asp?FormularySectionID=20</a:t>
            </a:r>
            <a:r>
              <a:rPr lang="en-US" sz="8000" dirty="0">
                <a:solidFill>
                  <a:schemeClr val="accent1"/>
                </a:solidFill>
                <a:latin typeface="Arial" panose="020B0604020202020204" pitchFamily="34" charset="0"/>
                <a:cs typeface="Arial" panose="020B0604020202020204" pitchFamily="34" charset="0"/>
              </a:rPr>
              <a:t> </a:t>
            </a:r>
            <a:endParaRPr lang="en-US" sz="8000" i="0" dirty="0">
              <a:solidFill>
                <a:schemeClr val="accent1"/>
              </a:solidFill>
              <a:effectLst/>
              <a:latin typeface="Arial" panose="020B0604020202020204" pitchFamily="34" charset="0"/>
              <a:cs typeface="Arial" panose="020B0604020202020204" pitchFamily="34" charset="0"/>
            </a:endParaRPr>
          </a:p>
          <a:p>
            <a:pPr marL="1200150" lvl="1" indent="-685800">
              <a:lnSpc>
                <a:spcPts val="2640"/>
              </a:lnSpc>
              <a:spcAft>
                <a:spcPts val="600"/>
              </a:spcAft>
              <a:buFont typeface="Wingdings" panose="05000000000000000000" pitchFamily="2" charset="2"/>
              <a:buChar char="§"/>
            </a:pPr>
            <a:r>
              <a:rPr lang="en-US" sz="8000" i="0" dirty="0">
                <a:effectLst/>
                <a:latin typeface="Arial" panose="020B0604020202020204" pitchFamily="34" charset="0"/>
                <a:cs typeface="Arial" panose="020B0604020202020204" pitchFamily="34" charset="0"/>
              </a:rPr>
              <a:t>Please note  </a:t>
            </a:r>
            <a:r>
              <a:rPr lang="en-US" sz="8000" i="0">
                <a:effectLst/>
                <a:latin typeface="Arial" panose="020B0604020202020204" pitchFamily="34" charset="0"/>
                <a:cs typeface="Arial" panose="020B0604020202020204" pitchFamily="34" charset="0"/>
              </a:rPr>
              <a:t>however that above </a:t>
            </a:r>
            <a:r>
              <a:rPr lang="en-US" sz="8000" i="0" dirty="0">
                <a:effectLst/>
                <a:latin typeface="Arial" panose="020B0604020202020204" pitchFamily="34" charset="0"/>
                <a:cs typeface="Arial" panose="020B0604020202020204" pitchFamily="34" charset="0"/>
              </a:rPr>
              <a:t>list is </a:t>
            </a:r>
            <a:r>
              <a:rPr lang="en-US" sz="8000" i="0">
                <a:effectLst/>
                <a:latin typeface="Arial" panose="020B0604020202020204" pitchFamily="34" charset="0"/>
                <a:cs typeface="Arial" panose="020B0604020202020204" pitchFamily="34" charset="0"/>
              </a:rPr>
              <a:t>not exhaustive, there </a:t>
            </a:r>
            <a:r>
              <a:rPr lang="en-US" sz="8000" i="0" dirty="0">
                <a:effectLst/>
                <a:latin typeface="Arial" panose="020B0604020202020204" pitchFamily="34" charset="0"/>
                <a:cs typeface="Arial" panose="020B0604020202020204" pitchFamily="34" charset="0"/>
              </a:rPr>
              <a:t>are many other examples of off-label and unlicensed medicines used by STH which are not listed here</a:t>
            </a:r>
          </a:p>
          <a:p>
            <a:pPr marL="1200150" lvl="1" indent="-685800">
              <a:lnSpc>
                <a:spcPts val="2640"/>
              </a:lnSpc>
              <a:spcAft>
                <a:spcPts val="600"/>
              </a:spcAft>
              <a:buFont typeface="Wingdings" panose="05000000000000000000" pitchFamily="2" charset="2"/>
              <a:buChar char="§"/>
            </a:pPr>
            <a:r>
              <a:rPr lang="en-US" sz="8000" i="0" dirty="0">
                <a:effectLst/>
                <a:latin typeface="Arial" panose="020B0604020202020204" pitchFamily="34" charset="0"/>
                <a:cs typeface="Arial" panose="020B0604020202020204" pitchFamily="34" charset="0"/>
              </a:rPr>
              <a:t>Any medicine listed in this chapter will have been approved by STH’s Medicines Safety Group or Medicines Information depending on expected patient numbers</a:t>
            </a:r>
          </a:p>
          <a:p>
            <a:pPr marL="1200150" lvl="1" indent="-685800">
              <a:lnSpc>
                <a:spcPts val="2640"/>
              </a:lnSpc>
              <a:spcAft>
                <a:spcPts val="600"/>
              </a:spcAft>
              <a:buFont typeface="Wingdings" panose="05000000000000000000" pitchFamily="2" charset="2"/>
              <a:buChar char="§"/>
            </a:pPr>
            <a:r>
              <a:rPr lang="en-US" sz="8000" dirty="0">
                <a:latin typeface="Arial" panose="020B0604020202020204" pitchFamily="34" charset="0"/>
                <a:cs typeface="Arial" panose="020B0604020202020204" pitchFamily="34" charset="0"/>
              </a:rPr>
              <a:t>SPS has recently published some useful guidance on ‘Specials’ and ‘Unlicensed Medicines’. Click </a:t>
            </a:r>
            <a:r>
              <a:rPr lang="en-US" sz="8000" dirty="0">
                <a:latin typeface="Arial" panose="020B0604020202020204" pitchFamily="34" charset="0"/>
                <a:cs typeface="Arial" panose="020B0604020202020204" pitchFamily="34" charset="0"/>
                <a:hlinkClick r:id="rId4"/>
              </a:rPr>
              <a:t>here</a:t>
            </a:r>
            <a:r>
              <a:rPr lang="en-US" sz="8000" dirty="0">
                <a:latin typeface="Arial" panose="020B0604020202020204" pitchFamily="34" charset="0"/>
                <a:cs typeface="Arial" panose="020B0604020202020204" pitchFamily="34" charset="0"/>
              </a:rPr>
              <a:t> to access these resources.</a:t>
            </a:r>
          </a:p>
          <a:p>
            <a:endParaRPr lang="en-GB" dirty="0"/>
          </a:p>
        </p:txBody>
      </p:sp>
    </p:spTree>
    <p:extLst>
      <p:ext uri="{BB962C8B-B14F-4D97-AF65-F5344CB8AC3E}">
        <p14:creationId xmlns:p14="http://schemas.microsoft.com/office/powerpoint/2010/main" val="252608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p:txBody>
          <a:bodyPr/>
          <a:lstStyle/>
          <a:p>
            <a:pPr algn="ctr"/>
            <a:r>
              <a:rPr lang="en-GB" b="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endParaRPr lang="en-GB"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nvPr>
        </p:nvGraphicFramePr>
        <p:xfrm>
          <a:off x="838199" y="1825625"/>
          <a:ext cx="11091864" cy="4789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white logo&#10;&#10;Description automatically generated">
            <a:extLst>
              <a:ext uri="{FF2B5EF4-FFF2-40B4-BE49-F238E27FC236}">
                <a16:creationId xmlns:a16="http://schemas.microsoft.com/office/drawing/2014/main" id="{2835E4C6-5348-18E0-5FDE-7220DCA0AB37}"/>
              </a:ext>
            </a:extLst>
          </p:cNvPr>
          <p:cNvPicPr>
            <a:picLocks noChangeAspect="1"/>
          </p:cNvPicPr>
          <p:nvPr/>
        </p:nvPicPr>
        <p:blipFill>
          <a:blip r:embed="rId8"/>
          <a:stretch>
            <a:fillRect/>
          </a:stretch>
        </p:blipFill>
        <p:spPr>
          <a:xfrm>
            <a:off x="606390" y="1968500"/>
            <a:ext cx="3036924" cy="720000"/>
          </a:xfrm>
          <a:prstGeom prst="rect">
            <a:avLst/>
          </a:prstGeom>
        </p:spPr>
      </p:pic>
      <p:sp>
        <p:nvSpPr>
          <p:cNvPr id="11" name="TextBox 10">
            <a:extLst>
              <a:ext uri="{FF2B5EF4-FFF2-40B4-BE49-F238E27FC236}">
                <a16:creationId xmlns:a16="http://schemas.microsoft.com/office/drawing/2014/main" id="{8ACBC5DD-3625-50CA-4EBB-9D297181D9E6}"/>
              </a:ext>
            </a:extLst>
          </p:cNvPr>
          <p:cNvSpPr txBox="1"/>
          <p:nvPr/>
        </p:nvSpPr>
        <p:spPr>
          <a:xfrm>
            <a:off x="3045619" y="6245781"/>
            <a:ext cx="6100762" cy="369332"/>
          </a:xfrm>
          <a:prstGeom prst="rect">
            <a:avLst/>
          </a:prstGeom>
          <a:noFill/>
        </p:spPr>
        <p:txBody>
          <a:bodyPr wrap="square">
            <a:spAutoFit/>
          </a:bodyPr>
          <a:lstStyle/>
          <a:p>
            <a:r>
              <a:rPr lang="en-GB" b="0" i="0" dirty="0">
                <a:solidFill>
                  <a:srgbClr val="2C4054"/>
                </a:solidFill>
                <a:effectLst/>
                <a:latin typeface="verdana" panose="020B0604030504040204" pitchFamily="34" charset="0"/>
              </a:rPr>
              <a:t>All registered subscribers can </a:t>
            </a:r>
            <a:r>
              <a:rPr lang="en-GB" b="0" i="0" u="sng" dirty="0">
                <a:solidFill>
                  <a:srgbClr val="ED8B00"/>
                </a:solidFill>
                <a:effectLst/>
                <a:latin typeface="verdana" panose="020B0604030504040204" pitchFamily="34" charset="0"/>
                <a:hlinkClick r:id="rId9"/>
              </a:rPr>
              <a:t>sign up here.</a:t>
            </a:r>
            <a:endParaRPr lang="en-GB" dirty="0"/>
          </a:p>
        </p:txBody>
      </p:sp>
    </p:spTree>
    <p:extLst>
      <p:ext uri="{BB962C8B-B14F-4D97-AF65-F5344CB8AC3E}">
        <p14:creationId xmlns:p14="http://schemas.microsoft.com/office/powerpoint/2010/main" val="202930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p:txBody>
          <a:bodyPr/>
          <a:lstStyle/>
          <a:p>
            <a:pPr algn="ctr"/>
            <a:r>
              <a:rPr lang="en-GB"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nvPr>
        </p:nvGraphicFramePr>
        <p:xfrm>
          <a:off x="838199" y="1825625"/>
          <a:ext cx="11091864" cy="4789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green heart and text&#10;&#10;Description automatically generated">
            <a:extLst>
              <a:ext uri="{FF2B5EF4-FFF2-40B4-BE49-F238E27FC236}">
                <a16:creationId xmlns:a16="http://schemas.microsoft.com/office/drawing/2014/main" id="{63BF43F0-F151-6A71-3790-6ABCBA777B9C}"/>
              </a:ext>
            </a:extLst>
          </p:cNvPr>
          <p:cNvPicPr>
            <a:picLocks noChangeAspect="1"/>
          </p:cNvPicPr>
          <p:nvPr/>
        </p:nvPicPr>
        <p:blipFill>
          <a:blip r:embed="rId8"/>
          <a:stretch>
            <a:fillRect/>
          </a:stretch>
        </p:blipFill>
        <p:spPr>
          <a:xfrm>
            <a:off x="0" y="1222688"/>
            <a:ext cx="2397073" cy="936000"/>
          </a:xfrm>
          <a:prstGeom prst="rect">
            <a:avLst/>
          </a:prstGeom>
        </p:spPr>
      </p:pic>
    </p:spTree>
    <p:extLst>
      <p:ext uri="{BB962C8B-B14F-4D97-AF65-F5344CB8AC3E}">
        <p14:creationId xmlns:p14="http://schemas.microsoft.com/office/powerpoint/2010/main" val="388238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968E-1BF8-274E-854F-676EFE700232}"/>
              </a:ext>
            </a:extLst>
          </p:cNvPr>
          <p:cNvSpPr>
            <a:spLocks noGrp="1"/>
          </p:cNvSpPr>
          <p:nvPr>
            <p:ph type="title"/>
          </p:nvPr>
        </p:nvSpPr>
        <p:spPr>
          <a:xfrm>
            <a:off x="2152651" y="1325676"/>
            <a:ext cx="2513816" cy="4059690"/>
          </a:xfrm>
        </p:spPr>
        <p:txBody>
          <a:bodyPr>
            <a:normAutofit/>
          </a:bodyPr>
          <a:lstStyle/>
          <a:p>
            <a:r>
              <a:rPr lang="en-GB" sz="3000" dirty="0">
                <a:solidFill>
                  <a:schemeClr val="bg1"/>
                </a:solidFill>
              </a:rPr>
              <a:t>Summary Key actions</a:t>
            </a:r>
          </a:p>
        </p:txBody>
      </p:sp>
      <p:graphicFrame>
        <p:nvGraphicFramePr>
          <p:cNvPr id="5" name="Content Placeholder 2">
            <a:extLst>
              <a:ext uri="{FF2B5EF4-FFF2-40B4-BE49-F238E27FC236}">
                <a16:creationId xmlns:a16="http://schemas.microsoft.com/office/drawing/2014/main" id="{6D44E4CB-2391-44DA-BD21-F7F21BD0F23E}"/>
              </a:ext>
            </a:extLst>
          </p:cNvPr>
          <p:cNvGraphicFramePr>
            <a:graphicFrameLocks noGrp="1"/>
          </p:cNvGraphicFramePr>
          <p:nvPr>
            <p:ph idx="1"/>
            <p:extLst>
              <p:ext uri="{D42A27DB-BD31-4B8C-83A1-F6EECF244321}">
                <p14:modId xmlns:p14="http://schemas.microsoft.com/office/powerpoint/2010/main" val="1013127112"/>
              </p:ext>
            </p:extLst>
          </p:nvPr>
        </p:nvGraphicFramePr>
        <p:xfrm>
          <a:off x="1889176" y="1979129"/>
          <a:ext cx="8321624" cy="4603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2">
            <a:extLst>
              <a:ext uri="{FF2B5EF4-FFF2-40B4-BE49-F238E27FC236}">
                <a16:creationId xmlns:a16="http://schemas.microsoft.com/office/drawing/2014/main" id="{8F034370-A19D-44E0-AB3A-99567361304B}"/>
              </a:ext>
            </a:extLst>
          </p:cNvPr>
          <p:cNvSpPr txBox="1">
            <a:spLocks/>
          </p:cNvSpPr>
          <p:nvPr/>
        </p:nvSpPr>
        <p:spPr>
          <a:xfrm>
            <a:off x="2190750" y="1200961"/>
            <a:ext cx="8020050" cy="751665"/>
          </a:xfrm>
          <a:prstGeom prst="rect">
            <a:avLst/>
          </a:prstGeom>
        </p:spPr>
        <p:txBody>
          <a:bodyPr/>
          <a:lstStyle>
            <a:lvl1pPr algn="ctr" defTabSz="457200" rtl="0" eaLnBrk="1" latinLnBrk="0" hangingPunct="1">
              <a:lnSpc>
                <a:spcPts val="4000"/>
              </a:lnSpc>
              <a:spcBef>
                <a:spcPct val="0"/>
              </a:spcBef>
              <a:buNone/>
              <a:defRPr sz="3600" b="1" kern="1200">
                <a:solidFill>
                  <a:srgbClr val="007AC2"/>
                </a:solidFill>
                <a:latin typeface="Arial"/>
                <a:ea typeface="+mj-ea"/>
                <a:cs typeface="Arial"/>
              </a:defRPr>
            </a:lvl1pPr>
          </a:lstStyle>
          <a:p>
            <a:r>
              <a:rPr lang="en-GB" sz="3200" dirty="0"/>
              <a:t>Summary of key Actions </a:t>
            </a:r>
            <a:endParaRPr lang="en-GB" dirty="0"/>
          </a:p>
        </p:txBody>
      </p:sp>
      <p:pic>
        <p:nvPicPr>
          <p:cNvPr id="7" name="Picture 6">
            <a:extLst>
              <a:ext uri="{FF2B5EF4-FFF2-40B4-BE49-F238E27FC236}">
                <a16:creationId xmlns:a16="http://schemas.microsoft.com/office/drawing/2014/main" id="{23339A3C-F109-4954-8940-0FD012EAAB58}"/>
              </a:ext>
            </a:extLst>
          </p:cNvPr>
          <p:cNvPicPr>
            <a:picLocks noChangeAspect="1"/>
          </p:cNvPicPr>
          <p:nvPr/>
        </p:nvPicPr>
        <p:blipFill>
          <a:blip r:embed="rId7"/>
          <a:stretch>
            <a:fillRect/>
          </a:stretch>
        </p:blipFill>
        <p:spPr>
          <a:xfrm>
            <a:off x="2343066" y="1171921"/>
            <a:ext cx="869847" cy="855864"/>
          </a:xfrm>
          <a:prstGeom prst="rect">
            <a:avLst/>
          </a:prstGeom>
        </p:spPr>
      </p:pic>
      <p:pic>
        <p:nvPicPr>
          <p:cNvPr id="8" name="Picture 7">
            <a:extLst>
              <a:ext uri="{FF2B5EF4-FFF2-40B4-BE49-F238E27FC236}">
                <a16:creationId xmlns:a16="http://schemas.microsoft.com/office/drawing/2014/main" id="{7AED15AC-7385-46CB-9C26-344766019DE4}"/>
              </a:ext>
            </a:extLst>
          </p:cNvPr>
          <p:cNvPicPr>
            <a:picLocks noChangeAspect="1"/>
          </p:cNvPicPr>
          <p:nvPr/>
        </p:nvPicPr>
        <p:blipFill>
          <a:blip r:embed="rId7"/>
          <a:stretch>
            <a:fillRect/>
          </a:stretch>
        </p:blipFill>
        <p:spPr>
          <a:xfrm>
            <a:off x="8979089" y="1123265"/>
            <a:ext cx="869847" cy="855864"/>
          </a:xfrm>
          <a:prstGeom prst="rect">
            <a:avLst/>
          </a:prstGeom>
        </p:spPr>
      </p:pic>
    </p:spTree>
    <p:extLst>
      <p:ext uri="{BB962C8B-B14F-4D97-AF65-F5344CB8AC3E}">
        <p14:creationId xmlns:p14="http://schemas.microsoft.com/office/powerpoint/2010/main" val="256403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2B0F1EC-14DB-4F6C-A668-71CE9E888C78}"/>
              </a:ext>
            </a:extLst>
          </p:cNvPr>
          <p:cNvSpPr txBox="1">
            <a:spLocks/>
          </p:cNvSpPr>
          <p:nvPr/>
        </p:nvSpPr>
        <p:spPr>
          <a:xfrm>
            <a:off x="1592361" y="941487"/>
            <a:ext cx="6904525"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latin typeface="Arial" panose="020B0604020202020204" pitchFamily="34" charset="0"/>
                <a:cs typeface="Arial" panose="020B0604020202020204" pitchFamily="34" charset="0"/>
              </a:rPr>
              <a:t>Next APG Learning Lunch</a:t>
            </a:r>
          </a:p>
        </p:txBody>
      </p:sp>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rotWithShape="1">
          <a:blip r:embed="rId2">
            <a:extLst>
              <a:ext uri="{28A0092B-C50C-407E-A947-70E740481C1C}">
                <a14:useLocalDpi xmlns:a14="http://schemas.microsoft.com/office/drawing/2010/main" val="0"/>
              </a:ext>
            </a:extLst>
          </a:blip>
          <a:srcRect b="7070"/>
          <a:stretch/>
        </p:blipFill>
        <p:spPr>
          <a:xfrm>
            <a:off x="6159439" y="0"/>
            <a:ext cx="6032561" cy="183600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8DEF8507-2311-498F-8D79-AFC093A96C09}"/>
              </a:ext>
            </a:extLst>
          </p:cNvPr>
          <p:cNvSpPr txBox="1"/>
          <p:nvPr/>
        </p:nvSpPr>
        <p:spPr>
          <a:xfrm>
            <a:off x="1301916" y="2599120"/>
            <a:ext cx="7485413" cy="2452687"/>
          </a:xfrm>
          <a:prstGeom prst="rect">
            <a:avLst/>
          </a:prstGeom>
        </p:spPr>
        <p:txBody>
          <a:bodyPr vert="horz" lIns="91440" tIns="45720" rIns="91440" bIns="45720" rtlCol="0" anchor="ctr">
            <a:normAutofit/>
          </a:bodyPr>
          <a:lstStyle/>
          <a:p>
            <a:pPr marL="285750" indent="-285750">
              <a:lnSpc>
                <a:spcPct val="90000"/>
              </a:lnSpc>
              <a:spcAft>
                <a:spcPts val="600"/>
              </a:spcAft>
              <a:buFont typeface="Wingdings" panose="05000000000000000000" pitchFamily="2" charset="2"/>
              <a:buChar char="v"/>
            </a:pPr>
            <a:r>
              <a:rPr lang="en-US" sz="2000" b="1" dirty="0">
                <a:effectLst/>
                <a:latin typeface="Arial" panose="020B0604020202020204" pitchFamily="34" charset="0"/>
                <a:cs typeface="Arial" panose="020B0604020202020204" pitchFamily="34" charset="0"/>
              </a:rPr>
              <a:t>Date in February 2024 - to be confirmed</a:t>
            </a:r>
          </a:p>
        </p:txBody>
      </p:sp>
      <p:sp>
        <p:nvSpPr>
          <p:cNvPr id="3" name="TextBox 2">
            <a:extLst>
              <a:ext uri="{FF2B5EF4-FFF2-40B4-BE49-F238E27FC236}">
                <a16:creationId xmlns:a16="http://schemas.microsoft.com/office/drawing/2014/main" id="{91D50BBE-5E89-E940-3D6F-A5961F429C78}"/>
              </a:ext>
            </a:extLst>
          </p:cNvPr>
          <p:cNvSpPr txBox="1"/>
          <p:nvPr/>
        </p:nvSpPr>
        <p:spPr>
          <a:xfrm>
            <a:off x="536630" y="2751103"/>
            <a:ext cx="9015983" cy="723275"/>
          </a:xfrm>
          <a:prstGeom prst="rect">
            <a:avLst/>
          </a:prstGeom>
          <a:noFill/>
        </p:spPr>
        <p:txBody>
          <a:bodyPr wrap="square">
            <a:spAutoFit/>
          </a:bodyPr>
          <a:lstStyle/>
          <a:p>
            <a:pPr>
              <a:spcAft>
                <a:spcPts val="600"/>
              </a:spcAft>
            </a:pPr>
            <a:endParaRPr lang="en-US">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endParaRPr lang="en-US" dirty="0">
              <a:solidFill>
                <a:srgbClr val="252424"/>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63415A86-753D-44FB-9D08-56C35E9E0A66}"/>
              </a:ext>
            </a:extLst>
          </p:cNvPr>
          <p:cNvSpPr txBox="1"/>
          <p:nvPr/>
        </p:nvSpPr>
        <p:spPr>
          <a:xfrm>
            <a:off x="1301916" y="5025177"/>
            <a:ext cx="6098344" cy="1443472"/>
          </a:xfrm>
          <a:prstGeom prst="rect">
            <a:avLst/>
          </a:prstGeom>
          <a:noFill/>
        </p:spPr>
        <p:txBody>
          <a:bodyPr wrap="square">
            <a:spAutoFit/>
          </a:bodyPr>
          <a:lstStyle/>
          <a:p>
            <a:pPr marL="57150" indent="-285750">
              <a:lnSpc>
                <a:spcPct val="90000"/>
              </a:lnSpc>
              <a:spcAft>
                <a:spcPts val="600"/>
              </a:spcAft>
              <a:buFont typeface="Wingdings" panose="05000000000000000000" pitchFamily="2" charset="2"/>
              <a:buChar char="v"/>
            </a:pPr>
            <a:r>
              <a:rPr lang="en-US" sz="2000" b="1" dirty="0">
                <a:latin typeface="Arial" panose="020B0604020202020204" pitchFamily="34" charset="0"/>
                <a:cs typeface="Arial" panose="020B0604020202020204" pitchFamily="34" charset="0"/>
              </a:rPr>
              <a:t>Feedback welcome: </a:t>
            </a:r>
          </a:p>
          <a:p>
            <a:pPr>
              <a:lnSpc>
                <a:spcPct val="90000"/>
              </a:lnSpc>
              <a:spcAft>
                <a:spcPts val="600"/>
              </a:spcAft>
            </a:pPr>
            <a:r>
              <a:rPr lang="en-US" b="1" dirty="0"/>
              <a:t> </a:t>
            </a:r>
            <a:r>
              <a:rPr lang="en-US" u="sng" dirty="0">
                <a:effectLst/>
                <a:hlinkClick r:id="rId3">
                  <a:extLst>
                    <a:ext uri="{A12FA001-AC4F-418D-AE19-62706E023703}">
                      <ahyp:hlinkClr xmlns:ahyp="http://schemas.microsoft.com/office/drawing/2018/hyperlinkcolor" val="tx"/>
                    </a:ext>
                  </a:extLst>
                </a:hlinkClick>
              </a:rPr>
              <a:t>https://forms.office.com/Pages/ResponsePage.aspx?id=slTDN7CF9UeyIge0jXdO443oflYckS5GlHWzOtEesnlUMDNDTkRVTDI1VTRaV1dPQlhMRFAyTkxNNy4u</a:t>
            </a:r>
            <a:endParaRPr lang="en-US" b="1" dirty="0"/>
          </a:p>
        </p:txBody>
      </p:sp>
    </p:spTree>
    <p:extLst>
      <p:ext uri="{BB962C8B-B14F-4D97-AF65-F5344CB8AC3E}">
        <p14:creationId xmlns:p14="http://schemas.microsoft.com/office/powerpoint/2010/main" val="331679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extBox 6">
            <a:extLst>
              <a:ext uri="{FF2B5EF4-FFF2-40B4-BE49-F238E27FC236}">
                <a16:creationId xmlns:a16="http://schemas.microsoft.com/office/drawing/2014/main" id="{B6CCCD24-2B90-48A8-99FA-E97DE8E33321}"/>
              </a:ext>
            </a:extLst>
          </p:cNvPr>
          <p:cNvSpPr txBox="1"/>
          <p:nvPr/>
        </p:nvSpPr>
        <p:spPr>
          <a:xfrm>
            <a:off x="2414016" y="1255249"/>
            <a:ext cx="6096000" cy="646331"/>
          </a:xfrm>
          <a:prstGeom prst="rect">
            <a:avLst/>
          </a:prstGeom>
          <a:noFill/>
        </p:spPr>
        <p:txBody>
          <a:bodyPr wrap="square">
            <a:spAutoFit/>
          </a:bodyPr>
          <a:lstStyle/>
          <a:p>
            <a:pPr algn="ctr"/>
            <a:r>
              <a:rPr lang="en-GB" sz="3600" b="1" dirty="0">
                <a:solidFill>
                  <a:schemeClr val="accent1"/>
                </a:solidFill>
                <a:latin typeface="Arial" panose="020B0604020202020204" pitchFamily="34" charset="0"/>
                <a:cs typeface="Arial" panose="020B0604020202020204" pitchFamily="34" charset="0"/>
              </a:rPr>
              <a:t>Questions?</a:t>
            </a:r>
          </a:p>
        </p:txBody>
      </p:sp>
      <p:pic>
        <p:nvPicPr>
          <p:cNvPr id="8" name="Picture 2" descr="C:\Users\heiditaylor\AppData\Local\Microsoft\Windows\INetCache\IE\TMWEFS28\questions-1515443524gvX[1].jpg">
            <a:extLst>
              <a:ext uri="{FF2B5EF4-FFF2-40B4-BE49-F238E27FC236}">
                <a16:creationId xmlns:a16="http://schemas.microsoft.com/office/drawing/2014/main" id="{2BD92D78-BEF4-4A60-ABA0-7E0147B2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989" y="2492502"/>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968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F4610084-CBB3-2980-6149-828709BBFD4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9339" y="447781"/>
            <a:ext cx="8943658" cy="5962438"/>
          </a:xfrm>
          <a:prstGeom prst="rect">
            <a:avLst/>
          </a:prstGeom>
        </p:spPr>
      </p:pic>
    </p:spTree>
    <p:extLst>
      <p:ext uri="{BB962C8B-B14F-4D97-AF65-F5344CB8AC3E}">
        <p14:creationId xmlns:p14="http://schemas.microsoft.com/office/powerpoint/2010/main" val="52252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835572" y="859221"/>
            <a:ext cx="10082983" cy="55415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Sharron Kebell – Specialised Commissioning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Emily Parsons – Medicines Governance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Jill Rigby –</a:t>
            </a:r>
            <a:r>
              <a:rPr kumimoji="0" lang="en-GB"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Pharmacist Team Leader</a:t>
            </a:r>
          </a:p>
          <a:p>
            <a:pPr>
              <a:defRPr/>
            </a:pPr>
            <a:r>
              <a:rPr kumimoji="0" lang="en-GB"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Riz</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Iqbal – Clinical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House Keeping</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Feedback welcome – see form in chat</a:t>
            </a: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2641" y="3695449"/>
            <a:ext cx="690561" cy="789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iditaylor\AppData\Local\Microsoft\Windows\INetCache\IE\2SLKIZ11\questions[1].jpg">
            <a:extLst>
              <a:ext uri="{FF2B5EF4-FFF2-40B4-BE49-F238E27FC236}">
                <a16:creationId xmlns:a16="http://schemas.microsoft.com/office/drawing/2014/main" id="{3ACC1A1B-0E46-4480-A649-8A94E3D06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146" y="4583040"/>
            <a:ext cx="1303866" cy="868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11669" y="312274"/>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74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9079099" y="1255249"/>
            <a:ext cx="962782" cy="2889251"/>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611634" y="459670"/>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70C0"/>
                </a:solidFill>
                <a:latin typeface="Arial" panose="020B0604020202020204" pitchFamily="34" charset="0"/>
                <a:cs typeface="Arial" panose="020B060402020202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519194" y="1759058"/>
            <a:ext cx="10461480" cy="43972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dirty="0">
                <a:latin typeface="Arial" panose="020B0604020202020204" pitchFamily="34" charset="0"/>
                <a:cs typeface="Arial" panose="020B0604020202020204" pitchFamily="34" charset="0"/>
              </a:rPr>
              <a:t>To be aware of latest updates &amp; suggested actions to:</a:t>
            </a:r>
          </a:p>
          <a:p>
            <a:r>
              <a:rPr lang="en-GB" sz="3200" dirty="0">
                <a:latin typeface="Arial" panose="020B0604020202020204" pitchFamily="34" charset="0"/>
                <a:cs typeface="Arial" panose="020B0604020202020204" pitchFamily="34" charset="0"/>
                <a:hlinkClick r:id="rId4"/>
              </a:rPr>
              <a:t>Traffic Light Drug List</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hlinkClick r:id="rId5"/>
              </a:rPr>
              <a:t>Share care protocols</a:t>
            </a:r>
          </a:p>
          <a:p>
            <a:r>
              <a:rPr lang="en-GB" sz="3200" dirty="0">
                <a:latin typeface="Arial" panose="020B0604020202020204" pitchFamily="34" charset="0"/>
                <a:cs typeface="Arial" panose="020B0604020202020204" pitchFamily="34" charset="0"/>
                <a:hlinkClick r:id="rId5"/>
              </a:rPr>
              <a:t>Guidelines</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Medicines Safety update </a:t>
            </a:r>
          </a:p>
          <a:p>
            <a:r>
              <a:rPr lang="en-GB" sz="3200" dirty="0">
                <a:latin typeface="Arial" panose="020B0604020202020204" pitchFamily="34" charset="0"/>
                <a:cs typeface="Arial" panose="020B0604020202020204" pitchFamily="34" charset="0"/>
              </a:rPr>
              <a:t>General prescribing update; and </a:t>
            </a:r>
          </a:p>
          <a:p>
            <a:r>
              <a:rPr lang="en-GB" sz="3200" dirty="0">
                <a:latin typeface="Arial" panose="020B0604020202020204" pitchFamily="34" charset="0"/>
                <a:cs typeface="Arial" panose="020B0604020202020204" pitchFamily="34" charset="0"/>
              </a:rPr>
              <a:t>Education &amp;Training opportunities</a:t>
            </a:r>
          </a:p>
          <a:p>
            <a:pPr marL="0" indent="0">
              <a:buNone/>
            </a:pPr>
            <a:endParaRPr lang="en-GB" sz="3200" dirty="0">
              <a:latin typeface="Arial" panose="020B0604020202020204" pitchFamily="34" charset="0"/>
              <a:cs typeface="Arial" panose="020B0604020202020204" pitchFamily="34" charset="0"/>
            </a:endParaRPr>
          </a:p>
          <a:p>
            <a:pPr lvl="1"/>
            <a:endParaRPr lang="en-GB" sz="3200" dirty="0">
              <a:latin typeface="Arial" panose="020B0604020202020204" pitchFamily="34" charset="0"/>
              <a:cs typeface="Arial" panose="020B0604020202020204" pitchFamily="34" charset="0"/>
            </a:endParaRPr>
          </a:p>
          <a:p>
            <a:endParaRPr lang="en-GB" dirty="0"/>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2033752" y="743746"/>
            <a:ext cx="6808163"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rPr>
              <a:t>Traffic Light Drug List</a:t>
            </a:r>
            <a:endParaRPr lang="en-GB" sz="3600" b="1" dirty="0">
              <a:solidFill>
                <a:srgbClr val="FF0000"/>
              </a:solidFill>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7794164" y="312108"/>
            <a:ext cx="1047751" cy="1047751"/>
          </a:xfrm>
          <a:prstGeom prst="rect">
            <a:avLst/>
          </a:prstGeom>
        </p:spPr>
      </p:pic>
      <p:sp>
        <p:nvSpPr>
          <p:cNvPr id="9" name="Content Placeholder 1">
            <a:extLst>
              <a:ext uri="{FF2B5EF4-FFF2-40B4-BE49-F238E27FC236}">
                <a16:creationId xmlns:a16="http://schemas.microsoft.com/office/drawing/2014/main" id="{D1507FCA-69C5-4339-83F7-EC26CEB6364F}"/>
              </a:ext>
            </a:extLst>
          </p:cNvPr>
          <p:cNvSpPr txBox="1">
            <a:spLocks/>
          </p:cNvSpPr>
          <p:nvPr/>
        </p:nvSpPr>
        <p:spPr>
          <a:xfrm>
            <a:off x="309489" y="1359858"/>
            <a:ext cx="11765576" cy="5498141"/>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Font typeface="Wingdings" panose="05000000000000000000" pitchFamily="2" charset="2"/>
              <a:buChar char="§"/>
            </a:pPr>
            <a:endParaRPr lang="en-GB" sz="30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1200"/>
              </a:spcBef>
              <a:buFont typeface="Wingdings" panose="05000000000000000000" pitchFamily="2" charset="2"/>
              <a:buChar char="§"/>
            </a:pPr>
            <a:r>
              <a:rPr lang="en-GB" sz="7400" dirty="0">
                <a:effectLst/>
                <a:latin typeface="Arial" panose="020B0604020202020204" pitchFamily="34" charset="0"/>
                <a:ea typeface="Calibri" panose="020F0502020204030204" pitchFamily="34" charset="0"/>
                <a:cs typeface="Arial" panose="020B0604020202020204" pitchFamily="34" charset="0"/>
              </a:rPr>
              <a:t>A single SY ICB TLDL is in the process of  being developed (</a:t>
            </a:r>
            <a:r>
              <a:rPr lang="en-GB" sz="7400" dirty="0">
                <a:effectLst/>
                <a:latin typeface="Arial" panose="020B0604020202020204" pitchFamily="34" charset="0"/>
                <a:ea typeface="Calibri" panose="020F0502020204030204" pitchFamily="34" charset="0"/>
                <a:cs typeface="Arial" panose="020B0604020202020204" pitchFamily="34" charset="0"/>
                <a:hlinkClick r:id="rId5"/>
              </a:rPr>
              <a:t>SY IMOC</a:t>
            </a:r>
            <a:r>
              <a:rPr lang="en-GB" sz="7400" dirty="0">
                <a:effectLst/>
                <a:latin typeface="Arial" panose="020B0604020202020204" pitchFamily="34" charset="0"/>
                <a:ea typeface="Calibri" panose="020F0502020204030204" pitchFamily="34" charset="0"/>
                <a:cs typeface="Arial" panose="020B0604020202020204" pitchFamily="34" charset="0"/>
              </a:rPr>
              <a:t>).  Please continue to refer to </a:t>
            </a:r>
            <a:r>
              <a:rPr lang="en-GB" sz="7400" b="1" dirty="0">
                <a:effectLst/>
                <a:latin typeface="Arial" panose="020B0604020202020204" pitchFamily="34" charset="0"/>
                <a:ea typeface="Calibri" panose="020F0502020204030204" pitchFamily="34" charset="0"/>
                <a:cs typeface="Arial" panose="020B0604020202020204" pitchFamily="34" charset="0"/>
              </a:rPr>
              <a:t>both</a:t>
            </a:r>
            <a:r>
              <a:rPr lang="en-GB" sz="7400" dirty="0">
                <a:effectLst/>
                <a:latin typeface="Arial" panose="020B0604020202020204" pitchFamily="34" charset="0"/>
                <a:ea typeface="Calibri" panose="020F0502020204030204" pitchFamily="34" charset="0"/>
                <a:cs typeface="Arial" panose="020B0604020202020204" pitchFamily="34" charset="0"/>
              </a:rPr>
              <a:t> Sheffield place and SY ICB TLDLs</a:t>
            </a:r>
          </a:p>
          <a:p>
            <a:pPr marL="0" indent="0">
              <a:lnSpc>
                <a:spcPct val="120000"/>
              </a:lnSpc>
              <a:spcBef>
                <a:spcPts val="1200"/>
              </a:spcBef>
              <a:buNone/>
            </a:pPr>
            <a:endParaRPr lang="en-GB" sz="74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1200"/>
              </a:spcBef>
              <a:buFont typeface="Wingdings" panose="05000000000000000000" pitchFamily="2" charset="2"/>
              <a:buChar char="§"/>
            </a:pPr>
            <a:r>
              <a:rPr lang="en-GB" sz="7400" dirty="0">
                <a:latin typeface="Arial" panose="020B0604020202020204" pitchFamily="34" charset="0"/>
                <a:ea typeface="Calibri" panose="020F0502020204030204" pitchFamily="34" charset="0"/>
                <a:cs typeface="Arial" panose="020B0604020202020204" pitchFamily="34" charset="0"/>
              </a:rPr>
              <a:t>To access both SY ICB TLDL and Sheffield place TLDL: </a:t>
            </a:r>
            <a:r>
              <a:rPr lang="en-GB" sz="7400" b="1" dirty="0">
                <a:latin typeface="Arial" panose="020B0604020202020204" pitchFamily="34" charset="0"/>
                <a:ea typeface="Calibri" panose="020F0502020204030204" pitchFamily="34" charset="0"/>
                <a:cs typeface="Arial" panose="020B0604020202020204" pitchFamily="34" charset="0"/>
              </a:rPr>
              <a:t>Sheffield place intranet &gt; Medicines and Prescribing &gt; </a:t>
            </a:r>
            <a:r>
              <a:rPr lang="en-GB" sz="74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TLDL</a:t>
            </a:r>
            <a:r>
              <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p>
          <a:p>
            <a:pPr marL="0" indent="0">
              <a:lnSpc>
                <a:spcPct val="120000"/>
              </a:lnSpc>
              <a:spcBef>
                <a:spcPts val="1200"/>
              </a:spcBef>
              <a:buNone/>
            </a:pPr>
            <a:endPar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buFont typeface="Wingdings" panose="05000000000000000000" pitchFamily="2" charset="2"/>
              <a:buChar char="§"/>
            </a:pPr>
            <a:r>
              <a:rPr lang="en-GB" sz="7400" b="1" dirty="0">
                <a:effectLst/>
                <a:latin typeface="Arial" panose="020B0604020202020204" pitchFamily="34" charset="0"/>
                <a:ea typeface="Calibri" panose="020F0502020204030204" pitchFamily="34" charset="0"/>
                <a:cs typeface="Arial" panose="020B0604020202020204" pitchFamily="34" charset="0"/>
              </a:rPr>
              <a:t>Memantine orodispersible </a:t>
            </a:r>
            <a:r>
              <a:rPr lang="en-GB" sz="7400" dirty="0">
                <a:effectLst/>
                <a:latin typeface="Arial" panose="020B0604020202020204" pitchFamily="34" charset="0"/>
                <a:ea typeface="Calibri" panose="020F0502020204030204" pitchFamily="34" charset="0"/>
                <a:cs typeface="Arial" panose="020B0604020202020204" pitchFamily="34" charset="0"/>
              </a:rPr>
              <a:t>for </a:t>
            </a:r>
            <a:r>
              <a:rPr lang="en-GB" sz="7400" b="0" i="0" dirty="0">
                <a:solidFill>
                  <a:srgbClr val="161616"/>
                </a:solidFill>
                <a:effectLst/>
                <a:latin typeface="Arial" panose="020B0604020202020204" pitchFamily="34" charset="0"/>
                <a:cs typeface="Arial" panose="020B0604020202020204" pitchFamily="34" charset="0"/>
              </a:rPr>
              <a:t>moderate to severe Alzheimer's disease classified as </a:t>
            </a:r>
            <a:r>
              <a:rPr lang="en-GB" sz="7400" b="1" i="0" dirty="0">
                <a:solidFill>
                  <a:schemeClr val="tx1">
                    <a:lumMod val="50000"/>
                    <a:lumOff val="50000"/>
                  </a:schemeClr>
                </a:solidFill>
                <a:effectLst/>
                <a:latin typeface="Arial" panose="020B0604020202020204" pitchFamily="34" charset="0"/>
                <a:cs typeface="Arial" panose="020B0604020202020204" pitchFamily="34" charset="0"/>
              </a:rPr>
              <a:t>GREY</a:t>
            </a:r>
            <a:r>
              <a:rPr lang="en-GB" sz="7400" i="0" dirty="0">
                <a:effectLst/>
                <a:latin typeface="Arial" panose="020B0604020202020204" pitchFamily="34" charset="0"/>
                <a:cs typeface="Arial" panose="020B0604020202020204" pitchFamily="34" charset="0"/>
              </a:rPr>
              <a:t>  </a:t>
            </a:r>
            <a:endParaRPr lang="en-GB" sz="7400" dirty="0">
              <a:latin typeface="Arial" panose="020B0604020202020204" pitchFamily="34" charset="0"/>
              <a:cs typeface="Arial" panose="020B0604020202020204" pitchFamily="34" charset="0"/>
            </a:endParaRPr>
          </a:p>
          <a:p>
            <a:pPr marL="0" indent="0">
              <a:spcBef>
                <a:spcPts val="1200"/>
              </a:spcBef>
              <a:buNone/>
            </a:pPr>
            <a:r>
              <a:rPr lang="en-GB" sz="7400" i="0" dirty="0">
                <a:effectLst/>
                <a:latin typeface="Arial" panose="020B0604020202020204" pitchFamily="34" charset="0"/>
                <a:cs typeface="Arial" panose="020B0604020202020204" pitchFamily="34" charset="0"/>
              </a:rPr>
              <a:t>- this is based on cost, and the oral solution is a more cost-effective option</a:t>
            </a:r>
            <a:endParaRPr lang="en-GB" sz="7400" dirty="0">
              <a:effectLst/>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GB" sz="9800" dirty="0">
                <a:latin typeface="Arial" panose="020B0604020202020204" pitchFamily="34" charset="0"/>
                <a:ea typeface="Times New Roman" panose="02020603050405020304" pitchFamily="18" charset="0"/>
                <a:cs typeface="Arial" panose="020B0604020202020204" pitchFamily="34" charset="0"/>
              </a:rPr>
              <a:t>	</a:t>
            </a:r>
          </a:p>
          <a:p>
            <a:pPr>
              <a:buFont typeface="Courier New" panose="02070309020205020404" pitchFamily="49" charset="0"/>
              <a:buChar char="o"/>
            </a:pPr>
            <a:endParaRPr lang="en-GB" sz="9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100" b="1" dirty="0">
                <a:solidFill>
                  <a:prstClr val="black"/>
                </a:solidFill>
                <a:latin typeface="Arial" panose="020B0604020202020204" pitchFamily="34" charset="0"/>
                <a:cs typeface="Arial" panose="020B0604020202020204" pitchFamily="34" charset="0"/>
              </a:rPr>
              <a:t>	</a:t>
            </a:r>
            <a:endParaRPr lang="en-GB" dirty="0"/>
          </a:p>
        </p:txBody>
      </p:sp>
      <p:pic>
        <p:nvPicPr>
          <p:cNvPr id="3" name="Picture 2">
            <a:extLst>
              <a:ext uri="{FF2B5EF4-FFF2-40B4-BE49-F238E27FC236}">
                <a16:creationId xmlns:a16="http://schemas.microsoft.com/office/drawing/2014/main" id="{70C7B1AD-7892-DB6B-8A7D-6E9FFCCA4C40}"/>
              </a:ext>
            </a:extLst>
          </p:cNvPr>
          <p:cNvPicPr>
            <a:picLocks noChangeAspect="1"/>
          </p:cNvPicPr>
          <p:nvPr/>
        </p:nvPicPr>
        <p:blipFill>
          <a:blip r:embed="rId7"/>
          <a:stretch>
            <a:fillRect/>
          </a:stretch>
        </p:blipFill>
        <p:spPr>
          <a:xfrm>
            <a:off x="309489" y="5946487"/>
            <a:ext cx="878115" cy="864000"/>
          </a:xfrm>
          <a:prstGeom prst="rect">
            <a:avLst/>
          </a:prstGeom>
        </p:spPr>
      </p:pic>
      <p:sp>
        <p:nvSpPr>
          <p:cNvPr id="6" name="TextBox 5">
            <a:extLst>
              <a:ext uri="{FF2B5EF4-FFF2-40B4-BE49-F238E27FC236}">
                <a16:creationId xmlns:a16="http://schemas.microsoft.com/office/drawing/2014/main" id="{FC69ADB5-C7D9-B739-EAE2-0CB4907BC784}"/>
              </a:ext>
            </a:extLst>
          </p:cNvPr>
          <p:cNvSpPr txBox="1"/>
          <p:nvPr/>
        </p:nvSpPr>
        <p:spPr>
          <a:xfrm>
            <a:off x="1303283" y="5652301"/>
            <a:ext cx="10888717" cy="1154162"/>
          </a:xfrm>
          <a:prstGeom prst="rect">
            <a:avLst/>
          </a:prstGeom>
          <a:noFill/>
        </p:spPr>
        <p:txBody>
          <a:bodyPr wrap="square" rtlCol="0">
            <a:spAutoFit/>
          </a:bodyPr>
          <a:lstStyle/>
          <a:p>
            <a:pPr marL="285750" indent="-285750">
              <a:buFont typeface="Wingdings" panose="05000000000000000000" pitchFamily="2" charset="2"/>
              <a:buChar char="ü"/>
            </a:pPr>
            <a:r>
              <a:rPr lang="en-GB" sz="1700" b="1" dirty="0">
                <a:latin typeface="Arial" panose="020B0604020202020204" pitchFamily="34" charset="0"/>
                <a:cs typeface="Arial" panose="020B0604020202020204" pitchFamily="34" charset="0"/>
              </a:rPr>
              <a:t>All other IMOC approved TLDL changes are GREY or RED – Optimise Rx will be updated with these changes. </a:t>
            </a:r>
          </a:p>
          <a:p>
            <a:pPr marL="285750" indent="-285750">
              <a:buFont typeface="Wingdings" panose="05000000000000000000" pitchFamily="2" charset="2"/>
              <a:buChar char="ü"/>
            </a:pPr>
            <a:r>
              <a:rPr lang="en-GB" sz="1700" b="1" dirty="0">
                <a:latin typeface="Arial" panose="020B0604020202020204" pitchFamily="34" charset="0"/>
                <a:cs typeface="Arial" panose="020B0604020202020204" pitchFamily="34" charset="0"/>
              </a:rPr>
              <a:t>Avoid adding any RED medicines prescribed by hospital to patient’s repeat record. Add as ‘hospital only drug’ see here for details: </a:t>
            </a:r>
            <a:r>
              <a:rPr lang="en-GB" sz="1700" b="1"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 </a:t>
            </a:r>
            <a:r>
              <a:rPr lang="en-GB" sz="1800" b="1"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Specialist Issued Drug. </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32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701567" y="548005"/>
            <a:ext cx="11232930" cy="998592"/>
          </a:xfrm>
        </p:spPr>
        <p:txBody>
          <a:bodyPr>
            <a:normAutofit fontScale="90000"/>
          </a:bodyPr>
          <a:lstStyle/>
          <a:p>
            <a:pPr algn="ctr"/>
            <a:r>
              <a:rPr lang="en-GB" sz="3600" b="1" dirty="0" err="1">
                <a:solidFill>
                  <a:srgbClr val="FF0000"/>
                </a:solidFill>
                <a:latin typeface="Arial" panose="020B0604020202020204" pitchFamily="34" charset="0"/>
                <a:cs typeface="Arial" panose="020B0604020202020204" pitchFamily="34" charset="0"/>
                <a:hlinkClick r:id="rId3"/>
              </a:rPr>
              <a:t>Efmody</a:t>
            </a:r>
            <a:r>
              <a:rPr lang="en-GB" sz="3600" b="1" dirty="0">
                <a:solidFill>
                  <a:srgbClr val="FF0000"/>
                </a:solidFill>
                <a:latin typeface="Arial" panose="020B0604020202020204" pitchFamily="34" charset="0"/>
                <a:cs typeface="Arial" panose="020B0604020202020204" pitchFamily="34" charset="0"/>
                <a:hlinkClick r:id="rId3"/>
              </a:rPr>
              <a:t> (Hydrocortisone MR ) Shared Care Protocol (SCP) across South Yorkshire ICB</a:t>
            </a:r>
            <a:br>
              <a:rPr lang="en-GB" sz="2400" b="1" dirty="0">
                <a:solidFill>
                  <a:srgbClr val="FF0000"/>
                </a:solidFill>
                <a:latin typeface="Arial" panose="020B0604020202020204" pitchFamily="34" charset="0"/>
                <a:cs typeface="Arial" panose="020B0604020202020204" pitchFamily="34" charset="0"/>
              </a:rPr>
            </a:br>
            <a:br>
              <a:rPr lang="en-GB" sz="2400" b="1" dirty="0">
                <a:solidFill>
                  <a:srgbClr val="FF0000"/>
                </a:solidFill>
                <a:latin typeface="Arial" panose="020B0604020202020204" pitchFamily="34" charset="0"/>
                <a:cs typeface="Arial" panose="020B0604020202020204" pitchFamily="34" charset="0"/>
              </a:rPr>
            </a:br>
            <a:endParaRPr lang="en-GB" sz="24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311631" y="1645071"/>
            <a:ext cx="11568737" cy="5436826"/>
          </a:xfrm>
        </p:spPr>
        <p:txBody>
          <a:bodyPr>
            <a:normAutofit fontScale="92500"/>
          </a:bodyPr>
          <a:lstStyle/>
          <a:p>
            <a:pPr>
              <a:buFont typeface="Wingdings" panose="05000000000000000000" pitchFamily="2" charset="2"/>
              <a:buChar char="§"/>
            </a:pPr>
            <a:r>
              <a:rPr lang="en-GB" sz="2400" dirty="0">
                <a:latin typeface="Arial" panose="020B0604020202020204" pitchFamily="34" charset="0"/>
                <a:cs typeface="Arial" panose="020B0604020202020204" pitchFamily="34" charset="0"/>
              </a:rPr>
              <a:t>The SCP has been </a:t>
            </a:r>
            <a:r>
              <a:rPr lang="en-GB" sz="2400" dirty="0">
                <a:latin typeface="Arial" panose="020B0604020202020204" pitchFamily="34" charset="0"/>
                <a:cs typeface="Arial" panose="020B0604020202020204" pitchFamily="34" charset="0"/>
                <a:hlinkClick r:id="rId3"/>
              </a:rPr>
              <a:t>published</a:t>
            </a:r>
            <a:r>
              <a:rPr lang="en-GB" sz="2400" dirty="0">
                <a:latin typeface="Arial" panose="020B0604020202020204" pitchFamily="34" charset="0"/>
                <a:cs typeface="Arial" panose="020B0604020202020204" pitchFamily="34" charset="0"/>
              </a:rPr>
              <a:t>, and </a:t>
            </a:r>
            <a:r>
              <a:rPr lang="en-GB" sz="2400" dirty="0" err="1">
                <a:latin typeface="Arial" panose="020B0604020202020204" pitchFamily="34" charset="0"/>
                <a:cs typeface="Arial" panose="020B0604020202020204" pitchFamily="34" charset="0"/>
              </a:rPr>
              <a:t>Efmody</a:t>
            </a:r>
            <a:r>
              <a:rPr lang="en-GB" sz="2400" dirty="0">
                <a:latin typeface="Arial" panose="020B0604020202020204" pitchFamily="34" charset="0"/>
                <a:cs typeface="Arial" panose="020B0604020202020204" pitchFamily="34" charset="0"/>
              </a:rPr>
              <a:t> ® classified as </a:t>
            </a:r>
            <a:r>
              <a:rPr lang="en-GB" sz="2400" b="1" dirty="0">
                <a:solidFill>
                  <a:srgbClr val="FFC000"/>
                </a:solidFill>
                <a:latin typeface="Arial" panose="020B0604020202020204" pitchFamily="34" charset="0"/>
                <a:cs typeface="Arial" panose="020B0604020202020204" pitchFamily="34" charset="0"/>
              </a:rPr>
              <a:t>AMBER</a:t>
            </a:r>
            <a:r>
              <a:rPr lang="en-GB" sz="2400" dirty="0">
                <a:latin typeface="Arial" panose="020B0604020202020204" pitchFamily="34" charset="0"/>
                <a:cs typeface="Arial" panose="020B0604020202020204" pitchFamily="34" charset="0"/>
              </a:rPr>
              <a:t> on the TLDL for patients  with congenital adrenal hyperplasia. It is considered as a  </a:t>
            </a:r>
            <a:r>
              <a:rPr lang="en-GB" sz="2400" b="1" dirty="0">
                <a:latin typeface="Arial" panose="020B0604020202020204" pitchFamily="34" charset="0"/>
                <a:cs typeface="Arial" panose="020B0604020202020204" pitchFamily="34" charset="0"/>
              </a:rPr>
              <a:t>third line </a:t>
            </a:r>
            <a:r>
              <a:rPr lang="en-GB" sz="2400" dirty="0">
                <a:latin typeface="Arial" panose="020B0604020202020204" pitchFamily="34" charset="0"/>
                <a:cs typeface="Arial" panose="020B0604020202020204" pitchFamily="34" charset="0"/>
              </a:rPr>
              <a:t>option after immediate release oral hydrocortisone and prednisolone have been unsuccessful.</a:t>
            </a:r>
          </a:p>
          <a:p>
            <a:pPr marL="0" indent="0">
              <a:buNone/>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Monitoring to be done as per clinical indication by the specialist in secondary care. Annual monitoring will be undertaken to assess response to treatment, continued benefits realised from third line treatment, sick day rules and emergency injection training.</a:t>
            </a:r>
          </a:p>
          <a:p>
            <a:pPr marL="0" indent="0">
              <a:buNone/>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400" dirty="0">
                <a:latin typeface="Arial" panose="020B0604020202020204" pitchFamily="34" charset="0"/>
                <a:cs typeface="Arial" panose="020B0604020202020204" pitchFamily="34" charset="0"/>
              </a:rPr>
              <a:t>Continue to prescribe up to 16 months from last hospital review and then convert to conventional glucocorticoid treatment. Conventional glucocorticoid treatment dosing as agreed with secondary care.</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solidFill>
                  <a:srgbClr val="FF0000"/>
                </a:solidFill>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Add a date for conversion to prescribing record to ensure this is actioned.</a:t>
            </a:r>
          </a:p>
        </p:txBody>
      </p:sp>
      <p:pic>
        <p:nvPicPr>
          <p:cNvPr id="6" name="Picture 5">
            <a:extLst>
              <a:ext uri="{FF2B5EF4-FFF2-40B4-BE49-F238E27FC236}">
                <a16:creationId xmlns:a16="http://schemas.microsoft.com/office/drawing/2014/main" id="{47FAD785-322C-0DA1-9B8C-1BDC2D06ED31}"/>
              </a:ext>
            </a:extLst>
          </p:cNvPr>
          <p:cNvPicPr>
            <a:picLocks noChangeAspect="1"/>
          </p:cNvPicPr>
          <p:nvPr/>
        </p:nvPicPr>
        <p:blipFill>
          <a:blip r:embed="rId4"/>
          <a:stretch>
            <a:fillRect/>
          </a:stretch>
        </p:blipFill>
        <p:spPr>
          <a:xfrm>
            <a:off x="0" y="5867274"/>
            <a:ext cx="1006911" cy="990726"/>
          </a:xfrm>
          <a:prstGeom prst="rect">
            <a:avLst/>
          </a:prstGeom>
        </p:spPr>
      </p:pic>
    </p:spTree>
    <p:extLst>
      <p:ext uri="{BB962C8B-B14F-4D97-AF65-F5344CB8AC3E}">
        <p14:creationId xmlns:p14="http://schemas.microsoft.com/office/powerpoint/2010/main" val="427414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739725" y="562073"/>
            <a:ext cx="11096297" cy="1369082"/>
          </a:xfrm>
        </p:spPr>
        <p:txBody>
          <a:bodyPr>
            <a:noAutofit/>
          </a:bodyPr>
          <a:lstStyle/>
          <a:p>
            <a:pPr algn="ctr"/>
            <a:r>
              <a:rPr lang="en-GB" sz="3200" b="1" dirty="0">
                <a:effectLst/>
                <a:latin typeface="Arial" panose="020B0604020202020204" pitchFamily="34" charset="0"/>
                <a:ea typeface="Calibri" panose="020F0502020204030204" pitchFamily="34" charset="0"/>
                <a:cs typeface="Arial" panose="020B0604020202020204" pitchFamily="34" charset="0"/>
                <a:hlinkClick r:id="rId2"/>
              </a:rPr>
              <a:t>Primary care prescribing guidance: </a:t>
            </a:r>
            <a:r>
              <a:rPr lang="en-GB" sz="3200" b="1" dirty="0">
                <a:effectLst/>
                <a:latin typeface="Arial" panose="020B0604020202020204" pitchFamily="34" charset="0"/>
                <a:ea typeface="Calibri" panose="020F0502020204030204" pitchFamily="34" charset="0"/>
                <a:hlinkClick r:id="rId2"/>
              </a:rPr>
              <a:t>Dapagliflozin▼ </a:t>
            </a:r>
            <a:r>
              <a:rPr lang="en-GB" sz="3200" b="1" dirty="0">
                <a:latin typeface="Arial" panose="020B0604020202020204" pitchFamily="34" charset="0"/>
                <a:ea typeface="Calibri" panose="020F0502020204030204" pitchFamily="34" charset="0"/>
                <a:hlinkClick r:id="rId2"/>
              </a:rPr>
              <a:t>&amp; </a:t>
            </a:r>
            <a:r>
              <a:rPr lang="en-GB" sz="3200" b="1" dirty="0">
                <a:effectLst/>
                <a:latin typeface="Arial" panose="020B0604020202020204" pitchFamily="34" charset="0"/>
                <a:ea typeface="Calibri" panose="020F0502020204030204" pitchFamily="34" charset="0"/>
                <a:hlinkClick r:id="rId2"/>
              </a:rPr>
              <a:t>Empagliflozin ▼ in Heart Failure with Reduced Ejection Fraction (</a:t>
            </a:r>
            <a:r>
              <a:rPr lang="en-GB" sz="3200" b="1" dirty="0" err="1">
                <a:effectLst/>
                <a:latin typeface="Arial" panose="020B0604020202020204" pitchFamily="34" charset="0"/>
                <a:ea typeface="Calibri" panose="020F0502020204030204" pitchFamily="34" charset="0"/>
                <a:hlinkClick r:id="rId2"/>
              </a:rPr>
              <a:t>HFrEF</a:t>
            </a:r>
            <a:r>
              <a:rPr lang="en-GB" sz="3200" b="1" dirty="0">
                <a:effectLst/>
                <a:latin typeface="Arial" panose="020B0604020202020204" pitchFamily="34" charset="0"/>
                <a:ea typeface="Calibri" panose="020F0502020204030204" pitchFamily="34" charset="0"/>
                <a:hlinkClick r:id="rId2"/>
              </a:rPr>
              <a:t>) in patients with and without Diabetes Mellitus</a:t>
            </a:r>
            <a:endParaRPr lang="en-GB"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838200" y="2149182"/>
            <a:ext cx="10515600" cy="4351338"/>
          </a:xfrm>
        </p:spPr>
        <p:txBody>
          <a:bodyPr>
            <a:normAutofit fontScale="92500" lnSpcReduction="10000"/>
          </a:bodyPr>
          <a:lstStyle/>
          <a:p>
            <a:pPr marL="0" indent="0">
              <a:buNone/>
            </a:pPr>
            <a:r>
              <a:rPr lang="en-GB" sz="1900" dirty="0">
                <a:latin typeface="Arial" panose="020B0604020202020204" pitchFamily="34" charset="0"/>
                <a:cs typeface="Arial" panose="020B0604020202020204" pitchFamily="34" charset="0"/>
              </a:rPr>
              <a:t>Dapagliflozin and empagliflozin are Sodium-glucose cotransporter-2 inhibitors (SGLT2i) </a:t>
            </a:r>
          </a:p>
          <a:p>
            <a:pPr marL="0" indent="0">
              <a:buNone/>
            </a:pPr>
            <a:r>
              <a:rPr lang="en-GB" sz="1900" b="1" dirty="0">
                <a:solidFill>
                  <a:srgbClr val="FFC000"/>
                </a:solidFill>
                <a:latin typeface="Arial" panose="020B0604020202020204" pitchFamily="34" charset="0"/>
                <a:cs typeface="Arial" panose="020B0604020202020204" pitchFamily="34" charset="0"/>
              </a:rPr>
              <a:t>Amber</a:t>
            </a:r>
            <a:r>
              <a:rPr lang="en-GB" sz="1900" dirty="0">
                <a:latin typeface="Arial" panose="020B0604020202020204" pitchFamily="34" charset="0"/>
                <a:cs typeface="Arial" panose="020B0604020202020204" pitchFamily="34" charset="0"/>
              </a:rPr>
              <a:t> on the Sheffield Traffic light drug list for use in </a:t>
            </a:r>
            <a:r>
              <a:rPr lang="en-GB" sz="1900" dirty="0" err="1">
                <a:latin typeface="Arial" panose="020B0604020202020204" pitchFamily="34" charset="0"/>
                <a:cs typeface="Arial" panose="020B0604020202020204" pitchFamily="34" charset="0"/>
              </a:rPr>
              <a:t>HFrEF</a:t>
            </a:r>
            <a:endParaRPr lang="en-GB" sz="19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Prescribing</a:t>
            </a:r>
          </a:p>
          <a:p>
            <a:pPr>
              <a:buFont typeface="Wingdings" panose="05000000000000000000" pitchFamily="2" charset="2"/>
              <a:buChar char="§"/>
            </a:pPr>
            <a:r>
              <a:rPr lang="en-GB" sz="1800" dirty="0">
                <a:latin typeface="Arial" panose="020B0604020202020204" pitchFamily="34" charset="0"/>
                <a:cs typeface="Arial" panose="020B0604020202020204" pitchFamily="34" charset="0"/>
              </a:rPr>
              <a:t>For diabetics and non-diabetics- HF Specialist will write </a:t>
            </a:r>
            <a:r>
              <a:rPr lang="en-GB" sz="1800" b="1" dirty="0">
                <a:latin typeface="Arial" panose="020B0604020202020204" pitchFamily="34" charset="0"/>
                <a:cs typeface="Arial" panose="020B0604020202020204" pitchFamily="34" charset="0"/>
              </a:rPr>
              <a:t>FIRST </a:t>
            </a:r>
            <a:r>
              <a:rPr lang="en-GB" sz="1800" dirty="0">
                <a:latin typeface="Arial" panose="020B0604020202020204" pitchFamily="34" charset="0"/>
                <a:cs typeface="Arial" panose="020B0604020202020204" pitchFamily="34" charset="0"/>
              </a:rPr>
              <a:t>prescription</a:t>
            </a:r>
          </a:p>
          <a:p>
            <a:pPr marL="0" indent="0">
              <a:buNone/>
            </a:pPr>
            <a:endParaRPr lang="en-GB"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For diabetics who are on insulin/</a:t>
            </a:r>
            <a:r>
              <a:rPr lang="en-GB" sz="1800" dirty="0" err="1">
                <a:effectLst/>
                <a:latin typeface="Arial" panose="020B0604020202020204" pitchFamily="34" charset="0"/>
                <a:ea typeface="Times New Roman" panose="02020603050405020304" pitchFamily="18" charset="0"/>
                <a:cs typeface="Arial" panose="020B0604020202020204" pitchFamily="34" charset="0"/>
              </a:rPr>
              <a:t>sulphonylurea</a:t>
            </a:r>
            <a:r>
              <a:rPr lang="en-GB" sz="1800" dirty="0">
                <a:latin typeface="Arial" panose="020B0604020202020204" pitchFamily="34" charset="0"/>
                <a:ea typeface="Times New Roman" panose="02020603050405020304" pitchFamily="18" charset="0"/>
                <a:cs typeface="Arial" panose="020B0604020202020204" pitchFamily="34" charset="0"/>
              </a:rPr>
              <a:t> (SU),</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b="1" dirty="0">
                <a:effectLst/>
                <a:latin typeface="Arial" panose="020B0604020202020204" pitchFamily="34" charset="0"/>
                <a:ea typeface="Times New Roman" panose="02020603050405020304" pitchFamily="18" charset="0"/>
                <a:cs typeface="Arial" panose="020B0604020202020204" pitchFamily="34" charset="0"/>
              </a:rPr>
              <a:t>GP</a:t>
            </a:r>
            <a:r>
              <a:rPr lang="en-GB" sz="1800" dirty="0">
                <a:effectLst/>
                <a:latin typeface="Arial" panose="020B0604020202020204" pitchFamily="34" charset="0"/>
                <a:ea typeface="Times New Roman" panose="02020603050405020304" pitchFamily="18" charset="0"/>
                <a:cs typeface="Arial" panose="020B0604020202020204" pitchFamily="34" charset="0"/>
              </a:rPr>
              <a:t> will be asked to write first prescription and liaise with  diabetic specialist nurse (DSN) so that adjustments can be made to the insulin / SU as there is a risk of hypoglycaemia with dapagliflozin (</a:t>
            </a:r>
            <a:r>
              <a:rPr lang="en-GB" sz="1800" dirty="0">
                <a:latin typeface="Arial" panose="020B0604020202020204" pitchFamily="34" charset="0"/>
                <a:ea typeface="Times New Roman" panose="02020603050405020304" pitchFamily="18" charset="0"/>
                <a:cs typeface="Arial" panose="020B0604020202020204" pitchFamily="34" charset="0"/>
              </a:rPr>
              <a:t>GP to refer patient to DSN)</a:t>
            </a:r>
          </a:p>
          <a:p>
            <a:pPr>
              <a:buFont typeface="Wingdings" panose="05000000000000000000" pitchFamily="2" charset="2"/>
              <a:buChar char="§"/>
            </a:pPr>
            <a:r>
              <a:rPr lang="en-GB" sz="1800" dirty="0">
                <a:solidFill>
                  <a:srgbClr val="000000"/>
                </a:solidFill>
                <a:latin typeface="Arial" panose="020B0604020202020204" pitchFamily="34" charset="0"/>
                <a:cs typeface="Arial" panose="020B0604020202020204" pitchFamily="34" charset="0"/>
              </a:rPr>
              <a:t>Empagliflozin &amp; dapagliflozin is only indicated for </a:t>
            </a:r>
            <a:r>
              <a:rPr lang="en-GB" sz="1800" b="1" dirty="0" err="1">
                <a:solidFill>
                  <a:srgbClr val="000000"/>
                </a:solidFill>
                <a:latin typeface="Arial" panose="020B0604020202020204" pitchFamily="34" charset="0"/>
                <a:cs typeface="Arial" panose="020B0604020202020204" pitchFamily="34" charset="0"/>
              </a:rPr>
              <a:t>HFrEF</a:t>
            </a:r>
            <a:r>
              <a:rPr lang="en-GB" sz="1800" dirty="0">
                <a:solidFill>
                  <a:srgbClr val="000000"/>
                </a:solidFill>
                <a:latin typeface="Arial" panose="020B0604020202020204" pitchFamily="34" charset="0"/>
                <a:cs typeface="Arial" panose="020B0604020202020204" pitchFamily="34" charset="0"/>
              </a:rPr>
              <a:t> for patients already managed with angiotensin-converting enzyme (ACE) inhibitors or angiotensin‑2 receptor blockers (ARBs) or sacubitril valsartan, with beta blockers, and, if tolerated, mineralocorticoid receptor antagonists (MRAs) </a:t>
            </a:r>
            <a:r>
              <a:rPr lang="en-GB" sz="1800" dirty="0">
                <a:solidFill>
                  <a:srgbClr val="000000"/>
                </a:solidFill>
                <a:latin typeface="Arial" panose="020B0604020202020204" pitchFamily="34" charset="0"/>
                <a:cs typeface="Arial" panose="020B0604020202020204" pitchFamily="34" charset="0"/>
                <a:hlinkClick r:id="rId3"/>
              </a:rPr>
              <a:t>NICE TA 679</a:t>
            </a:r>
            <a:endParaRPr lang="en-GB" sz="1800" dirty="0">
              <a:solidFill>
                <a:srgbClr val="000000"/>
              </a:solidFill>
              <a:latin typeface="Arial" panose="020B0604020202020204" pitchFamily="34" charset="0"/>
              <a:cs typeface="Arial" panose="020B0604020202020204" pitchFamily="34" charset="0"/>
            </a:endParaRPr>
          </a:p>
          <a:p>
            <a:pPr marL="0" indent="0">
              <a:buNone/>
            </a:pPr>
            <a:endParaRPr lang="en-GB" sz="1800" b="1" dirty="0">
              <a:solidFill>
                <a:srgbClr val="000000"/>
              </a:solidFill>
              <a:latin typeface="Arial" panose="020B0604020202020204" pitchFamily="34" charset="0"/>
              <a:cs typeface="Arial" panose="020B0604020202020204" pitchFamily="34" charset="0"/>
            </a:endParaRPr>
          </a:p>
          <a:p>
            <a:pPr marL="0" indent="0">
              <a:buNone/>
            </a:pPr>
            <a:r>
              <a:rPr lang="en-GB" sz="1800" b="1" dirty="0">
                <a:solidFill>
                  <a:srgbClr val="000000"/>
                </a:solidFill>
                <a:latin typeface="Arial" panose="020B0604020202020204" pitchFamily="34" charset="0"/>
                <a:cs typeface="Arial" panose="020B0604020202020204" pitchFamily="34" charset="0"/>
              </a:rPr>
              <a:t>Monitoring </a:t>
            </a:r>
          </a:p>
          <a:p>
            <a:pPr>
              <a:buFont typeface="Wingdings" panose="05000000000000000000" pitchFamily="2" charset="2"/>
              <a:buChar char="§"/>
            </a:pPr>
            <a:r>
              <a:rPr lang="en-GB" sz="1800" dirty="0">
                <a:solidFill>
                  <a:srgbClr val="000000"/>
                </a:solidFill>
                <a:latin typeface="Arial" panose="020B0604020202020204" pitchFamily="34" charset="0"/>
                <a:cs typeface="Arial" panose="020B0604020202020204" pitchFamily="34" charset="0"/>
              </a:rPr>
              <a:t>On-going blood monitoring at </a:t>
            </a:r>
            <a:r>
              <a:rPr lang="en-GB" sz="1800" b="1" dirty="0">
                <a:solidFill>
                  <a:srgbClr val="000000"/>
                </a:solidFill>
                <a:latin typeface="Arial" panose="020B0604020202020204" pitchFamily="34" charset="0"/>
                <a:cs typeface="Arial" panose="020B0604020202020204" pitchFamily="34" charset="0"/>
              </a:rPr>
              <a:t>3 months </a:t>
            </a:r>
            <a:r>
              <a:rPr lang="en-GB" sz="1800" dirty="0">
                <a:solidFill>
                  <a:srgbClr val="000000"/>
                </a:solidFill>
                <a:latin typeface="Arial" panose="020B0604020202020204" pitchFamily="34" charset="0"/>
                <a:cs typeface="Arial" panose="020B0604020202020204" pitchFamily="34" charset="0"/>
              </a:rPr>
              <a:t>is already required for </a:t>
            </a:r>
            <a:r>
              <a:rPr lang="en-GB" sz="1800" dirty="0" err="1">
                <a:solidFill>
                  <a:srgbClr val="000000"/>
                </a:solidFill>
                <a:latin typeface="Arial" panose="020B0604020202020204" pitchFamily="34" charset="0"/>
                <a:cs typeface="Arial" panose="020B0604020202020204" pitchFamily="34" charset="0"/>
              </a:rPr>
              <a:t>HFrEF</a:t>
            </a:r>
            <a:r>
              <a:rPr lang="en-GB" sz="1800" dirty="0">
                <a:solidFill>
                  <a:srgbClr val="000000"/>
                </a:solidFill>
                <a:latin typeface="Arial" panose="020B0604020202020204" pitchFamily="34" charset="0"/>
                <a:cs typeface="Arial" panose="020B0604020202020204" pitchFamily="34" charset="0"/>
              </a:rPr>
              <a:t> patients on these treatments. </a:t>
            </a:r>
          </a:p>
          <a:p>
            <a:endParaRPr lang="en-GB" sz="1800" dirty="0">
              <a:solidFill>
                <a:srgbClr val="FF0000"/>
              </a:solidFill>
            </a:endParaRPr>
          </a:p>
        </p:txBody>
      </p:sp>
    </p:spTree>
    <p:extLst>
      <p:ext uri="{BB962C8B-B14F-4D97-AF65-F5344CB8AC3E}">
        <p14:creationId xmlns:p14="http://schemas.microsoft.com/office/powerpoint/2010/main" val="314803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DE0BDEC-A238-6F64-1879-C448BF13DFF4}"/>
              </a:ext>
            </a:extLst>
          </p:cNvPr>
          <p:cNvSpPr>
            <a:spLocks noGrp="1"/>
          </p:cNvSpPr>
          <p:nvPr>
            <p:ph type="title"/>
          </p:nvPr>
        </p:nvSpPr>
        <p:spPr>
          <a:xfrm>
            <a:off x="683581" y="275208"/>
            <a:ext cx="10670219" cy="6209569"/>
          </a:xfrm>
        </p:spPr>
        <p:txBody>
          <a:bodyPr>
            <a:normAutofit fontScale="90000"/>
          </a:bodyPr>
          <a:lstStyle/>
          <a:p>
            <a:pPr marL="342900" lvl="0" indent="-342900">
              <a:lnSpc>
                <a:spcPct val="100000"/>
              </a:lnSpc>
              <a:spcBef>
                <a:spcPts val="0"/>
              </a:spcBef>
              <a:buFont typeface="Arial" panose="020B0604020202020204" pitchFamily="34" charset="0"/>
              <a:buChar char="•"/>
              <a:defRPr/>
            </a:pP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Renal Impairment </a:t>
            </a:r>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Expect a drop in the U&amp;Es initial decline stabilises after 3 months.</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Deterioration below the eGFR  will usually require either a discussion with the heart failure specialists (cardiologist or nurses), or a referral to the renal physician who will advise accordingly. </a:t>
            </a:r>
            <a:br>
              <a:rPr lang="en-GB" sz="2000"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Patient counselling</a:t>
            </a:r>
            <a:br>
              <a:rPr lang="en-GB" sz="2000" b="1"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dditional</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hypoglycaemic effect of SGLT2i in diabetic patients.</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lang="en-GB" sz="2000" dirty="0">
                <a:latin typeface="Arial" panose="020B0604020202020204" pitchFamily="34" charset="0"/>
                <a:cs typeface="Arial" panose="020B0604020202020204" pitchFamily="34" charset="0"/>
              </a:rPr>
              <a:t>Counsel patient about the risks of hypotension, and the increased incidence of </a:t>
            </a:r>
            <a:r>
              <a:rPr lang="en-GB" sz="2000" dirty="0" err="1">
                <a:latin typeface="Arial" panose="020B0604020202020204" pitchFamily="34" charset="0"/>
                <a:cs typeface="Arial" panose="020B0604020202020204" pitchFamily="34" charset="0"/>
              </a:rPr>
              <a:t>genito</a:t>
            </a:r>
            <a:r>
              <a:rPr lang="en-GB" sz="2000" dirty="0">
                <a:latin typeface="Arial" panose="020B0604020202020204" pitchFamily="34" charset="0"/>
                <a:cs typeface="Arial" panose="020B0604020202020204" pitchFamily="34" charset="0"/>
              </a:rPr>
              <a:t>-urinary candidiasis and the rare occurrence of Fournier’s gangrene</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Highlight in clinical record the indication for dapagliflozin or empagliflozin 			as heart failure (</a:t>
            </a:r>
            <a:r>
              <a:rPr lang="en-GB" sz="2000" b="1" dirty="0" err="1">
                <a:latin typeface="Arial" panose="020B0604020202020204" pitchFamily="34" charset="0"/>
                <a:cs typeface="Arial" panose="020B0604020202020204" pitchFamily="34" charset="0"/>
              </a:rPr>
              <a:t>HFrEF</a:t>
            </a:r>
            <a:r>
              <a:rPr lang="en-GB" sz="2000" b="1" dirty="0">
                <a:latin typeface="Arial" panose="020B0604020202020204" pitchFamily="34" charset="0"/>
                <a:cs typeface="Arial" panose="020B0604020202020204" pitchFamily="34" charset="0"/>
              </a:rPr>
              <a:t>) to ensure it is not stopped in diabetic patients at 			routine diabetes review.</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t>
            </a:r>
          </a:p>
        </p:txBody>
      </p:sp>
      <p:pic>
        <p:nvPicPr>
          <p:cNvPr id="5" name="Content Placeholder 4">
            <a:extLst>
              <a:ext uri="{FF2B5EF4-FFF2-40B4-BE49-F238E27FC236}">
                <a16:creationId xmlns:a16="http://schemas.microsoft.com/office/drawing/2014/main" id="{B8A767CA-2F48-57BB-B2D1-A4CEDE6F0D95}"/>
              </a:ext>
            </a:extLst>
          </p:cNvPr>
          <p:cNvPicPr>
            <a:picLocks noGrp="1" noChangeAspect="1"/>
          </p:cNvPicPr>
          <p:nvPr>
            <p:ph idx="1"/>
          </p:nvPr>
        </p:nvPicPr>
        <p:blipFill>
          <a:blip r:embed="rId2"/>
          <a:stretch>
            <a:fillRect/>
          </a:stretch>
        </p:blipFill>
        <p:spPr>
          <a:xfrm>
            <a:off x="962493" y="4972574"/>
            <a:ext cx="1167916" cy="828000"/>
          </a:xfrm>
        </p:spPr>
      </p:pic>
    </p:spTree>
    <p:extLst>
      <p:ext uri="{BB962C8B-B14F-4D97-AF65-F5344CB8AC3E}">
        <p14:creationId xmlns:p14="http://schemas.microsoft.com/office/powerpoint/2010/main" val="201563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828800" y="312275"/>
            <a:ext cx="7056255" cy="5940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	</a:t>
            </a:r>
          </a:p>
        </p:txBody>
      </p:sp>
      <p:sp>
        <p:nvSpPr>
          <p:cNvPr id="9" name="Content Placeholder 1">
            <a:extLst>
              <a:ext uri="{FF2B5EF4-FFF2-40B4-BE49-F238E27FC236}">
                <a16:creationId xmlns:a16="http://schemas.microsoft.com/office/drawing/2014/main" id="{D1507FCA-69C5-4339-83F7-EC26CEB6364F}"/>
              </a:ext>
            </a:extLst>
          </p:cNvPr>
          <p:cNvSpPr txBox="1">
            <a:spLocks/>
          </p:cNvSpPr>
          <p:nvPr/>
        </p:nvSpPr>
        <p:spPr>
          <a:xfrm>
            <a:off x="1346289" y="5720506"/>
            <a:ext cx="8712154" cy="72301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40005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5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0005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5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5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5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1">
            <a:extLst>
              <a:ext uri="{FF2B5EF4-FFF2-40B4-BE49-F238E27FC236}">
                <a16:creationId xmlns:a16="http://schemas.microsoft.com/office/drawing/2014/main" id="{1747837A-8C06-76A3-CA53-1499C90E11C6}"/>
              </a:ext>
            </a:extLst>
          </p:cNvPr>
          <p:cNvSpPr txBox="1">
            <a:spLocks/>
          </p:cNvSpPr>
          <p:nvPr/>
        </p:nvSpPr>
        <p:spPr>
          <a:xfrm>
            <a:off x="530208" y="1166457"/>
            <a:ext cx="11328227" cy="4862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905"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4EE3890-17A6-A9E7-BAD0-3CABE284F803}"/>
              </a:ext>
            </a:extLst>
          </p:cNvPr>
          <p:cNvSpPr txBox="1"/>
          <p:nvPr/>
        </p:nvSpPr>
        <p:spPr>
          <a:xfrm>
            <a:off x="1298770" y="207593"/>
            <a:ext cx="845165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4"/>
              </a:rPr>
              <a:t>Guideline to support Primary Care with management of Chronic Kidney Disease (CKD) in Adults</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2400" b="1"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0738A366-502B-D9C1-4F74-F32C5008E8EC}"/>
              </a:ext>
            </a:extLst>
          </p:cNvPr>
          <p:cNvSpPr txBox="1"/>
          <p:nvPr/>
        </p:nvSpPr>
        <p:spPr>
          <a:xfrm>
            <a:off x="565769" y="1320785"/>
            <a:ext cx="11328227" cy="58785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Now published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 categories of patients with CKD: with or without type 2 diabetes. Same risk factors to manage and different criteria and/or targets for prescribing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Introduction of the SGLT2 inhibitors (SGLT2i),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hlinkClick r:id="rId5"/>
              </a:rPr>
              <a:t>Forxiga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(dapagliflozin) to reduce the risk of CKD progression</a:t>
            </a:r>
            <a:r>
              <a:rPr lang="en-GB" dirty="0">
                <a:solidFill>
                  <a:prstClr val="black"/>
                </a:solidFill>
                <a:latin typeface="Arial" panose="020B0604020202020204" pitchFamily="34" charset="0"/>
                <a:cs typeface="Arial" panose="020B0604020202020204" pitchFamily="34" charset="0"/>
              </a:rPr>
              <a:t>, see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hlinkClick r:id="rId6"/>
              </a:rPr>
              <a:t>TA 775</a:t>
            </a:r>
            <a:r>
              <a:rPr kumimoji="0" lang="en-GB" sz="1800" b="0"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800" b="0" i="0"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8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hlinkClick r:id="rId7"/>
              </a:rPr>
              <a:t>Jardiance</a:t>
            </a:r>
            <a:r>
              <a:rPr kumimoji="0" lang="en-GB" sz="18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(empagliflozin) SmPC has been updated in September 2023 to include CKD. TA to support this: in development. Guidelines will be updated </a:t>
            </a:r>
            <a:r>
              <a:rPr lang="en-GB" dirty="0">
                <a:latin typeface="Arial" panose="020B0604020202020204" pitchFamily="34" charset="0"/>
                <a:ea typeface="Calibri" panose="020F0502020204030204" pitchFamily="34" charset="0"/>
                <a:cs typeface="Arial" panose="020B0604020202020204" pitchFamily="34" charset="0"/>
              </a:rPr>
              <a:t>once</a:t>
            </a:r>
            <a:r>
              <a:rPr kumimoji="0" lang="en-GB" sz="1800" b="0" i="0"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NICE TA  published</a:t>
            </a:r>
            <a:endParaRPr kumimoji="0" lang="en-GB" sz="1800" b="0" i="0" u="sng"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NICE CKD Referral Criteria as per NICE </a:t>
            </a:r>
            <a:r>
              <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8"/>
              </a:rPr>
              <a:t>NG203</a:t>
            </a:r>
            <a:endPar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Self-management advice for patients with CKD with numerous resourceful links for patients and clinicians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stepwise approach to prescribing of dapagliflozin with criteria for prescribing, contraindications as per STH guideline </a:t>
            </a:r>
            <a:r>
              <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9"/>
              </a:rPr>
              <a:t>Sodium Glucose Co-Transporter 2 Inhibitors (SGLT2i) Combined Cardio-Renal-Metabolic Prescribing Guideline for use in adult patients with and without diabetes</a:t>
            </a:r>
            <a:endPar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Monitoring and the importance of MDT collaborative work to support with glycaemic control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Sick day guidance and patient information letter </a:t>
            </a:r>
            <a:r>
              <a:rPr kumimoji="0" lang="en-GB" sz="18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10"/>
              </a:rPr>
              <a:t>Getting the most from your SGLT2 inhibitors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Further educational events to follow in the New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Clearly document indication for SGLT2i in patient’s records/medication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aware of the additional hypoglycaemic effect of SGLT2i in diabetic patients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Counsel patients on the risks associated with SGLT2i and symptoms to look out for: e.g. genital thrush/UTI, DKA, </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Fournier’s gangrene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F44553B4-3174-B129-293D-A2C7F2D65CF9}"/>
              </a:ext>
            </a:extLst>
          </p:cNvPr>
          <p:cNvPicPr>
            <a:picLocks noChangeAspect="1"/>
          </p:cNvPicPr>
          <p:nvPr/>
        </p:nvPicPr>
        <p:blipFill>
          <a:blip r:embed="rId11"/>
          <a:stretch>
            <a:fillRect/>
          </a:stretch>
        </p:blipFill>
        <p:spPr>
          <a:xfrm>
            <a:off x="4630" y="6171034"/>
            <a:ext cx="762353" cy="540000"/>
          </a:xfrm>
          <a:prstGeom prst="rect">
            <a:avLst/>
          </a:prstGeom>
        </p:spPr>
      </p:pic>
      <p:pic>
        <p:nvPicPr>
          <p:cNvPr id="6" name="Picture 2" descr="Visual search query image">
            <a:extLst>
              <a:ext uri="{FF2B5EF4-FFF2-40B4-BE49-F238E27FC236}">
                <a16:creationId xmlns:a16="http://schemas.microsoft.com/office/drawing/2014/main" id="{062B85EA-30E8-1E6E-57E4-15BBCE5574A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10409"/>
          <a:stretch/>
        </p:blipFill>
        <p:spPr bwMode="auto">
          <a:xfrm>
            <a:off x="317811" y="366368"/>
            <a:ext cx="898345" cy="7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35725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1366</TotalTime>
  <Words>1887</Words>
  <Application>Microsoft Office PowerPoint</Application>
  <PresentationFormat>Widescreen</PresentationFormat>
  <Paragraphs>165</Paragraphs>
  <Slides>18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Courier New</vt:lpstr>
      <vt:lpstr>Symbol</vt:lpstr>
      <vt:lpstr>Verdana</vt:lpstr>
      <vt:lpstr>Verdana</vt:lpstr>
      <vt:lpstr>Wingdings</vt:lpstr>
      <vt:lpstr>1_Office Theme</vt:lpstr>
      <vt:lpstr>       Welcome - We will start at 12:30  Area Prescribing Group  Learning Lunch  Wednesday, 6 December 2023  Sheffield Medicines and Prescribing </vt:lpstr>
      <vt:lpstr>PowerPoint Presentation</vt:lpstr>
      <vt:lpstr>PowerPoint Presentation</vt:lpstr>
      <vt:lpstr>PowerPoint Presentation</vt:lpstr>
      <vt:lpstr>PowerPoint Presentation</vt:lpstr>
      <vt:lpstr>Efmody (Hydrocortisone MR ) Shared Care Protocol (SCP) across South Yorkshire ICB  </vt:lpstr>
      <vt:lpstr>Primary care prescribing guidance: Dapagliflozin▼ &amp; Empagliflozin ▼ in Heart Failure with Reduced Ejection Fraction (HFrEF) in patients with and without Diabetes Mellitus</vt:lpstr>
      <vt:lpstr>        Renal Impairment      Expect a drop in the U&amp;Es initial decline stabilises after 3 months.  Deterioration below the eGFR  will usually require either a discussion with the heart failure specialists (cardiologist or nurses), or a referral to the renal physician who will advise accordingly.   Patient counselling  Additional hypoglycaemic effect of SGLT2i in diabetic patients.  Counsel patient about the risks of hypotension, and the increased incidence of genito-urinary candidiasis and the rare occurrence of Fournier’s gangrene         Highlight in clinical record the indication for dapagliflozin or empagliflozin    as heart failure (HFrEF) to ensure it is not stopped in diabetic patients at    routine diabetes review.           </vt:lpstr>
      <vt:lpstr>PowerPoint Presentation</vt:lpstr>
      <vt:lpstr>Medicines Safety</vt:lpstr>
      <vt:lpstr>PowerPoint Presentation</vt:lpstr>
      <vt:lpstr>Other  Medicines related issues </vt:lpstr>
      <vt:lpstr>Education and Training </vt:lpstr>
      <vt:lpstr>Education and Training </vt:lpstr>
      <vt:lpstr>Summary Key actions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 We will start at 12:30 Area Prescribing Group – Learning Lunch  7th September 2023 Sheffield Medicines and Prescribing Please Note: Ensure that slides will be understood by those not present at meeting and remember to include hyperlinks as much as possible, i.e. less is more. From now on, APGLlunch will be sent as PDF to primary care clinicians and will replace the APG Round Up</dc:title>
  <dc:creator>VASILE, Diana (NHS SOUTH YORKSHIRE ICB - 03N)</dc:creator>
  <cp:lastModifiedBy>KEBELL, Sharron (NHS SOUTH YORKSHIRE ICB - 03N)</cp:lastModifiedBy>
  <cp:revision>115</cp:revision>
  <dcterms:created xsi:type="dcterms:W3CDTF">2023-08-21T08:03:43Z</dcterms:created>
  <dcterms:modified xsi:type="dcterms:W3CDTF">2023-12-06T14:00:45Z</dcterms:modified>
</cp:coreProperties>
</file>