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60" r:id="rId3"/>
    <p:sldId id="261" r:id="rId4"/>
    <p:sldId id="453" r:id="rId5"/>
    <p:sldId id="471" r:id="rId6"/>
    <p:sldId id="259" r:id="rId7"/>
    <p:sldId id="469" r:id="rId8"/>
    <p:sldId id="463" r:id="rId9"/>
    <p:sldId id="477" r:id="rId10"/>
    <p:sldId id="466" r:id="rId11"/>
    <p:sldId id="468" r:id="rId12"/>
    <p:sldId id="451" r:id="rId13"/>
    <p:sldId id="478" r:id="rId14"/>
    <p:sldId id="475" r:id="rId15"/>
    <p:sldId id="476" r:id="rId16"/>
    <p:sldId id="258"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gbr01.safelinks.protection.outlook.com/?url=https%3A%2F%2Fprescqipp.us2.list-manage.com%2Ftrack%2Fclick%3Fu%3D7e7659db46e568cca5e047f43%26id%3Db72d257162%26e%3Dcdbbbf7e0a&amp;data=05%7C02%7Cbarbara.obasi%40nhs.net%7C7b5ed9e38b714729f94f08dc226e976d%7C37c354b285b047f5b22207b48d774ee3%7C0%7C1%7C638423105608501072%7CUnknown%7CTWFpbGZsb3d8eyJWIjoiMC4wLjAwMDAiLCJQIjoiV2luMzIiLCJBTiI6Ik1haWwiLCJXVCI6Mn0%3D%7C0%7C%7C%7C&amp;sdata=N0gNcS5JkU3iF%2FrpRa8NF3iNtcOo7lCQh8C%2BMxY5LRg%3D&amp;reserved=0" TargetMode="External"/><Relationship Id="rId2" Type="http://schemas.openxmlformats.org/officeDocument/2006/relationships/hyperlink" Target="https://www.prescqipp.info/our-resources/clinical-webinars/clinical-masterclass-december-2023-eczema-management-in-primary-care/" TargetMode="External"/><Relationship Id="rId1" Type="http://schemas.openxmlformats.org/officeDocument/2006/relationships/hyperlink" Target="https://gbr01.safelinks.protection.outlook.com/?url=https%3A%2F%2Fprescqipp.us2.list-manage.com%2Ftrack%2Fclick%3Fu%3D7e7659db46e568cca5e047f43%26id%3D2a2f267ed2%26e%3Dcdbbbf7e0a&amp;data=05%7C02%7Cbarbara.obasi%40nhs.net%7C7b5ed9e38b714729f94f08dc226e976d%7C37c354b285b047f5b22207b48d774ee3%7C0%7C1%7C638423105608539005%7CUnknown%7CTWFpbGZsb3d8eyJWIjoiMC4wLjAwMDAiLCJQIjoiV2luMzIiLCJBTiI6Ik1haWwiLCJXVCI6Mn0%3D%7C0%7C%7C%7C&amp;sdata=BAkGtPOSfjX7rOL6Cj9b%2FRaVfQgEy81IHYQOMGl%2F9VU%3D&amp;reserved=0" TargetMode="External"/><Relationship Id="rId4" Type="http://schemas.openxmlformats.org/officeDocument/2006/relationships/hyperlink" Target="https://gbr01.safelinks.protection.outlook.com/?url=https%3A%2F%2Fprescqipp.us2.list-manage.com%2Ftrack%2Fclick%3Fu%3D7e7659db46e568cca5e047f43%26id%3D2d85edc2fc%26e%3Dcdbbbf7e0a&amp;data=05%7C02%7Cbarbara.obasi%40nhs.net%7C7b5ed9e38b714729f94f08dc226e976d%7C37c354b285b047f5b22207b48d774ee3%7C0%7C1%7C638423105608520172%7CUnknown%7CTWFpbGZsb3d8eyJWIjoiMC4wLjAwMDAiLCJQIjoiV2luMzIiLCJBTiI6Ik1haWwiLCJXVCI6Mn0%3D%7C0%7C%7C%7C&amp;sdata=%2B%2BvrHvaX8MHtJNlOUcfttiQQmPxKs1h%2B7qQWRSHFRRU%3D&amp;reserved=0"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lpet-nhs.webex.com/weblink/register/r5e8c5a7bf989cbf4100f80aeeeda3b60" TargetMode="External"/><Relationship Id="rId2" Type="http://schemas.openxmlformats.org/officeDocument/2006/relationships/hyperlink" Target="https://www.sps.nhs.uk/articles/msats-safe-use-of-valproate/" TargetMode="External"/><Relationship Id="rId1" Type="http://schemas.openxmlformats.org/officeDocument/2006/relationships/hyperlink" Target="https://www.sps.nhs.uk/articles/primary-care-discussions-lipid-management/" TargetMode="External"/><Relationship Id="rId4" Type="http://schemas.openxmlformats.org/officeDocument/2006/relationships/hyperlink" Target="https://events.teams.microsoft.com/event/e0e63c2a-436c-4e1b-9d72-ef54e971f61b@37c354b2-85b0-47f5-b222-07b48d774ee3"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Shared%20Care%20protocols/Human_Growth_Hormone_in_Children.pdf" TargetMode="External"/><Relationship Id="rId1" Type="http://schemas.openxmlformats.org/officeDocument/2006/relationships/hyperlink" Target="https://www.intranet.sheffieldccg.nhs.uk/Downloads/Medicines%20Management/prescribing%20guidelines/Depression_adults.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gbr01.safelinks.protection.outlook.com/?url=https%3A%2F%2Fprescqipp.us2.list-manage.com%2Ftrack%2Fclick%3Fu%3D7e7659db46e568cca5e047f43%26id%3Db72d257162%26e%3Dcdbbbf7e0a&amp;data=05%7C02%7Cbarbara.obasi%40nhs.net%7C7b5ed9e38b714729f94f08dc226e976d%7C37c354b285b047f5b22207b48d774ee3%7C0%7C1%7C638423105608501072%7CUnknown%7CTWFpbGZsb3d8eyJWIjoiMC4wLjAwMDAiLCJQIjoiV2luMzIiLCJBTiI6Ik1haWwiLCJXVCI6Mn0%3D%7C0%7C%7C%7C&amp;sdata=N0gNcS5JkU3iF%2FrpRa8NF3iNtcOo7lCQh8C%2BMxY5LRg%3D&amp;reserved=0" TargetMode="External"/><Relationship Id="rId2" Type="http://schemas.openxmlformats.org/officeDocument/2006/relationships/hyperlink" Target="https://www.prescqipp.info/our-resources/clinical-webinars/clinical-masterclass-december-2023-eczema-management-in-primary-care/" TargetMode="External"/><Relationship Id="rId1" Type="http://schemas.openxmlformats.org/officeDocument/2006/relationships/hyperlink" Target="https://gbr01.safelinks.protection.outlook.com/?url=https%3A%2F%2Fprescqipp.us2.list-manage.com%2Ftrack%2Fclick%3Fu%3D7e7659db46e568cca5e047f43%26id%3D2a2f267ed2%26e%3Dcdbbbf7e0a&amp;data=05%7C02%7Cbarbara.obasi%40nhs.net%7C7b5ed9e38b714729f94f08dc226e976d%7C37c354b285b047f5b22207b48d774ee3%7C0%7C1%7C638423105608539005%7CUnknown%7CTWFpbGZsb3d8eyJWIjoiMC4wLjAwMDAiLCJQIjoiV2luMzIiLCJBTiI6Ik1haWwiLCJXVCI6Mn0%3D%7C0%7C%7C%7C&amp;sdata=BAkGtPOSfjX7rOL6Cj9b%2FRaVfQgEy81IHYQOMGl%2F9VU%3D&amp;reserved=0" TargetMode="External"/><Relationship Id="rId4" Type="http://schemas.openxmlformats.org/officeDocument/2006/relationships/hyperlink" Target="https://gbr01.safelinks.protection.outlook.com/?url=https%3A%2F%2Fprescqipp.us2.list-manage.com%2Ftrack%2Fclick%3Fu%3D7e7659db46e568cca5e047f43%26id%3D2d85edc2fc%26e%3Dcdbbbf7e0a&amp;data=05%7C02%7Cbarbara.obasi%40nhs.net%7C7b5ed9e38b714729f94f08dc226e976d%7C37c354b285b047f5b22207b48d774ee3%7C0%7C1%7C638423105608520172%7CUnknown%7CTWFpbGZsb3d8eyJWIjoiMC4wLjAwMDAiLCJQIjoiV2luMzIiLCJBTiI6Ik1haWwiLCJXVCI6Mn0%3D%7C0%7C%7C%7C&amp;sdata=%2B%2BvrHvaX8MHtJNlOUcfttiQQmPxKs1h%2B7qQWRSHFRRU%3D&amp;reserved=0"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pet-nhs.webex.com/weblink/register/r5e8c5a7bf989cbf4100f80aeeeda3b60" TargetMode="External"/><Relationship Id="rId2" Type="http://schemas.openxmlformats.org/officeDocument/2006/relationships/hyperlink" Target="https://www.sps.nhs.uk/articles/msats-safe-use-of-valproate/" TargetMode="External"/><Relationship Id="rId1" Type="http://schemas.openxmlformats.org/officeDocument/2006/relationships/hyperlink" Target="https://www.sps.nhs.uk/articles/primary-care-discussions-lipid-management/" TargetMode="External"/><Relationship Id="rId4" Type="http://schemas.openxmlformats.org/officeDocument/2006/relationships/hyperlink" Target="https://events.teams.microsoft.com/event/e0e63c2a-436c-4e1b-9d72-ef54e971f61b@37c354b2-85b0-47f5-b222-07b48d774ee3"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prescribing%20guidelines/Depression_adults.pdf" TargetMode="External"/><Relationship Id="rId1" Type="http://schemas.openxmlformats.org/officeDocument/2006/relationships/hyperlink" Target="https://www.intranet.sheffieldccg.nhs.uk/Downloads/Medicines%20Management/Shared%20Care%20protocols/Human_Growth_Hormone_in_Children.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1800" b="1" u="sng" dirty="0">
              <a:solidFill>
                <a:srgbClr val="002060"/>
              </a:solidFill>
            </a:rPr>
            <a:t>PrescQIPP Award winner webinar:                </a:t>
          </a:r>
          <a:r>
            <a:rPr lang="en-GB" sz="1800" b="1" dirty="0"/>
            <a:t>Collaborative inhaler returns campaign - SYICB/Sheffield Children’s Hospital - </a:t>
          </a:r>
          <a:r>
            <a:rPr lang="en-GB" sz="1800" dirty="0">
              <a:hlinkClick xmlns:r="http://schemas.openxmlformats.org/officeDocument/2006/relationships" r:id="rId1"/>
            </a:rPr>
            <a:t>Mon 5 February, 1pm - 2pm</a:t>
          </a:r>
          <a:endParaRPr lang="en-GB" sz="1800" b="1" i="0" dirty="0"/>
        </a:p>
        <a:p>
          <a:pPr>
            <a:lnSpc>
              <a:spcPct val="100000"/>
            </a:lnSpc>
          </a:pPr>
          <a:endParaRPr lang="en-US" sz="2000" b="1" dirty="0"/>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E77C698-1783-4BD1-A0C9-ADEDF471FABF}">
      <dgm:prSet custT="1"/>
      <dgm:spPr/>
      <dgm:t>
        <a:bodyPr/>
        <a:lstStyle/>
        <a:p>
          <a:pPr>
            <a:lnSpc>
              <a:spcPct val="100000"/>
            </a:lnSpc>
          </a:pPr>
          <a:r>
            <a:rPr lang="en-GB" sz="2000" b="1"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Clinical Webinar </a:t>
          </a:r>
          <a:endParaRPr lang="en-GB" sz="2000" b="1" dirty="0">
            <a:solidFill>
              <a:schemeClr val="accent1">
                <a:lumMod val="50000"/>
              </a:schemeClr>
            </a:solidFill>
          </a:endParaRPr>
        </a:p>
        <a:p>
          <a:pPr>
            <a:lnSpc>
              <a:spcPct val="100000"/>
            </a:lnSpc>
          </a:pPr>
          <a:r>
            <a:rPr lang="en-GB" sz="2000" b="1" dirty="0"/>
            <a:t>Digital CBT for Insomnia -</a:t>
          </a:r>
          <a:r>
            <a:rPr lang="en-GB" sz="2000" dirty="0"/>
            <a:t> </a:t>
          </a:r>
          <a:r>
            <a:rPr lang="en-GB" sz="2000" dirty="0">
              <a:hlinkClick xmlns:r="http://schemas.openxmlformats.org/officeDocument/2006/relationships" r:id="rId3"/>
            </a:rPr>
            <a:t>Mon 26 February, 1pm - 2pm</a:t>
          </a:r>
          <a:endParaRPr lang="en-US" sz="2000" b="1" dirty="0"/>
        </a:p>
      </dgm:t>
    </dgm:pt>
    <dgm:pt modelId="{AEDAC784-9F42-4CAE-ABC7-5E9062F795E1}" type="parTrans" cxnId="{86ECB6F0-AF80-4389-827F-8A5B186FDDDE}">
      <dgm:prSet/>
      <dgm:spPr/>
      <dgm:t>
        <a:bodyPr/>
        <a:lstStyle/>
        <a:p>
          <a:endParaRPr lang="en-US"/>
        </a:p>
      </dgm:t>
    </dgm:pt>
    <dgm:pt modelId="{DD3EFCAA-8517-48CF-95C3-A2DDE5DA5E4F}" type="sibTrans" cxnId="{86ECB6F0-AF80-4389-827F-8A5B186FDDDE}">
      <dgm:prSet/>
      <dgm:spPr/>
      <dgm:t>
        <a:bodyPr/>
        <a:lstStyle/>
        <a:p>
          <a:endParaRPr lang="en-US"/>
        </a:p>
      </dgm:t>
    </dgm:pt>
    <dgm:pt modelId="{00765E40-F5A9-4648-B810-86D42F19F0D9}">
      <dgm:prSet custT="1"/>
      <dgm:spPr/>
      <dgm:t>
        <a:bodyPr/>
        <a:lstStyle/>
        <a:p>
          <a:pPr>
            <a:lnSpc>
              <a:spcPct val="100000"/>
            </a:lnSpc>
          </a:pPr>
          <a:r>
            <a:rPr lang="en-GB" sz="2000" b="1"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Clinical Webinar </a:t>
          </a:r>
          <a:r>
            <a:rPr lang="en-GB" sz="2000" b="1" dirty="0">
              <a:solidFill>
                <a:schemeClr val="accent1">
                  <a:lumMod val="50000"/>
                </a:schemeClr>
              </a:solidFill>
            </a:rPr>
            <a:t>             </a:t>
          </a:r>
          <a:r>
            <a:rPr lang="en-GB" sz="2000" b="1" dirty="0"/>
            <a:t>Deprescribing in palliative care - </a:t>
          </a:r>
          <a:r>
            <a:rPr lang="en-GB" sz="2000" b="0" dirty="0">
              <a:hlinkClick xmlns:r="http://schemas.openxmlformats.org/officeDocument/2006/relationships" r:id="rId4"/>
            </a:rPr>
            <a:t>Wed 21 February, 12:45pm - </a:t>
          </a:r>
          <a:r>
            <a:rPr lang="en-GB" sz="2100" b="0" dirty="0">
              <a:hlinkClick xmlns:r="http://schemas.openxmlformats.org/officeDocument/2006/relationships" r:id="rId4"/>
            </a:rPr>
            <a:t>13:45pm</a:t>
          </a:r>
          <a:endParaRPr lang="en-US" sz="2100" b="1" dirty="0"/>
        </a:p>
      </dgm:t>
    </dgm:pt>
    <dgm:pt modelId="{EBB59704-E84B-431D-8015-97C43FBAFEED}" type="parTrans" cxnId="{82B974B0-9669-4B13-A6DF-2C6A0570D3EC}">
      <dgm:prSet/>
      <dgm:spPr/>
      <dgm:t>
        <a:bodyPr/>
        <a:lstStyle/>
        <a:p>
          <a:endParaRPr lang="en-GB"/>
        </a:p>
      </dgm:t>
    </dgm:pt>
    <dgm:pt modelId="{A1B0B4E0-C2C1-42F4-A5F9-95F7226F28C1}" type="sibTrans" cxnId="{82B974B0-9669-4B13-A6DF-2C6A0570D3EC}">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3"/>
      <dgm:spPr/>
    </dgm:pt>
    <dgm:pt modelId="{DF915C3A-90C8-E84E-95E0-4193F3F5B2FF}" type="pres">
      <dgm:prSet presAssocID="{6B5A7BC0-922D-40EA-88DD-FA7F129F2968}" presName="text" presStyleLbl="fgAcc0" presStyleIdx="0" presStyleCnt="3" custScaleX="122222">
        <dgm:presLayoutVars>
          <dgm:chPref val="3"/>
        </dgm:presLayoutVars>
      </dgm:prSet>
      <dgm:spPr/>
    </dgm:pt>
    <dgm:pt modelId="{27AE9CD6-81C5-254E-A581-E6E0E5F4F19D}" type="pres">
      <dgm:prSet presAssocID="{6B5A7BC0-922D-40EA-88DD-FA7F129F2968}" presName="hierChild2" presStyleCnt="0"/>
      <dgm:spPr/>
    </dgm:pt>
    <dgm:pt modelId="{6EDEF712-798C-294F-85C9-B58735EABC4D}" type="pres">
      <dgm:prSet presAssocID="{AE77C698-1783-4BD1-A0C9-ADEDF471FABF}" presName="hierRoot1" presStyleCnt="0"/>
      <dgm:spPr/>
    </dgm:pt>
    <dgm:pt modelId="{3CAF39AE-CF3F-3D47-AE4B-449E12F8C061}" type="pres">
      <dgm:prSet presAssocID="{AE77C698-1783-4BD1-A0C9-ADEDF471FABF}" presName="composite" presStyleCnt="0"/>
      <dgm:spPr/>
    </dgm:pt>
    <dgm:pt modelId="{A8F20F11-3A4C-0047-BC10-89313F906233}" type="pres">
      <dgm:prSet presAssocID="{AE77C698-1783-4BD1-A0C9-ADEDF471FABF}" presName="background" presStyleLbl="node0" presStyleIdx="1" presStyleCnt="3"/>
      <dgm:spPr/>
    </dgm:pt>
    <dgm:pt modelId="{E086F1B1-B18C-E04B-B9F0-0D7273B88983}" type="pres">
      <dgm:prSet presAssocID="{AE77C698-1783-4BD1-A0C9-ADEDF471FABF}" presName="text" presStyleLbl="fgAcc0" presStyleIdx="1" presStyleCnt="3">
        <dgm:presLayoutVars>
          <dgm:chPref val="3"/>
        </dgm:presLayoutVars>
      </dgm:prSet>
      <dgm:spPr/>
    </dgm:pt>
    <dgm:pt modelId="{82C045EC-C0E9-724C-A08F-2159C8C4DBAA}" type="pres">
      <dgm:prSet presAssocID="{AE77C698-1783-4BD1-A0C9-ADEDF471FABF}" presName="hierChild2" presStyleCnt="0"/>
      <dgm:spPr/>
    </dgm:pt>
    <dgm:pt modelId="{F3C07AC5-CA94-4FBE-A8E6-424E43C41A17}" type="pres">
      <dgm:prSet presAssocID="{00765E40-F5A9-4648-B810-86D42F19F0D9}" presName="hierRoot1" presStyleCnt="0"/>
      <dgm:spPr/>
    </dgm:pt>
    <dgm:pt modelId="{955DFDC9-1CE6-440A-9217-678005D303DF}" type="pres">
      <dgm:prSet presAssocID="{00765E40-F5A9-4648-B810-86D42F19F0D9}" presName="composite" presStyleCnt="0"/>
      <dgm:spPr/>
    </dgm:pt>
    <dgm:pt modelId="{67E6A12A-FA62-432F-A119-199CEC06F30A}" type="pres">
      <dgm:prSet presAssocID="{00765E40-F5A9-4648-B810-86D42F19F0D9}" presName="background" presStyleLbl="node0" presStyleIdx="2" presStyleCnt="3"/>
      <dgm:spPr/>
    </dgm:pt>
    <dgm:pt modelId="{5E7C864B-567C-43CD-9859-124E40C891C5}" type="pres">
      <dgm:prSet presAssocID="{00765E40-F5A9-4648-B810-86D42F19F0D9}" presName="text" presStyleLbl="fgAcc0" presStyleIdx="2" presStyleCnt="3">
        <dgm:presLayoutVars>
          <dgm:chPref val="3"/>
        </dgm:presLayoutVars>
      </dgm:prSet>
      <dgm:spPr/>
    </dgm:pt>
    <dgm:pt modelId="{5E0B859E-AAAE-4827-8F08-7197ADB515C2}" type="pres">
      <dgm:prSet presAssocID="{00765E40-F5A9-4648-B810-86D42F19F0D9}"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CB9D4433-0428-4946-9280-31F36625358E}" type="presOf" srcId="{AE77C698-1783-4BD1-A0C9-ADEDF471FABF}" destId="{E086F1B1-B18C-E04B-B9F0-0D7273B88983}"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07E4F886-D2E9-47B3-B344-E813A83F8A11}" type="presOf" srcId="{00765E40-F5A9-4648-B810-86D42F19F0D9}" destId="{5E7C864B-567C-43CD-9859-124E40C891C5}" srcOrd="0" destOrd="0" presId="urn:microsoft.com/office/officeart/2005/8/layout/hierarchy1"/>
    <dgm:cxn modelId="{82B974B0-9669-4B13-A6DF-2C6A0570D3EC}" srcId="{2476449C-5948-4C79-9937-E34E15CF9546}" destId="{00765E40-F5A9-4648-B810-86D42F19F0D9}" srcOrd="2" destOrd="0" parTransId="{EBB59704-E84B-431D-8015-97C43FBAFEED}" sibTransId="{A1B0B4E0-C2C1-42F4-A5F9-95F7226F28C1}"/>
    <dgm:cxn modelId="{86ECB6F0-AF80-4389-827F-8A5B186FDDDE}" srcId="{2476449C-5948-4C79-9937-E34E15CF9546}" destId="{AE77C698-1783-4BD1-A0C9-ADEDF471FABF}" srcOrd="1" destOrd="0" parTransId="{AEDAC784-9F42-4CAE-ABC7-5E9062F795E1}" sibTransId="{DD3EFCAA-8517-48CF-95C3-A2DDE5DA5E4F}"/>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6247F0E8-A0DA-1D4B-A786-2BA69B9EDB0B}" type="presParOf" srcId="{4868494B-0D94-9E40-B70A-331D4E0C9CD1}" destId="{6EDEF712-798C-294F-85C9-B58735EABC4D}" srcOrd="1" destOrd="0" presId="urn:microsoft.com/office/officeart/2005/8/layout/hierarchy1"/>
    <dgm:cxn modelId="{77EB4AD8-1146-5F4A-82C8-B94507647A2F}" type="presParOf" srcId="{6EDEF712-798C-294F-85C9-B58735EABC4D}" destId="{3CAF39AE-CF3F-3D47-AE4B-449E12F8C061}" srcOrd="0" destOrd="0" presId="urn:microsoft.com/office/officeart/2005/8/layout/hierarchy1"/>
    <dgm:cxn modelId="{830BE6CA-7624-3444-8F89-00EFFE6A6A38}" type="presParOf" srcId="{3CAF39AE-CF3F-3D47-AE4B-449E12F8C061}" destId="{A8F20F11-3A4C-0047-BC10-89313F906233}" srcOrd="0" destOrd="0" presId="urn:microsoft.com/office/officeart/2005/8/layout/hierarchy1"/>
    <dgm:cxn modelId="{2601830F-8EE1-E047-A53F-89185856551D}" type="presParOf" srcId="{3CAF39AE-CF3F-3D47-AE4B-449E12F8C061}" destId="{E086F1B1-B18C-E04B-B9F0-0D7273B88983}" srcOrd="1" destOrd="0" presId="urn:microsoft.com/office/officeart/2005/8/layout/hierarchy1"/>
    <dgm:cxn modelId="{76D09181-E222-DF46-89B5-DDF99ECB3EE6}" type="presParOf" srcId="{6EDEF712-798C-294F-85C9-B58735EABC4D}" destId="{82C045EC-C0E9-724C-A08F-2159C8C4DBAA}" srcOrd="1" destOrd="0" presId="urn:microsoft.com/office/officeart/2005/8/layout/hierarchy1"/>
    <dgm:cxn modelId="{6CED20EC-69E5-4789-AA36-4BA4F43C2D1C}" type="presParOf" srcId="{4868494B-0D94-9E40-B70A-331D4E0C9CD1}" destId="{F3C07AC5-CA94-4FBE-A8E6-424E43C41A17}" srcOrd="2" destOrd="0" presId="urn:microsoft.com/office/officeart/2005/8/layout/hierarchy1"/>
    <dgm:cxn modelId="{FED6D18B-FCF3-444C-AEF1-247981827F68}" type="presParOf" srcId="{F3C07AC5-CA94-4FBE-A8E6-424E43C41A17}" destId="{955DFDC9-1CE6-440A-9217-678005D303DF}" srcOrd="0" destOrd="0" presId="urn:microsoft.com/office/officeart/2005/8/layout/hierarchy1"/>
    <dgm:cxn modelId="{DDC38CA9-5203-45E3-839F-274A7AF075B9}" type="presParOf" srcId="{955DFDC9-1CE6-440A-9217-678005D303DF}" destId="{67E6A12A-FA62-432F-A119-199CEC06F30A}" srcOrd="0" destOrd="0" presId="urn:microsoft.com/office/officeart/2005/8/layout/hierarchy1"/>
    <dgm:cxn modelId="{5FF5E071-1D0B-4D95-A7FA-7F1B80142908}" type="presParOf" srcId="{955DFDC9-1CE6-440A-9217-678005D303DF}" destId="{5E7C864B-567C-43CD-9859-124E40C891C5}" srcOrd="1" destOrd="0" presId="urn:microsoft.com/office/officeart/2005/8/layout/hierarchy1"/>
    <dgm:cxn modelId="{463BA855-BC7E-4ED1-8514-BDF36290C193}" type="presParOf" srcId="{F3C07AC5-CA94-4FBE-A8E6-424E43C41A17}" destId="{5E0B859E-AAAE-4827-8F08-7197ADB515C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endParaRPr lang="en-GB" sz="1400" b="1"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endParaRPr>
        </a:p>
        <a:p>
          <a:pPr>
            <a:lnSpc>
              <a:spcPct val="100000"/>
            </a:lnSpc>
          </a:pPr>
          <a:r>
            <a:rPr lang="en-GB" sz="2800" b="1"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MSATS – Safe use of valproate</a:t>
          </a:r>
          <a:r>
            <a:rPr lang="en-GB" sz="2800" b="1" i="0" dirty="0">
              <a:solidFill>
                <a:schemeClr val="bg1"/>
              </a:solidFill>
            </a:rPr>
            <a:t>  </a:t>
          </a:r>
          <a:r>
            <a:rPr lang="en-GB" sz="2800" b="0" i="0" dirty="0">
              <a:solidFill>
                <a:schemeClr val="bg1"/>
              </a:solidFill>
            </a:rPr>
            <a:t>Wednesday</a:t>
          </a:r>
          <a:r>
            <a:rPr lang="en-GB" sz="2800" b="0" i="0" dirty="0"/>
            <a:t>, 28 February 2024 at 12:30-14:00·  Online via WebEx </a:t>
          </a:r>
        </a:p>
        <a:p>
          <a:pPr>
            <a:lnSpc>
              <a:spcPct val="100000"/>
            </a:lnSpc>
          </a:pPr>
          <a:r>
            <a:rPr lang="en-GB" sz="2800" b="0" i="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Registration is now open</a:t>
          </a:r>
          <a:r>
            <a:rPr lang="en-GB" sz="2800" b="0" i="0" dirty="0">
              <a:solidFill>
                <a:schemeClr val="bg1"/>
              </a:solidFill>
            </a:rPr>
            <a:t>.</a:t>
          </a:r>
          <a:endParaRPr lang="en-US" sz="2800" dirty="0">
            <a:solidFill>
              <a:schemeClr val="bg1"/>
            </a:solidFill>
          </a:endParaRPr>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E77C698-1783-4BD1-A0C9-ADEDF471FABF}">
      <dgm:prSet custT="1"/>
      <dgm:spPr/>
      <dgm:t>
        <a:bodyPr/>
        <a:lstStyle/>
        <a:p>
          <a:pPr>
            <a:lnSpc>
              <a:spcPct val="100000"/>
            </a:lnSpc>
          </a:pPr>
          <a:r>
            <a:rPr lang="en-GB" sz="2800" b="1" dirty="0">
              <a:solidFill>
                <a:schemeClr val="bg1"/>
              </a:solidFill>
              <a:latin typeface="+mn-lt"/>
              <a:cs typeface="Arial" panose="020B0604020202020204" pitchFamily="34" charset="0"/>
            </a:rPr>
            <a:t>Sheffield-place DMARDs Update: </a:t>
          </a:r>
          <a:r>
            <a:rPr lang="en-GB" sz="2800" b="0" i="0" dirty="0">
              <a:effectLst/>
              <a:latin typeface="+mn-lt"/>
              <a:cs typeface="Arial" panose="020B0604020202020204" pitchFamily="34" charset="0"/>
            </a:rPr>
            <a:t>Join the Specialist Nurses for an update on DMARDS.  We will also cover the DMARDs template, and the searches that are available to help with auditing your DMARDs patients.</a:t>
          </a:r>
          <a:r>
            <a:rPr lang="en-GB" sz="2800" b="1" dirty="0">
              <a:solidFill>
                <a:schemeClr val="bg1"/>
              </a:solidFill>
              <a:latin typeface="+mn-lt"/>
              <a:cs typeface="Arial" panose="020B0604020202020204" pitchFamily="34" charset="0"/>
            </a:rPr>
            <a:t> </a:t>
          </a:r>
          <a:r>
            <a:rPr lang="en-GB" sz="2800" b="1" dirty="0">
              <a:effectLst/>
              <a:latin typeface="+mn-lt"/>
              <a:ea typeface="Calibri" panose="020F0502020204030204" pitchFamily="34" charset="0"/>
              <a:cs typeface="Arial" panose="020B0604020202020204" pitchFamily="34" charset="0"/>
            </a:rPr>
            <a:t>Wednesday 7 February 2024, at 12:00 to 13:00</a:t>
          </a:r>
          <a:r>
            <a:rPr lang="en-GB" sz="2800" b="1" i="0" dirty="0">
              <a:latin typeface="+mn-lt"/>
            </a:rPr>
            <a:t>·  Online via </a:t>
          </a:r>
          <a:r>
            <a:rPr lang="en-GB" sz="2800" b="1" i="0" dirty="0">
              <a:solidFill>
                <a:schemeClr val="bg1"/>
              </a:solidFill>
              <a:latin typeface="+mn-lt"/>
              <a:hlinkClick xmlns:r="http://schemas.openxmlformats.org/officeDocument/2006/relationships" r:id="rId4">
                <a:extLst>
                  <a:ext uri="{A12FA001-AC4F-418D-AE19-62706E023703}">
                    <ahyp:hlinkClr xmlns:ahyp="http://schemas.microsoft.com/office/drawing/2018/hyperlinkcolor" val="tx"/>
                  </a:ext>
                </a:extLst>
              </a:hlinkClick>
            </a:rPr>
            <a:t>MS TEAMS </a:t>
          </a:r>
          <a:endParaRPr lang="en-GB" sz="2800" b="1" i="0" dirty="0">
            <a:solidFill>
              <a:schemeClr val="bg1"/>
            </a:solidFill>
            <a:latin typeface="+mn-lt"/>
          </a:endParaRPr>
        </a:p>
      </dgm:t>
    </dgm:pt>
    <dgm:pt modelId="{AEDAC784-9F42-4CAE-ABC7-5E9062F795E1}" type="parTrans" cxnId="{86ECB6F0-AF80-4389-827F-8A5B186FDDDE}">
      <dgm:prSet/>
      <dgm:spPr/>
      <dgm:t>
        <a:bodyPr/>
        <a:lstStyle/>
        <a:p>
          <a:endParaRPr lang="en-US"/>
        </a:p>
      </dgm:t>
    </dgm:pt>
    <dgm:pt modelId="{DD3EFCAA-8517-48CF-95C3-A2DDE5DA5E4F}" type="sibTrans" cxnId="{86ECB6F0-AF80-4389-827F-8A5B186FDDDE}">
      <dgm:prSet/>
      <dgm:spPr/>
      <dgm:t>
        <a:bodyPr/>
        <a:lstStyle/>
        <a:p>
          <a:endParaRPr lang="en-US"/>
        </a:p>
      </dgm:t>
    </dgm:pt>
    <dgm:pt modelId="{A0F53CB0-95B4-9B4D-84A6-0F5E47B1728A}" type="pres">
      <dgm:prSet presAssocID="{2476449C-5948-4C79-9937-E34E15CF9546}" presName="linear" presStyleCnt="0">
        <dgm:presLayoutVars>
          <dgm:animLvl val="lvl"/>
          <dgm:resizeHandles val="exact"/>
        </dgm:presLayoutVars>
      </dgm:prSet>
      <dgm:spPr/>
    </dgm:pt>
    <dgm:pt modelId="{75AB3376-5068-9841-8A78-126B8DA40295}" type="pres">
      <dgm:prSet presAssocID="{6B5A7BC0-922D-40EA-88DD-FA7F129F2968}" presName="parentText" presStyleLbl="node1" presStyleIdx="0" presStyleCnt="2">
        <dgm:presLayoutVars>
          <dgm:chMax val="0"/>
          <dgm:bulletEnabled val="1"/>
        </dgm:presLayoutVars>
      </dgm:prSet>
      <dgm:spPr/>
    </dgm:pt>
    <dgm:pt modelId="{4C65ED17-B224-4545-B89D-96D3A879DCFF}" type="pres">
      <dgm:prSet presAssocID="{78791CA3-6FBC-4410-8CE4-70F4128F2398}" presName="spacer" presStyleCnt="0"/>
      <dgm:spPr/>
    </dgm:pt>
    <dgm:pt modelId="{8D78E566-E673-624C-B4CC-E3E3E57F53B2}" type="pres">
      <dgm:prSet presAssocID="{AE77C698-1783-4BD1-A0C9-ADEDF471FABF}" presName="parentText" presStyleLbl="node1" presStyleIdx="1" presStyleCnt="2" custLinFactY="1599" custLinFactNeighborY="100000">
        <dgm:presLayoutVars>
          <dgm:chMax val="0"/>
          <dgm:bulletEnabled val="1"/>
        </dgm:presLayoutVars>
      </dgm:prSet>
      <dgm:spPr/>
    </dgm:pt>
  </dgm:ptLst>
  <dgm:cxnLst>
    <dgm:cxn modelId="{52F9FA0C-5F1E-824C-B6C7-5CC48AB4E574}" type="presOf" srcId="{6B5A7BC0-922D-40EA-88DD-FA7F129F2968}" destId="{75AB3376-5068-9841-8A78-126B8DA40295}" srcOrd="0" destOrd="0" presId="urn:microsoft.com/office/officeart/2005/8/layout/vList2"/>
    <dgm:cxn modelId="{0E150358-D1C9-474D-AC5F-5B41816760F8}" srcId="{2476449C-5948-4C79-9937-E34E15CF9546}" destId="{6B5A7BC0-922D-40EA-88DD-FA7F129F2968}" srcOrd="0" destOrd="0" parTransId="{76110AFC-AF2F-40CF-A706-4747A58AF209}" sibTransId="{78791CA3-6FBC-4410-8CE4-70F4128F2398}"/>
    <dgm:cxn modelId="{A46AA9D4-BB13-6C45-9754-DB904949BD84}" type="presOf" srcId="{2476449C-5948-4C79-9937-E34E15CF9546}" destId="{A0F53CB0-95B4-9B4D-84A6-0F5E47B1728A}" srcOrd="0" destOrd="0" presId="urn:microsoft.com/office/officeart/2005/8/layout/vList2"/>
    <dgm:cxn modelId="{86ECB6F0-AF80-4389-827F-8A5B186FDDDE}" srcId="{2476449C-5948-4C79-9937-E34E15CF9546}" destId="{AE77C698-1783-4BD1-A0C9-ADEDF471FABF}" srcOrd="1" destOrd="0" parTransId="{AEDAC784-9F42-4CAE-ABC7-5E9062F795E1}" sibTransId="{DD3EFCAA-8517-48CF-95C3-A2DDE5DA5E4F}"/>
    <dgm:cxn modelId="{F09E41FA-8EDE-434A-A043-737D9CA688D6}" type="presOf" srcId="{AE77C698-1783-4BD1-A0C9-ADEDF471FABF}" destId="{8D78E566-E673-624C-B4CC-E3E3E57F53B2}" srcOrd="0" destOrd="0" presId="urn:microsoft.com/office/officeart/2005/8/layout/vList2"/>
    <dgm:cxn modelId="{E5F1C08E-7C57-E54E-B05F-E7F1CD4F9806}" type="presParOf" srcId="{A0F53CB0-95B4-9B4D-84A6-0F5E47B1728A}" destId="{75AB3376-5068-9841-8A78-126B8DA40295}" srcOrd="0" destOrd="0" presId="urn:microsoft.com/office/officeart/2005/8/layout/vList2"/>
    <dgm:cxn modelId="{A7A758DB-EA27-7F49-83AC-5839B831CBBE}" type="presParOf" srcId="{A0F53CB0-95B4-9B4D-84A6-0F5E47B1728A}" destId="{4C65ED17-B224-4545-B89D-96D3A879DCFF}" srcOrd="1" destOrd="0" presId="urn:microsoft.com/office/officeart/2005/8/layout/vList2"/>
    <dgm:cxn modelId="{12A8651D-F83F-0D43-906C-A34D13A9F5CF}" type="presParOf" srcId="{A0F53CB0-95B4-9B4D-84A6-0F5E47B1728A}" destId="{8D78E566-E673-624C-B4CC-E3E3E57F53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A40CD296-CCC5-472A-B63A-4369EC430BBE}">
      <dgm:prSet custT="1"/>
      <dgm:spPr/>
      <dgm:t>
        <a:bodyPr/>
        <a:lstStyle/>
        <a:p>
          <a:r>
            <a:rPr lang="en-US" sz="1600" b="1" dirty="0"/>
            <a:t>Familiarise</a:t>
          </a:r>
        </a:p>
      </dgm:t>
    </dgm:pt>
    <dgm:pt modelId="{CE0B74A7-399E-46F9-B244-98B21AB9D4D7}" type="parTrans" cxnId="{E89ABE19-DD11-4BD2-B077-29E6B230198D}">
      <dgm:prSet/>
      <dgm:spPr/>
      <dgm:t>
        <a:bodyPr/>
        <a:lstStyle/>
        <a:p>
          <a:endParaRPr lang="en-US"/>
        </a:p>
      </dgm:t>
    </dgm:pt>
    <dgm:pt modelId="{95259E59-3C58-4052-BE11-EACC0397BEBF}" type="sibTrans" cxnId="{E89ABE19-DD11-4BD2-B077-29E6B230198D}">
      <dgm:prSet/>
      <dgm:spPr/>
      <dgm:t>
        <a:bodyPr/>
        <a:lstStyle/>
        <a:p>
          <a:endParaRPr lang="en-US"/>
        </a:p>
      </dgm:t>
    </dgm:pt>
    <dgm:pt modelId="{350CA7BA-FC98-4130-B4E5-9F096722A838}">
      <dgm:prSet custT="1"/>
      <dgm:spPr/>
      <dgm:t>
        <a:bodyPr/>
        <a:lstStyle/>
        <a:p>
          <a:r>
            <a:rPr lang="en-US" sz="1600" b="1" dirty="0"/>
            <a:t>Share</a:t>
          </a:r>
        </a:p>
      </dgm:t>
    </dgm:pt>
    <dgm:pt modelId="{551C21E4-595D-4C57-AEA9-B28272051AFF}" type="parTrans" cxnId="{998EDCAA-BE58-48B7-8C6D-1531BFFB909F}">
      <dgm:prSet/>
      <dgm:spPr/>
      <dgm:t>
        <a:bodyPr/>
        <a:lstStyle/>
        <a:p>
          <a:endParaRPr lang="en-US"/>
        </a:p>
      </dgm:t>
    </dgm:pt>
    <dgm:pt modelId="{BC6447E6-B183-4A58-9363-0DDED7E97C4E}" type="sibTrans" cxnId="{998EDCAA-BE58-48B7-8C6D-1531BFFB909F}">
      <dgm:prSet/>
      <dgm:spPr/>
      <dgm:t>
        <a:bodyPr/>
        <a:lstStyle/>
        <a:p>
          <a:endParaRPr lang="en-US"/>
        </a:p>
      </dgm:t>
    </dgm:pt>
    <dgm:pt modelId="{227DB1BA-FB89-4700-A784-9A5958131102}">
      <dgm:prSet custT="1"/>
      <dgm:spPr/>
      <dgm:t>
        <a:bodyPr/>
        <a:lstStyle/>
        <a:p>
          <a:r>
            <a:rPr lang="en-US" sz="1800" dirty="0">
              <a:latin typeface="+mn-lt"/>
            </a:rPr>
            <a:t>Share with colleagues the updated </a:t>
          </a:r>
          <a:r>
            <a:rPr lang="en-GB" sz="1800" b="1" dirty="0">
              <a:solidFill>
                <a:schemeClr val="accent1"/>
              </a:solidFill>
              <a:latin typeface="+mn-lt"/>
              <a:cs typeface="Arial" panose="020B0604020202020204" pitchFamily="34" charset="0"/>
              <a:hlinkClick xmlns:r="http://schemas.openxmlformats.org/officeDocument/2006/relationships" r:id="rId1"/>
            </a:rPr>
            <a:t>Depression Guidelines</a:t>
          </a:r>
          <a:endParaRPr lang="en-GB" sz="1800" b="0" i="0" dirty="0">
            <a:latin typeface="+mn-lt"/>
            <a:cs typeface="Arial" panose="020B0604020202020204" pitchFamily="34" charset="0"/>
          </a:endParaRPr>
        </a:p>
      </dgm:t>
    </dgm:pt>
    <dgm:pt modelId="{40713129-2F94-474A-ADA1-4D601958EBA8}" type="parTrans" cxnId="{2A0012EF-1DF1-4988-A733-43505384095F}">
      <dgm:prSet/>
      <dgm:spPr/>
      <dgm:t>
        <a:bodyPr/>
        <a:lstStyle/>
        <a:p>
          <a:endParaRPr lang="en-US"/>
        </a:p>
      </dgm:t>
    </dgm:pt>
    <dgm:pt modelId="{218FD44A-EFEE-48EC-9306-5565E70D3411}" type="sibTrans" cxnId="{2A0012EF-1DF1-4988-A733-43505384095F}">
      <dgm:prSet/>
      <dgm:spPr/>
      <dgm:t>
        <a:bodyPr/>
        <a:lstStyle/>
        <a:p>
          <a:endParaRPr lang="en-US"/>
        </a:p>
      </dgm:t>
    </dgm:pt>
    <dgm:pt modelId="{9D60B54C-4800-4453-BA14-FCC30F7DC30E}">
      <dgm:prSet custT="1"/>
      <dgm:spPr/>
      <dgm:t>
        <a:bodyPr/>
        <a:lstStyle/>
        <a:p>
          <a:r>
            <a:rPr lang="en-US" sz="1600" b="1" dirty="0"/>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700" dirty="0"/>
            <a:t>Add any</a:t>
          </a:r>
          <a:r>
            <a:rPr lang="en-US" sz="1700" dirty="0">
              <a:solidFill>
                <a:srgbClr val="FF0000"/>
              </a:solidFill>
            </a:rPr>
            <a:t> </a:t>
          </a:r>
          <a:r>
            <a:rPr lang="en-US" sz="1700" b="1" dirty="0">
              <a:solidFill>
                <a:srgbClr val="FF0000"/>
              </a:solidFill>
            </a:rPr>
            <a:t>RED </a:t>
          </a:r>
          <a:r>
            <a:rPr lang="en-US" sz="1700" dirty="0"/>
            <a:t>medicines prescribed by hospital as ‘hospital only medicines’ – not on repeat; and please share with others that we have</a:t>
          </a:r>
          <a:r>
            <a:rPr lang="en-US" sz="1700" b="1" dirty="0"/>
            <a:t> two </a:t>
          </a:r>
          <a:r>
            <a:rPr lang="en-US" sz="1700" dirty="0"/>
            <a:t>TLDLs</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D8D06DAD-06BA-4783-8132-E3B5F88C5E79}">
      <dgm:prSet custT="1"/>
      <dgm:spPr/>
      <dgm:t>
        <a:bodyPr/>
        <a:lstStyle/>
        <a:p>
          <a:r>
            <a:rPr lang="en-US" sz="1600" b="1" dirty="0"/>
            <a:t>Share</a:t>
          </a:r>
        </a:p>
      </dgm:t>
    </dgm:pt>
    <dgm:pt modelId="{C7F56F7A-B65F-4A19-93DA-F95EC90C2E37}" type="parTrans" cxnId="{9F48A4FC-5846-4342-AF17-D6C02D9834B0}">
      <dgm:prSet/>
      <dgm:spPr/>
      <dgm:t>
        <a:bodyPr/>
        <a:lstStyle/>
        <a:p>
          <a:endParaRPr lang="en-US"/>
        </a:p>
      </dgm:t>
    </dgm:pt>
    <dgm:pt modelId="{06C690C7-C20A-4DA4-AE83-6E8D68145C5A}" type="sibTrans" cxnId="{9F48A4FC-5846-4342-AF17-D6C02D9834B0}">
      <dgm:prSet/>
      <dgm:spPr/>
      <dgm:t>
        <a:bodyPr/>
        <a:lstStyle/>
        <a:p>
          <a:endParaRPr lang="en-US"/>
        </a:p>
      </dgm:t>
    </dgm:pt>
    <dgm:pt modelId="{DB4A3D09-5E2B-4E8A-9C7C-8896C58A5A3B}">
      <dgm:prSet custT="1"/>
      <dgm:spPr/>
      <dgm:t>
        <a:bodyPr/>
        <a:lstStyle/>
        <a:p>
          <a:r>
            <a:rPr lang="en-US" sz="1800" dirty="0">
              <a:latin typeface="+mn-lt"/>
            </a:rPr>
            <a:t>Share with colleagues the updated </a:t>
          </a:r>
          <a:r>
            <a:rPr lang="en-GB" sz="1800" b="1" dirty="0">
              <a:solidFill>
                <a:srgbClr val="FF0000"/>
              </a:solidFill>
              <a:latin typeface="+mn-lt"/>
              <a:cs typeface="Arial" panose="020B0604020202020204" pitchFamily="34" charset="0"/>
              <a:hlinkClick xmlns:r="http://schemas.openxmlformats.org/officeDocument/2006/relationships" r:id="rId2"/>
            </a:rPr>
            <a:t>Shared Care Protocol – The Treatment of Children with Recombinant Growth Hormone </a:t>
          </a:r>
          <a:endParaRPr lang="en-US" sz="1800" dirty="0">
            <a:latin typeface="Arial" panose="020B0604020202020204" pitchFamily="34" charset="0"/>
            <a:cs typeface="Arial" panose="020B0604020202020204" pitchFamily="34" charset="0"/>
          </a:endParaRPr>
        </a:p>
      </dgm:t>
    </dgm:pt>
    <dgm:pt modelId="{8AD45C41-6AB4-489C-B924-7E84BC9709E0}" type="parTrans" cxnId="{1A229999-95E6-4F49-B6F1-465E19665978}">
      <dgm:prSet/>
      <dgm:spPr/>
      <dgm:t>
        <a:bodyPr/>
        <a:lstStyle/>
        <a:p>
          <a:endParaRPr lang="en-US"/>
        </a:p>
      </dgm:t>
    </dgm:pt>
    <dgm:pt modelId="{3F9C26F9-1BCD-4783-835E-6EC47E88BA10}" type="sibTrans" cxnId="{1A229999-95E6-4F49-B6F1-465E19665978}">
      <dgm:prSet/>
      <dgm:spPr/>
      <dgm:t>
        <a:bodyPr/>
        <a:lstStyle/>
        <a:p>
          <a:endParaRPr lang="en-US"/>
        </a:p>
      </dgm:t>
    </dgm:pt>
    <dgm:pt modelId="{59B4FE74-B2BF-4C09-A543-E874AD4E65BD}">
      <dgm:prSet custT="1"/>
      <dgm:spPr/>
      <dgm:t>
        <a:bodyPr/>
        <a:lstStyle/>
        <a:p>
          <a:r>
            <a:rPr lang="en-US" sz="1600" b="1" dirty="0"/>
            <a:t>Check out</a:t>
          </a:r>
        </a:p>
      </dgm:t>
    </dgm:pt>
    <dgm:pt modelId="{552430E8-B57A-464D-BB10-C60E999CD982}" type="parTrans" cxnId="{DDBD57B5-DE16-4C52-83F4-FC2BBE607068}">
      <dgm:prSet/>
      <dgm:spPr/>
      <dgm:t>
        <a:bodyPr/>
        <a:lstStyle/>
        <a:p>
          <a:endParaRPr lang="en-US"/>
        </a:p>
      </dgm:t>
    </dgm:pt>
    <dgm:pt modelId="{3712345D-EFE8-408D-978B-9060949C7BA2}" type="sibTrans" cxnId="{DDBD57B5-DE16-4C52-83F4-FC2BBE607068}">
      <dgm:prSet/>
      <dgm:spPr/>
      <dgm:t>
        <a:bodyPr/>
        <a:lstStyle/>
        <a:p>
          <a:endParaRPr lang="en-US"/>
        </a:p>
      </dgm:t>
    </dgm:pt>
    <dgm:pt modelId="{09A6121B-7DAD-446B-9664-0B30034CCDBF}">
      <dgm:prSet custT="1"/>
      <dgm:spPr/>
      <dgm:t>
        <a:bodyPr/>
        <a:lstStyle/>
        <a:p>
          <a:r>
            <a:rPr lang="en-US" sz="1800" dirty="0">
              <a:latin typeface="+mn-lt"/>
              <a:cs typeface="Arial" panose="020B0604020202020204" pitchFamily="34" charset="0"/>
            </a:rPr>
            <a:t>Check out learning opportunities (all of which are free to attend)</a:t>
          </a:r>
        </a:p>
      </dgm:t>
    </dgm:pt>
    <dgm:pt modelId="{C1241D5A-3BCB-48AB-A06A-74A5EEFA941F}" type="parTrans" cxnId="{41448ED4-25DB-4AB5-8F44-B8A0E3730DFA}">
      <dgm:prSet/>
      <dgm:spPr/>
      <dgm:t>
        <a:bodyPr/>
        <a:lstStyle/>
        <a:p>
          <a:endParaRPr lang="en-US"/>
        </a:p>
      </dgm:t>
    </dgm:pt>
    <dgm:pt modelId="{C90DB01B-D227-4ECB-A7B1-A328A263645B}" type="sibTrans" cxnId="{41448ED4-25DB-4AB5-8F44-B8A0E3730DFA}">
      <dgm:prSet/>
      <dgm:spPr/>
      <dgm:t>
        <a:bodyPr/>
        <a:lstStyle/>
        <a:p>
          <a:endParaRPr lang="en-US"/>
        </a:p>
      </dgm:t>
    </dgm:pt>
    <dgm:pt modelId="{22DE8674-630F-411B-A0E5-C74A5AB69853}">
      <dgm:prSet custT="1"/>
      <dgm:spPr/>
      <dgm:t>
        <a:bodyPr/>
        <a:lstStyle/>
        <a:p>
          <a:r>
            <a:rPr lang="en-GB" sz="1800" dirty="0">
              <a:latin typeface="+mn-lt"/>
              <a:cs typeface="Arial" panose="020B0604020202020204" pitchFamily="34" charset="0"/>
            </a:rPr>
            <a:t>Familiarise yourselves with the updates and always refer to diabetes specialist services if/when additional support is required</a:t>
          </a:r>
          <a:endParaRPr lang="en-US" sz="1800" dirty="0">
            <a:latin typeface="+mn-lt"/>
            <a:cs typeface="Arial" panose="020B0604020202020204" pitchFamily="34" charset="0"/>
          </a:endParaRPr>
        </a:p>
      </dgm:t>
    </dgm:pt>
    <dgm:pt modelId="{AEB79700-162A-4853-9BEC-7B0D50FF5E91}" type="parTrans" cxnId="{034661EB-EB52-4C8B-97B5-A6E0705806D2}">
      <dgm:prSet/>
      <dgm:spPr/>
      <dgm:t>
        <a:bodyPr/>
        <a:lstStyle/>
        <a:p>
          <a:endParaRPr lang="en-GB"/>
        </a:p>
      </dgm:t>
    </dgm:pt>
    <dgm:pt modelId="{49DEC477-8326-412C-9A17-78E0B391BFB2}" type="sibTrans" cxnId="{034661EB-EB52-4C8B-97B5-A6E0705806D2}">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A7A60F31-50FF-3B40-9FFB-9E3665EA66C3}" type="pres">
      <dgm:prSet presAssocID="{59B4FE74-B2BF-4C09-A543-E874AD4E65BD}" presName="boxAndChildren" presStyleCnt="0"/>
      <dgm:spPr/>
    </dgm:pt>
    <dgm:pt modelId="{AF313A53-730F-8C41-8C7C-B0E9C1CC38D3}" type="pres">
      <dgm:prSet presAssocID="{59B4FE74-B2BF-4C09-A543-E874AD4E65BD}" presName="parentTextBox" presStyleLbl="alignNode1" presStyleIdx="0" presStyleCnt="5"/>
      <dgm:spPr/>
    </dgm:pt>
    <dgm:pt modelId="{81A3BA6B-C427-6B42-94D5-058790C6BF7A}" type="pres">
      <dgm:prSet presAssocID="{59B4FE74-B2BF-4C09-A543-E874AD4E65BD}" presName="descendantBox" presStyleLbl="bgAccFollowNode1" presStyleIdx="0" presStyleCnt="5"/>
      <dgm:spPr/>
    </dgm:pt>
    <dgm:pt modelId="{CE52804D-1251-984D-9F55-FC55010DB8BE}" type="pres">
      <dgm:prSet presAssocID="{06C690C7-C20A-4DA4-AE83-6E8D68145C5A}" presName="sp" presStyleCnt="0"/>
      <dgm:spPr/>
    </dgm:pt>
    <dgm:pt modelId="{68B179ED-F828-6F4B-A263-562CC7F5FEA2}" type="pres">
      <dgm:prSet presAssocID="{D8D06DAD-06BA-4783-8132-E3B5F88C5E79}" presName="arrowAndChildren" presStyleCnt="0"/>
      <dgm:spPr/>
    </dgm:pt>
    <dgm:pt modelId="{4140D2A5-67F4-3940-9DA2-3C3EF7CCAC09}" type="pres">
      <dgm:prSet presAssocID="{D8D06DAD-06BA-4783-8132-E3B5F88C5E79}" presName="parentTextArrow" presStyleLbl="node1" presStyleIdx="0" presStyleCnt="0"/>
      <dgm:spPr/>
    </dgm:pt>
    <dgm:pt modelId="{9F1CD9E2-EAE8-6E41-881D-EE8F09EE4B9E}" type="pres">
      <dgm:prSet presAssocID="{D8D06DAD-06BA-4783-8132-E3B5F88C5E79}" presName="arrow" presStyleLbl="alignNode1" presStyleIdx="1" presStyleCnt="5"/>
      <dgm:spPr/>
    </dgm:pt>
    <dgm:pt modelId="{2D27115D-C903-E342-B186-94FCA11EE9F0}" type="pres">
      <dgm:prSet presAssocID="{D8D06DAD-06BA-4783-8132-E3B5F88C5E79}" presName="descendantArrow" presStyleLbl="bgAccFollowNode1" presStyleIdx="1" presStyleCnt="5" custLinFactNeighborX="0" custLinFactNeighborY="2553"/>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2" presStyleCnt="5"/>
      <dgm:spPr/>
    </dgm:pt>
    <dgm:pt modelId="{85C7EF09-B132-534D-8A31-A352C8FBF746}" type="pres">
      <dgm:prSet presAssocID="{9D60B54C-4800-4453-BA14-FCC30F7DC30E}" presName="descendantArrow" presStyleLbl="bgAccFollowNode1" presStyleIdx="2" presStyleCnt="5" custScaleX="100930" custScaleY="105132"/>
      <dgm:spPr/>
    </dgm:pt>
    <dgm:pt modelId="{EA679943-EF68-854D-A7BE-8F8DDB3A93B3}" type="pres">
      <dgm:prSet presAssocID="{BC6447E6-B183-4A58-9363-0DDED7E97C4E}" presName="sp" presStyleCnt="0"/>
      <dgm:spPr/>
    </dgm:pt>
    <dgm:pt modelId="{2076676C-47A5-D240-BDD5-A9E380E366D7}" type="pres">
      <dgm:prSet presAssocID="{350CA7BA-FC98-4130-B4E5-9F096722A838}" presName="arrowAndChildren" presStyleCnt="0"/>
      <dgm:spPr/>
    </dgm:pt>
    <dgm:pt modelId="{DC716E7D-8B5D-934D-B0DA-DF90A925304B}" type="pres">
      <dgm:prSet presAssocID="{350CA7BA-FC98-4130-B4E5-9F096722A838}" presName="parentTextArrow" presStyleLbl="node1" presStyleIdx="0" presStyleCnt="0"/>
      <dgm:spPr/>
    </dgm:pt>
    <dgm:pt modelId="{B1484C9C-B297-8D45-AB5B-F7E915312DA5}" type="pres">
      <dgm:prSet presAssocID="{350CA7BA-FC98-4130-B4E5-9F096722A838}" presName="arrow" presStyleLbl="alignNode1" presStyleIdx="3" presStyleCnt="5"/>
      <dgm:spPr/>
    </dgm:pt>
    <dgm:pt modelId="{62DC146A-0FA8-5643-8C1B-8E78B4F2EC8B}" type="pres">
      <dgm:prSet presAssocID="{350CA7BA-FC98-4130-B4E5-9F096722A838}" presName="descendantArrow" presStyleLbl="bgAccFollowNode1" presStyleIdx="3" presStyleCnt="5"/>
      <dgm:spPr/>
    </dgm:pt>
    <dgm:pt modelId="{1F228649-6CB7-4A75-AA7D-938DBD909BEF}" type="pres">
      <dgm:prSet presAssocID="{95259E59-3C58-4052-BE11-EACC0397BEBF}" presName="sp" presStyleCnt="0"/>
      <dgm:spPr/>
    </dgm:pt>
    <dgm:pt modelId="{86699F83-B24A-4B9F-BEF4-AED510AC2BDC}" type="pres">
      <dgm:prSet presAssocID="{A40CD296-CCC5-472A-B63A-4369EC430BBE}" presName="arrowAndChildren" presStyleCnt="0"/>
      <dgm:spPr/>
    </dgm:pt>
    <dgm:pt modelId="{1084ACCA-B22E-4605-8F93-CE1B12B43089}" type="pres">
      <dgm:prSet presAssocID="{A40CD296-CCC5-472A-B63A-4369EC430BBE}" presName="parentTextArrow" presStyleLbl="node1" presStyleIdx="0" presStyleCnt="0"/>
      <dgm:spPr/>
    </dgm:pt>
    <dgm:pt modelId="{CC3C99ED-8A55-4723-A9E7-EEAE8B593857}" type="pres">
      <dgm:prSet presAssocID="{A40CD296-CCC5-472A-B63A-4369EC430BBE}" presName="arrow" presStyleLbl="alignNode1" presStyleIdx="4" presStyleCnt="5"/>
      <dgm:spPr/>
    </dgm:pt>
    <dgm:pt modelId="{4DC0C666-A4EC-4CD8-99FE-BAC7647D7EAA}" type="pres">
      <dgm:prSet presAssocID="{A40CD296-CCC5-472A-B63A-4369EC430BBE}" presName="descendantArrow" presStyleLbl="bgAccFollowNode1" presStyleIdx="4" presStyleCnt="5" custLinFactNeighborX="0" custLinFactNeighborY="-35"/>
      <dgm:spPr/>
    </dgm:pt>
  </dgm:ptLst>
  <dgm:cxnLst>
    <dgm:cxn modelId="{02EAAC00-2509-FC42-96D4-319F68C6D694}" type="presOf" srcId="{59B4FE74-B2BF-4C09-A543-E874AD4E65BD}" destId="{AF313A53-730F-8C41-8C7C-B0E9C1CC38D3}" srcOrd="0" destOrd="0" presId="urn:microsoft.com/office/officeart/2016/7/layout/VerticalDownArrowProcess"/>
    <dgm:cxn modelId="{93DA9B0D-531E-4A2C-9163-331EEAA6B2CB}" type="presOf" srcId="{A40CD296-CCC5-472A-B63A-4369EC430BBE}" destId="{CC3C99ED-8A55-4723-A9E7-EEAE8B593857}" srcOrd="1" destOrd="0" presId="urn:microsoft.com/office/officeart/2016/7/layout/VerticalDownArrowProcess"/>
    <dgm:cxn modelId="{6FF68211-8B89-DD4C-AA2C-CFD09B138C30}" type="presOf" srcId="{D8D06DAD-06BA-4783-8132-E3B5F88C5E79}" destId="{4140D2A5-67F4-3940-9DA2-3C3EF7CCAC09}" srcOrd="0" destOrd="0" presId="urn:microsoft.com/office/officeart/2016/7/layout/VerticalDownArrowProcess"/>
    <dgm:cxn modelId="{E89ABE19-DD11-4BD2-B077-29E6B230198D}" srcId="{CEE26E60-CC2E-4255-9C57-F80C7F156E8E}" destId="{A40CD296-CCC5-472A-B63A-4369EC430BBE}" srcOrd="0" destOrd="0" parTransId="{CE0B74A7-399E-46F9-B244-98B21AB9D4D7}" sibTransId="{95259E59-3C58-4052-BE11-EACC0397BEBF}"/>
    <dgm:cxn modelId="{2288161F-EA3E-4DD6-B1CC-2FB52B10424A}" srcId="{9D60B54C-4800-4453-BA14-FCC30F7DC30E}" destId="{02BA7A96-F323-4049-93C9-DB3DEDA9BAF9}" srcOrd="0" destOrd="0" parTransId="{DA4F000E-0287-41D1-B64B-C4D6B9422B93}" sibTransId="{290F9BD1-7897-4C13-BDA6-930A751AB2D3}"/>
    <dgm:cxn modelId="{40812E36-3D7C-7749-9D98-4234785DD2FC}" type="presOf" srcId="{02BA7A96-F323-4049-93C9-DB3DEDA9BAF9}" destId="{85C7EF09-B132-534D-8A31-A352C8FBF746}" srcOrd="0" destOrd="0" presId="urn:microsoft.com/office/officeart/2016/7/layout/VerticalDownArrowProcess"/>
    <dgm:cxn modelId="{9D241E37-EA9F-4CCB-BFC9-5FBF25B85EDD}" type="presOf" srcId="{A40CD296-CCC5-472A-B63A-4369EC430BBE}" destId="{1084ACCA-B22E-4605-8F93-CE1B12B43089}" srcOrd="0" destOrd="0" presId="urn:microsoft.com/office/officeart/2016/7/layout/VerticalDownArrowProcess"/>
    <dgm:cxn modelId="{AB799975-14BC-2249-9C0A-DF4B733D5662}" type="presOf" srcId="{350CA7BA-FC98-4130-B4E5-9F096722A838}" destId="{DC716E7D-8B5D-934D-B0DA-DF90A925304B}" srcOrd="0" destOrd="0" presId="urn:microsoft.com/office/officeart/2016/7/layout/VerticalDownArrowProcess"/>
    <dgm:cxn modelId="{79FEDB78-289B-2D4B-AE98-C1B736472621}" type="presOf" srcId="{227DB1BA-FB89-4700-A784-9A5958131102}" destId="{62DC146A-0FA8-5643-8C1B-8E78B4F2EC8B}" srcOrd="0" destOrd="0" presId="urn:microsoft.com/office/officeart/2016/7/layout/VerticalDownArrowProcess"/>
    <dgm:cxn modelId="{AB824E84-9CB2-9947-AF6D-A7FA36C0BD1E}" type="presOf" srcId="{D8D06DAD-06BA-4783-8132-E3B5F88C5E79}" destId="{9F1CD9E2-EAE8-6E41-881D-EE8F09EE4B9E}" srcOrd="1" destOrd="0" presId="urn:microsoft.com/office/officeart/2016/7/layout/VerticalDownArrowProcess"/>
    <dgm:cxn modelId="{9E1FE390-D47C-EC4D-BDA8-2CCDA183CDF6}" type="presOf" srcId="{9D60B54C-4800-4453-BA14-FCC30F7DC30E}" destId="{11D4CD16-9CA7-B741-9BAC-84DBBC599A84}" srcOrd="1" destOrd="0" presId="urn:microsoft.com/office/officeart/2016/7/layout/VerticalDownArrowProcess"/>
    <dgm:cxn modelId="{1A229999-95E6-4F49-B6F1-465E19665978}" srcId="{D8D06DAD-06BA-4783-8132-E3B5F88C5E79}" destId="{DB4A3D09-5E2B-4E8A-9C7C-8896C58A5A3B}" srcOrd="0" destOrd="0" parTransId="{8AD45C41-6AB4-489C-B924-7E84BC9709E0}" sibTransId="{3F9C26F9-1BCD-4783-835E-6EC47E88BA10}"/>
    <dgm:cxn modelId="{7E141EA7-34D2-42AA-BE0D-4791E28FC7E8}" srcId="{CEE26E60-CC2E-4255-9C57-F80C7F156E8E}" destId="{9D60B54C-4800-4453-BA14-FCC30F7DC30E}" srcOrd="2" destOrd="0" parTransId="{E42DFB4A-C7E4-45C9-BABD-A74FA9A5C5D8}" sibTransId="{4E350671-F22A-46DE-9468-C4270F1FCEFB}"/>
    <dgm:cxn modelId="{AC08B0A7-322A-3E43-8947-CD176DEC7AB9}" type="presOf" srcId="{09A6121B-7DAD-446B-9664-0B30034CCDBF}" destId="{81A3BA6B-C427-6B42-94D5-058790C6BF7A}" srcOrd="0" destOrd="0" presId="urn:microsoft.com/office/officeart/2016/7/layout/VerticalDownArrowProcess"/>
    <dgm:cxn modelId="{998EDCAA-BE58-48B7-8C6D-1531BFFB909F}" srcId="{CEE26E60-CC2E-4255-9C57-F80C7F156E8E}" destId="{350CA7BA-FC98-4130-B4E5-9F096722A838}" srcOrd="1" destOrd="0" parTransId="{551C21E4-595D-4C57-AEA9-B28272051AFF}" sibTransId="{BC6447E6-B183-4A58-9363-0DDED7E97C4E}"/>
    <dgm:cxn modelId="{DDBD57B5-DE16-4C52-83F4-FC2BBE607068}" srcId="{CEE26E60-CC2E-4255-9C57-F80C7F156E8E}" destId="{59B4FE74-B2BF-4C09-A543-E874AD4E65BD}" srcOrd="4" destOrd="0" parTransId="{552430E8-B57A-464D-BB10-C60E999CD982}" sibTransId="{3712345D-EFE8-408D-978B-9060949C7BA2}"/>
    <dgm:cxn modelId="{6B6AF3C7-F598-084E-84A5-57548E043785}" type="presOf" srcId="{350CA7BA-FC98-4130-B4E5-9F096722A838}" destId="{B1484C9C-B297-8D45-AB5B-F7E915312DA5}" srcOrd="1" destOrd="0" presId="urn:microsoft.com/office/officeart/2016/7/layout/VerticalDownArrowProcess"/>
    <dgm:cxn modelId="{41448ED4-25DB-4AB5-8F44-B8A0E3730DFA}" srcId="{59B4FE74-B2BF-4C09-A543-E874AD4E65BD}" destId="{09A6121B-7DAD-446B-9664-0B30034CCDBF}" srcOrd="0" destOrd="0" parTransId="{C1241D5A-3BCB-48AB-A06A-74A5EEFA941F}" sibTransId="{C90DB01B-D227-4ECB-A7B1-A328A263645B}"/>
    <dgm:cxn modelId="{55F0C0DF-7648-0840-B66B-04D85EC24EA8}" type="presOf" srcId="{9D60B54C-4800-4453-BA14-FCC30F7DC30E}" destId="{5AEA33AB-37CE-A546-A388-30B47972E7B2}" srcOrd="0" destOrd="0" presId="urn:microsoft.com/office/officeart/2016/7/layout/VerticalDownArrowProcess"/>
    <dgm:cxn modelId="{034661EB-EB52-4C8B-97B5-A6E0705806D2}" srcId="{A40CD296-CCC5-472A-B63A-4369EC430BBE}" destId="{22DE8674-630F-411B-A0E5-C74A5AB69853}" srcOrd="0" destOrd="0" parTransId="{AEB79700-162A-4853-9BEC-7B0D50FF5E91}" sibTransId="{49DEC477-8326-412C-9A17-78E0B391BFB2}"/>
    <dgm:cxn modelId="{2A0012EF-1DF1-4988-A733-43505384095F}" srcId="{350CA7BA-FC98-4130-B4E5-9F096722A838}" destId="{227DB1BA-FB89-4700-A784-9A5958131102}" srcOrd="0" destOrd="0" parTransId="{40713129-2F94-474A-ADA1-4D601958EBA8}" sibTransId="{218FD44A-EFEE-48EC-9306-5565E70D3411}"/>
    <dgm:cxn modelId="{F17F22F1-2ED8-B24E-AA2D-1892A5331FE9}" type="presOf" srcId="{DB4A3D09-5E2B-4E8A-9C7C-8896C58A5A3B}" destId="{2D27115D-C903-E342-B186-94FCA11EE9F0}" srcOrd="0" destOrd="0" presId="urn:microsoft.com/office/officeart/2016/7/layout/VerticalDownArrowProcess"/>
    <dgm:cxn modelId="{786FDEF5-F38C-46D0-A637-FF9741F54292}" type="presOf" srcId="{22DE8674-630F-411B-A0E5-C74A5AB69853}" destId="{4DC0C666-A4EC-4CD8-99FE-BAC7647D7EAA}"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9F48A4FC-5846-4342-AF17-D6C02D9834B0}" srcId="{CEE26E60-CC2E-4255-9C57-F80C7F156E8E}" destId="{D8D06DAD-06BA-4783-8132-E3B5F88C5E79}" srcOrd="3" destOrd="0" parTransId="{C7F56F7A-B65F-4A19-93DA-F95EC90C2E37}" sibTransId="{06C690C7-C20A-4DA4-AE83-6E8D68145C5A}"/>
    <dgm:cxn modelId="{B0D0B972-C2DA-A344-BF92-A6E1B22E0753}" type="presParOf" srcId="{F5242C1A-BE95-6C48-9111-8B61CAFEBEC6}" destId="{A7A60F31-50FF-3B40-9FFB-9E3665EA66C3}" srcOrd="0" destOrd="0" presId="urn:microsoft.com/office/officeart/2016/7/layout/VerticalDownArrowProcess"/>
    <dgm:cxn modelId="{DBA4BC96-A22E-C645-B644-50A253185C3A}" type="presParOf" srcId="{A7A60F31-50FF-3B40-9FFB-9E3665EA66C3}" destId="{AF313A53-730F-8C41-8C7C-B0E9C1CC38D3}" srcOrd="0" destOrd="0" presId="urn:microsoft.com/office/officeart/2016/7/layout/VerticalDownArrowProcess"/>
    <dgm:cxn modelId="{2F21FD6F-E343-D141-B1D5-33BD3AF8C680}" type="presParOf" srcId="{A7A60F31-50FF-3B40-9FFB-9E3665EA66C3}" destId="{81A3BA6B-C427-6B42-94D5-058790C6BF7A}" srcOrd="1" destOrd="0" presId="urn:microsoft.com/office/officeart/2016/7/layout/VerticalDownArrowProcess"/>
    <dgm:cxn modelId="{0D333E0B-2FCF-184C-BB6F-1306F12DCF05}" type="presParOf" srcId="{F5242C1A-BE95-6C48-9111-8B61CAFEBEC6}" destId="{CE52804D-1251-984D-9F55-FC55010DB8BE}" srcOrd="1" destOrd="0" presId="urn:microsoft.com/office/officeart/2016/7/layout/VerticalDownArrowProcess"/>
    <dgm:cxn modelId="{AB3AB732-D053-304C-9834-CF26C27B12F5}" type="presParOf" srcId="{F5242C1A-BE95-6C48-9111-8B61CAFEBEC6}" destId="{68B179ED-F828-6F4B-A263-562CC7F5FEA2}" srcOrd="2" destOrd="0" presId="urn:microsoft.com/office/officeart/2016/7/layout/VerticalDownArrowProcess"/>
    <dgm:cxn modelId="{EA7584C9-4566-8346-BA6F-A94AF60FD794}" type="presParOf" srcId="{68B179ED-F828-6F4B-A263-562CC7F5FEA2}" destId="{4140D2A5-67F4-3940-9DA2-3C3EF7CCAC09}" srcOrd="0" destOrd="0" presId="urn:microsoft.com/office/officeart/2016/7/layout/VerticalDownArrowProcess"/>
    <dgm:cxn modelId="{7D1F3CF6-148E-534B-882D-8EF313BDA51B}" type="presParOf" srcId="{68B179ED-F828-6F4B-A263-562CC7F5FEA2}" destId="{9F1CD9E2-EAE8-6E41-881D-EE8F09EE4B9E}" srcOrd="1" destOrd="0" presId="urn:microsoft.com/office/officeart/2016/7/layout/VerticalDownArrowProcess"/>
    <dgm:cxn modelId="{8F475C8C-386A-364C-A030-74EA50D817B3}" type="presParOf" srcId="{68B179ED-F828-6F4B-A263-562CC7F5FEA2}" destId="{2D27115D-C903-E342-B186-94FCA11EE9F0}" srcOrd="2" destOrd="0" presId="urn:microsoft.com/office/officeart/2016/7/layout/VerticalDownArrowProcess"/>
    <dgm:cxn modelId="{CD11767A-4123-1F46-BC15-9E45235246F8}" type="presParOf" srcId="{F5242C1A-BE95-6C48-9111-8B61CAFEBEC6}" destId="{013F756A-F2BF-D749-B2AA-0DC53628D17D}" srcOrd="3" destOrd="0" presId="urn:microsoft.com/office/officeart/2016/7/layout/VerticalDownArrowProcess"/>
    <dgm:cxn modelId="{FB9A58FE-FE5C-8247-A878-1D72F54149E4}" type="presParOf" srcId="{F5242C1A-BE95-6C48-9111-8B61CAFEBEC6}" destId="{17AE0481-C20E-E443-82C8-A74A3C967773}" srcOrd="4"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 modelId="{B49FCF6A-C8A1-4D42-B692-2C59F8FAD062}" type="presParOf" srcId="{F5242C1A-BE95-6C48-9111-8B61CAFEBEC6}" destId="{EA679943-EF68-854D-A7BE-8F8DDB3A93B3}" srcOrd="5" destOrd="0" presId="urn:microsoft.com/office/officeart/2016/7/layout/VerticalDownArrowProcess"/>
    <dgm:cxn modelId="{A015997F-4AA4-404A-97F8-B68078B998BC}" type="presParOf" srcId="{F5242C1A-BE95-6C48-9111-8B61CAFEBEC6}" destId="{2076676C-47A5-D240-BDD5-A9E380E366D7}" srcOrd="6" destOrd="0" presId="urn:microsoft.com/office/officeart/2016/7/layout/VerticalDownArrowProcess"/>
    <dgm:cxn modelId="{1BA7EAB8-FBE2-0942-AD42-869D29F2AA01}" type="presParOf" srcId="{2076676C-47A5-D240-BDD5-A9E380E366D7}" destId="{DC716E7D-8B5D-934D-B0DA-DF90A925304B}" srcOrd="0" destOrd="0" presId="urn:microsoft.com/office/officeart/2016/7/layout/VerticalDownArrowProcess"/>
    <dgm:cxn modelId="{B00AF805-3D0A-F84D-9E87-6FC1322C3E9F}" type="presParOf" srcId="{2076676C-47A5-D240-BDD5-A9E380E366D7}" destId="{B1484C9C-B297-8D45-AB5B-F7E915312DA5}" srcOrd="1" destOrd="0" presId="urn:microsoft.com/office/officeart/2016/7/layout/VerticalDownArrowProcess"/>
    <dgm:cxn modelId="{48ABDC05-8F06-F84C-B50F-5D6D7FE11FAB}" type="presParOf" srcId="{2076676C-47A5-D240-BDD5-A9E380E366D7}" destId="{62DC146A-0FA8-5643-8C1B-8E78B4F2EC8B}" srcOrd="2" destOrd="0" presId="urn:microsoft.com/office/officeart/2016/7/layout/VerticalDownArrowProcess"/>
    <dgm:cxn modelId="{A6BB72D9-CBE5-426C-9D10-C2ADD504FB45}" type="presParOf" srcId="{F5242C1A-BE95-6C48-9111-8B61CAFEBEC6}" destId="{1F228649-6CB7-4A75-AA7D-938DBD909BEF}" srcOrd="7" destOrd="0" presId="urn:microsoft.com/office/officeart/2016/7/layout/VerticalDownArrowProcess"/>
    <dgm:cxn modelId="{8FAABC3A-923E-4682-AC34-8726C72F7055}" type="presParOf" srcId="{F5242C1A-BE95-6C48-9111-8B61CAFEBEC6}" destId="{86699F83-B24A-4B9F-BEF4-AED510AC2BDC}" srcOrd="8" destOrd="0" presId="urn:microsoft.com/office/officeart/2016/7/layout/VerticalDownArrowProcess"/>
    <dgm:cxn modelId="{D18D1747-9C1C-4464-A40E-0F6B1BF45D59}" type="presParOf" srcId="{86699F83-B24A-4B9F-BEF4-AED510AC2BDC}" destId="{1084ACCA-B22E-4605-8F93-CE1B12B43089}" srcOrd="0" destOrd="0" presId="urn:microsoft.com/office/officeart/2016/7/layout/VerticalDownArrowProcess"/>
    <dgm:cxn modelId="{AAC9A97D-7BAF-4781-9ECA-3E770400D0B1}" type="presParOf" srcId="{86699F83-B24A-4B9F-BEF4-AED510AC2BDC}" destId="{CC3C99ED-8A55-4723-A9E7-EEAE8B593857}" srcOrd="1" destOrd="0" presId="urn:microsoft.com/office/officeart/2016/7/layout/VerticalDownArrowProcess"/>
    <dgm:cxn modelId="{4D3B5B64-BAB8-416F-821F-54D5F4F88F1F}" type="presParOf" srcId="{86699F83-B24A-4B9F-BEF4-AED510AC2BDC}" destId="{4DC0C666-A4EC-4CD8-99FE-BAC7647D7EAA}"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3329" y="1282556"/>
          <a:ext cx="3671129" cy="1907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337069" y="1599609"/>
          <a:ext cx="3671129" cy="19073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b="1" u="sng" kern="1200" dirty="0">
              <a:solidFill>
                <a:srgbClr val="002060"/>
              </a:solidFill>
            </a:rPr>
            <a:t>PrescQIPP Award winner webinar:                </a:t>
          </a:r>
          <a:r>
            <a:rPr lang="en-GB" sz="1800" b="1" kern="1200" dirty="0"/>
            <a:t>Collaborative inhaler returns campaign - SYICB/Sheffield Children’s Hospital - </a:t>
          </a:r>
          <a:r>
            <a:rPr lang="en-GB" sz="1800" kern="1200" dirty="0">
              <a:hlinkClick xmlns:r="http://schemas.openxmlformats.org/officeDocument/2006/relationships" r:id="rId1"/>
            </a:rPr>
            <a:t>Mon 5 February, 1pm - 2pm</a:t>
          </a:r>
          <a:endParaRPr lang="en-GB" sz="1800" b="1" i="0" kern="1200" dirty="0"/>
        </a:p>
        <a:p>
          <a:pPr marL="0" lvl="0" indent="0" algn="ctr" defTabSz="800100">
            <a:lnSpc>
              <a:spcPct val="100000"/>
            </a:lnSpc>
            <a:spcBef>
              <a:spcPct val="0"/>
            </a:spcBef>
            <a:spcAft>
              <a:spcPct val="35000"/>
            </a:spcAft>
            <a:buNone/>
          </a:pPr>
          <a:endParaRPr lang="en-US" sz="2000" b="1" kern="1200" dirty="0"/>
        </a:p>
      </dsp:txBody>
      <dsp:txXfrm>
        <a:off x="392933" y="1655473"/>
        <a:ext cx="3559401" cy="1795594"/>
      </dsp:txXfrm>
    </dsp:sp>
    <dsp:sp modelId="{A8F20F11-3A4C-0047-BC10-89313F906233}">
      <dsp:nvSpPr>
        <dsp:cNvPr id="0" name=""/>
        <dsp:cNvSpPr/>
      </dsp:nvSpPr>
      <dsp:spPr>
        <a:xfrm>
          <a:off x="4341938" y="1282556"/>
          <a:ext cx="3003656" cy="1907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6F1B1-B18C-E04B-B9F0-0D7273B88983}">
      <dsp:nvSpPr>
        <dsp:cNvPr id="0" name=""/>
        <dsp:cNvSpPr/>
      </dsp:nvSpPr>
      <dsp:spPr>
        <a:xfrm>
          <a:off x="4675678" y="1599609"/>
          <a:ext cx="3003656" cy="19073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1" kern="1200"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Clinical Webinar </a:t>
          </a:r>
          <a:endParaRPr lang="en-GB" sz="2000" b="1" kern="1200" dirty="0">
            <a:solidFill>
              <a:schemeClr val="accent1">
                <a:lumMod val="50000"/>
              </a:schemeClr>
            </a:solidFill>
          </a:endParaRPr>
        </a:p>
        <a:p>
          <a:pPr marL="0" lvl="0" indent="0" algn="ctr" defTabSz="889000">
            <a:lnSpc>
              <a:spcPct val="100000"/>
            </a:lnSpc>
            <a:spcBef>
              <a:spcPct val="0"/>
            </a:spcBef>
            <a:spcAft>
              <a:spcPct val="35000"/>
            </a:spcAft>
            <a:buNone/>
          </a:pPr>
          <a:r>
            <a:rPr lang="en-GB" sz="2000" b="1" kern="1200" dirty="0"/>
            <a:t>Digital CBT for Insomnia -</a:t>
          </a:r>
          <a:r>
            <a:rPr lang="en-GB" sz="2000" kern="1200" dirty="0"/>
            <a:t> </a:t>
          </a:r>
          <a:r>
            <a:rPr lang="en-GB" sz="2000" kern="1200" dirty="0">
              <a:hlinkClick xmlns:r="http://schemas.openxmlformats.org/officeDocument/2006/relationships" r:id="rId3"/>
            </a:rPr>
            <a:t>Mon 26 February, 1pm - 2pm</a:t>
          </a:r>
          <a:endParaRPr lang="en-US" sz="2000" b="1" kern="1200" dirty="0"/>
        </a:p>
      </dsp:txBody>
      <dsp:txXfrm>
        <a:off x="4731542" y="1655473"/>
        <a:ext cx="2891928" cy="1795594"/>
      </dsp:txXfrm>
    </dsp:sp>
    <dsp:sp modelId="{67E6A12A-FA62-432F-A119-199CEC06F30A}">
      <dsp:nvSpPr>
        <dsp:cNvPr id="0" name=""/>
        <dsp:cNvSpPr/>
      </dsp:nvSpPr>
      <dsp:spPr>
        <a:xfrm>
          <a:off x="8013074" y="1282556"/>
          <a:ext cx="3003656" cy="1907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C864B-567C-43CD-9859-124E40C891C5}">
      <dsp:nvSpPr>
        <dsp:cNvPr id="0" name=""/>
        <dsp:cNvSpPr/>
      </dsp:nvSpPr>
      <dsp:spPr>
        <a:xfrm>
          <a:off x="8346814" y="1599609"/>
          <a:ext cx="3003656" cy="19073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1" kern="1200" dirty="0">
              <a:solidFill>
                <a:schemeClr val="accent1">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Clinical Webinar </a:t>
          </a:r>
          <a:r>
            <a:rPr lang="en-GB" sz="2000" b="1" kern="1200" dirty="0">
              <a:solidFill>
                <a:schemeClr val="accent1">
                  <a:lumMod val="50000"/>
                </a:schemeClr>
              </a:solidFill>
            </a:rPr>
            <a:t>             </a:t>
          </a:r>
          <a:r>
            <a:rPr lang="en-GB" sz="2000" b="1" kern="1200" dirty="0"/>
            <a:t>Deprescribing in palliative care - </a:t>
          </a:r>
          <a:r>
            <a:rPr lang="en-GB" sz="2000" b="0" kern="1200" dirty="0">
              <a:hlinkClick xmlns:r="http://schemas.openxmlformats.org/officeDocument/2006/relationships" r:id="rId4"/>
            </a:rPr>
            <a:t>Wed 21 February, 12:45pm - </a:t>
          </a:r>
          <a:r>
            <a:rPr lang="en-GB" sz="2100" b="0" kern="1200" dirty="0">
              <a:hlinkClick xmlns:r="http://schemas.openxmlformats.org/officeDocument/2006/relationships" r:id="rId4"/>
            </a:rPr>
            <a:t>13:45pm</a:t>
          </a:r>
          <a:endParaRPr lang="en-US" sz="2100" b="1" kern="1200" dirty="0"/>
        </a:p>
      </dsp:txBody>
      <dsp:txXfrm>
        <a:off x="8402678" y="1655473"/>
        <a:ext cx="2891928" cy="1795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B3376-5068-9841-8A78-126B8DA40295}">
      <dsp:nvSpPr>
        <dsp:cNvPr id="0" name=""/>
        <dsp:cNvSpPr/>
      </dsp:nvSpPr>
      <dsp:spPr>
        <a:xfrm>
          <a:off x="0" y="140328"/>
          <a:ext cx="11091864" cy="21608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endParaRPr lang="en-GB" sz="1400" b="1"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endParaRPr>
        </a:p>
        <a:p>
          <a:pPr marL="0" lvl="0" indent="0" algn="l" defTabSz="622300">
            <a:lnSpc>
              <a:spcPct val="100000"/>
            </a:lnSpc>
            <a:spcBef>
              <a:spcPct val="0"/>
            </a:spcBef>
            <a:spcAft>
              <a:spcPct val="35000"/>
            </a:spcAft>
            <a:buNone/>
          </a:pPr>
          <a:r>
            <a:rPr lang="en-GB" sz="2800" b="1"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MSATS – Safe use of valproate</a:t>
          </a:r>
          <a:r>
            <a:rPr lang="en-GB" sz="2800" b="1" i="0" kern="1200" dirty="0">
              <a:solidFill>
                <a:schemeClr val="bg1"/>
              </a:solidFill>
            </a:rPr>
            <a:t>  </a:t>
          </a:r>
          <a:r>
            <a:rPr lang="en-GB" sz="2800" b="0" i="0" kern="1200" dirty="0">
              <a:solidFill>
                <a:schemeClr val="bg1"/>
              </a:solidFill>
            </a:rPr>
            <a:t>Wednesday</a:t>
          </a:r>
          <a:r>
            <a:rPr lang="en-GB" sz="2800" b="0" i="0" kern="1200" dirty="0"/>
            <a:t>, 28 February 2024 at 12:30-14:00·  Online via WebEx </a:t>
          </a:r>
        </a:p>
        <a:p>
          <a:pPr marL="0" lvl="0" indent="0" algn="l" defTabSz="622300">
            <a:lnSpc>
              <a:spcPct val="100000"/>
            </a:lnSpc>
            <a:spcBef>
              <a:spcPct val="0"/>
            </a:spcBef>
            <a:spcAft>
              <a:spcPct val="35000"/>
            </a:spcAft>
            <a:buNone/>
          </a:pPr>
          <a:r>
            <a:rPr lang="en-GB" sz="2800" b="0" i="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Registration is now open</a:t>
          </a:r>
          <a:r>
            <a:rPr lang="en-GB" sz="2800" b="0" i="0" kern="1200" dirty="0">
              <a:solidFill>
                <a:schemeClr val="bg1"/>
              </a:solidFill>
            </a:rPr>
            <a:t>.</a:t>
          </a:r>
          <a:endParaRPr lang="en-US" sz="2800" kern="1200" dirty="0">
            <a:solidFill>
              <a:schemeClr val="bg1"/>
            </a:solidFill>
          </a:endParaRPr>
        </a:p>
      </dsp:txBody>
      <dsp:txXfrm>
        <a:off x="105482" y="245810"/>
        <a:ext cx="10880900" cy="1949851"/>
      </dsp:txXfrm>
    </dsp:sp>
    <dsp:sp modelId="{8D78E566-E673-624C-B4CC-E3E3E57F53B2}">
      <dsp:nvSpPr>
        <dsp:cNvPr id="0" name=""/>
        <dsp:cNvSpPr/>
      </dsp:nvSpPr>
      <dsp:spPr>
        <a:xfrm>
          <a:off x="0" y="2628672"/>
          <a:ext cx="11091864" cy="21608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en-GB" sz="2800" b="1" kern="1200" dirty="0">
              <a:solidFill>
                <a:schemeClr val="bg1"/>
              </a:solidFill>
              <a:latin typeface="+mn-lt"/>
              <a:cs typeface="Arial" panose="020B0604020202020204" pitchFamily="34" charset="0"/>
            </a:rPr>
            <a:t>Sheffield-place DMARDs Update: </a:t>
          </a:r>
          <a:r>
            <a:rPr lang="en-GB" sz="2800" b="0" i="0" kern="1200" dirty="0">
              <a:effectLst/>
              <a:latin typeface="+mn-lt"/>
              <a:cs typeface="Arial" panose="020B0604020202020204" pitchFamily="34" charset="0"/>
            </a:rPr>
            <a:t>Join the Specialist Nurses for an update on DMARDS.  We will also cover the DMARDs template, and the searches that are available to help with auditing your DMARDs patients.</a:t>
          </a:r>
          <a:r>
            <a:rPr lang="en-GB" sz="2800" b="1" kern="1200" dirty="0">
              <a:solidFill>
                <a:schemeClr val="bg1"/>
              </a:solidFill>
              <a:latin typeface="+mn-lt"/>
              <a:cs typeface="Arial" panose="020B0604020202020204" pitchFamily="34" charset="0"/>
            </a:rPr>
            <a:t> </a:t>
          </a:r>
          <a:r>
            <a:rPr lang="en-GB" sz="2800" b="1" kern="1200" dirty="0">
              <a:effectLst/>
              <a:latin typeface="+mn-lt"/>
              <a:ea typeface="Calibri" panose="020F0502020204030204" pitchFamily="34" charset="0"/>
              <a:cs typeface="Arial" panose="020B0604020202020204" pitchFamily="34" charset="0"/>
            </a:rPr>
            <a:t>Wednesday 7 February 2024, at 12:00 to 13:00</a:t>
          </a:r>
          <a:r>
            <a:rPr lang="en-GB" sz="2800" b="1" i="0" kern="1200" dirty="0">
              <a:latin typeface="+mn-lt"/>
            </a:rPr>
            <a:t>·  Online via </a:t>
          </a:r>
          <a:r>
            <a:rPr lang="en-GB" sz="2800" b="1" i="0" kern="1200" dirty="0">
              <a:solidFill>
                <a:schemeClr val="bg1"/>
              </a:solidFill>
              <a:latin typeface="+mn-lt"/>
              <a:hlinkClick xmlns:r="http://schemas.openxmlformats.org/officeDocument/2006/relationships" r:id="rId4">
                <a:extLst>
                  <a:ext uri="{A12FA001-AC4F-418D-AE19-62706E023703}">
                    <ahyp:hlinkClr xmlns:ahyp="http://schemas.microsoft.com/office/drawing/2018/hyperlinkcolor" val="tx"/>
                  </a:ext>
                </a:extLst>
              </a:hlinkClick>
            </a:rPr>
            <a:t>MS TEAMS </a:t>
          </a:r>
          <a:endParaRPr lang="en-GB" sz="2800" b="1" i="0" kern="1200" dirty="0">
            <a:solidFill>
              <a:schemeClr val="bg1"/>
            </a:solidFill>
            <a:latin typeface="+mn-lt"/>
          </a:endParaRPr>
        </a:p>
      </dsp:txBody>
      <dsp:txXfrm>
        <a:off x="105482" y="2734154"/>
        <a:ext cx="10880900" cy="1949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3A53-730F-8C41-8C7C-B0E9C1CC38D3}">
      <dsp:nvSpPr>
        <dsp:cNvPr id="0" name=""/>
        <dsp:cNvSpPr/>
      </dsp:nvSpPr>
      <dsp:spPr>
        <a:xfrm>
          <a:off x="0" y="4037068"/>
          <a:ext cx="2228703" cy="6595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505" tIns="113792" rIns="158505"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Check out</a:t>
          </a:r>
        </a:p>
      </dsp:txBody>
      <dsp:txXfrm>
        <a:off x="0" y="4037068"/>
        <a:ext cx="2228703" cy="659590"/>
      </dsp:txXfrm>
    </dsp:sp>
    <dsp:sp modelId="{81A3BA6B-C427-6B42-94D5-058790C6BF7A}">
      <dsp:nvSpPr>
        <dsp:cNvPr id="0" name=""/>
        <dsp:cNvSpPr/>
      </dsp:nvSpPr>
      <dsp:spPr>
        <a:xfrm>
          <a:off x="2228703" y="4037068"/>
          <a:ext cx="6686109" cy="65959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626" tIns="228600" rIns="135626"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cs typeface="Arial" panose="020B0604020202020204" pitchFamily="34" charset="0"/>
            </a:rPr>
            <a:t>Check out learning opportunities (all of which are free to attend)</a:t>
          </a:r>
        </a:p>
      </dsp:txBody>
      <dsp:txXfrm>
        <a:off x="2228703" y="4037068"/>
        <a:ext cx="6686109" cy="659590"/>
      </dsp:txXfrm>
    </dsp:sp>
    <dsp:sp modelId="{9F1CD9E2-EAE8-6E41-881D-EE8F09EE4B9E}">
      <dsp:nvSpPr>
        <dsp:cNvPr id="0" name=""/>
        <dsp:cNvSpPr/>
      </dsp:nvSpPr>
      <dsp:spPr>
        <a:xfrm rot="10800000">
          <a:off x="0" y="3032511"/>
          <a:ext cx="2228703" cy="10144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505" tIns="113792" rIns="158505"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Share</a:t>
          </a:r>
        </a:p>
      </dsp:txBody>
      <dsp:txXfrm rot="-10800000">
        <a:off x="0" y="3032511"/>
        <a:ext cx="2228703" cy="659392"/>
      </dsp:txXfrm>
    </dsp:sp>
    <dsp:sp modelId="{2D27115D-C903-E342-B186-94FCA11EE9F0}">
      <dsp:nvSpPr>
        <dsp:cNvPr id="0" name=""/>
        <dsp:cNvSpPr/>
      </dsp:nvSpPr>
      <dsp:spPr>
        <a:xfrm>
          <a:off x="2228703" y="3049346"/>
          <a:ext cx="6686109" cy="65939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626" tIns="228600" rIns="135626"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Share with colleagues the updated </a:t>
          </a:r>
          <a:r>
            <a:rPr lang="en-GB" sz="1800" b="1" kern="1200" dirty="0">
              <a:solidFill>
                <a:srgbClr val="FF0000"/>
              </a:solidFill>
              <a:latin typeface="+mn-lt"/>
              <a:cs typeface="Arial" panose="020B0604020202020204" pitchFamily="34" charset="0"/>
              <a:hlinkClick xmlns:r="http://schemas.openxmlformats.org/officeDocument/2006/relationships" r:id="rId1"/>
            </a:rPr>
            <a:t>Shared Care Protocol – The Treatment of Children with Recombinant Growth Hormone </a:t>
          </a:r>
          <a:endParaRPr lang="en-US" sz="1800" kern="1200" dirty="0">
            <a:latin typeface="Arial" panose="020B0604020202020204" pitchFamily="34" charset="0"/>
            <a:cs typeface="Arial" panose="020B0604020202020204" pitchFamily="34" charset="0"/>
          </a:endParaRPr>
        </a:p>
      </dsp:txBody>
      <dsp:txXfrm>
        <a:off x="2228703" y="3049346"/>
        <a:ext cx="6686109" cy="659392"/>
      </dsp:txXfrm>
    </dsp:sp>
    <dsp:sp modelId="{11D4CD16-9CA7-B741-9BAC-84DBBC599A84}">
      <dsp:nvSpPr>
        <dsp:cNvPr id="0" name=""/>
        <dsp:cNvSpPr/>
      </dsp:nvSpPr>
      <dsp:spPr>
        <a:xfrm rot="10800000">
          <a:off x="-15545" y="2027955"/>
          <a:ext cx="2228703" cy="10144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505" tIns="113792" rIns="158505"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Add</a:t>
          </a:r>
        </a:p>
      </dsp:txBody>
      <dsp:txXfrm rot="-10800000">
        <a:off x="-15545" y="2027955"/>
        <a:ext cx="2228703" cy="659392"/>
      </dsp:txXfrm>
    </dsp:sp>
    <dsp:sp modelId="{85C7EF09-B132-534D-8A31-A352C8FBF746}">
      <dsp:nvSpPr>
        <dsp:cNvPr id="0" name=""/>
        <dsp:cNvSpPr/>
      </dsp:nvSpPr>
      <dsp:spPr>
        <a:xfrm>
          <a:off x="2182067" y="2011035"/>
          <a:ext cx="6748289" cy="69323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626" tIns="215900" rIns="135626" bIns="215900" numCol="1" spcCol="1270" anchor="ctr" anchorCtr="0">
          <a:noAutofit/>
        </a:bodyPr>
        <a:lstStyle/>
        <a:p>
          <a:pPr marL="0" lvl="0" indent="0" algn="l" defTabSz="755650">
            <a:lnSpc>
              <a:spcPct val="90000"/>
            </a:lnSpc>
            <a:spcBef>
              <a:spcPct val="0"/>
            </a:spcBef>
            <a:spcAft>
              <a:spcPct val="35000"/>
            </a:spcAft>
            <a:buNone/>
          </a:pPr>
          <a:r>
            <a:rPr lang="en-US" sz="1700" kern="1200" dirty="0"/>
            <a:t>Add any</a:t>
          </a:r>
          <a:r>
            <a:rPr lang="en-US" sz="1700" kern="1200" dirty="0">
              <a:solidFill>
                <a:srgbClr val="FF0000"/>
              </a:solidFill>
            </a:rPr>
            <a:t> </a:t>
          </a:r>
          <a:r>
            <a:rPr lang="en-US" sz="1700" b="1" kern="1200" dirty="0">
              <a:solidFill>
                <a:srgbClr val="FF0000"/>
              </a:solidFill>
            </a:rPr>
            <a:t>RED </a:t>
          </a:r>
          <a:r>
            <a:rPr lang="en-US" sz="1700" kern="1200" dirty="0"/>
            <a:t>medicines prescribed by hospital as ‘hospital only medicines’ – not on repeat; and please share with others that we have</a:t>
          </a:r>
          <a:r>
            <a:rPr lang="en-US" sz="1700" b="1" kern="1200" dirty="0"/>
            <a:t> two </a:t>
          </a:r>
          <a:r>
            <a:rPr lang="en-US" sz="1700" kern="1200" dirty="0"/>
            <a:t>TLDLs</a:t>
          </a:r>
        </a:p>
      </dsp:txBody>
      <dsp:txXfrm>
        <a:off x="2182067" y="2011035"/>
        <a:ext cx="6748289" cy="693233"/>
      </dsp:txXfrm>
    </dsp:sp>
    <dsp:sp modelId="{B1484C9C-B297-8D45-AB5B-F7E915312DA5}">
      <dsp:nvSpPr>
        <dsp:cNvPr id="0" name=""/>
        <dsp:cNvSpPr/>
      </dsp:nvSpPr>
      <dsp:spPr>
        <a:xfrm rot="10800000">
          <a:off x="0" y="1006478"/>
          <a:ext cx="2228703" cy="10144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505" tIns="113792" rIns="158505"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Share</a:t>
          </a:r>
        </a:p>
      </dsp:txBody>
      <dsp:txXfrm rot="-10800000">
        <a:off x="0" y="1006478"/>
        <a:ext cx="2228703" cy="659392"/>
      </dsp:txXfrm>
    </dsp:sp>
    <dsp:sp modelId="{62DC146A-0FA8-5643-8C1B-8E78B4F2EC8B}">
      <dsp:nvSpPr>
        <dsp:cNvPr id="0" name=""/>
        <dsp:cNvSpPr/>
      </dsp:nvSpPr>
      <dsp:spPr>
        <a:xfrm>
          <a:off x="2228703" y="1006478"/>
          <a:ext cx="6686109" cy="65939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626" tIns="228600" rIns="135626" bIns="22860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Share with colleagues the updated </a:t>
          </a:r>
          <a:r>
            <a:rPr lang="en-GB" sz="1800" b="1" kern="1200" dirty="0">
              <a:solidFill>
                <a:schemeClr val="accent1"/>
              </a:solidFill>
              <a:latin typeface="+mn-lt"/>
              <a:cs typeface="Arial" panose="020B0604020202020204" pitchFamily="34" charset="0"/>
              <a:hlinkClick xmlns:r="http://schemas.openxmlformats.org/officeDocument/2006/relationships" r:id="rId2"/>
            </a:rPr>
            <a:t>Depression Guidelines</a:t>
          </a:r>
          <a:endParaRPr lang="en-GB" sz="1800" b="0" i="0" kern="1200" dirty="0">
            <a:latin typeface="+mn-lt"/>
            <a:cs typeface="Arial" panose="020B0604020202020204" pitchFamily="34" charset="0"/>
          </a:endParaRPr>
        </a:p>
      </dsp:txBody>
      <dsp:txXfrm>
        <a:off x="2228703" y="1006478"/>
        <a:ext cx="6686109" cy="659392"/>
      </dsp:txXfrm>
    </dsp:sp>
    <dsp:sp modelId="{CC3C99ED-8A55-4723-A9E7-EEAE8B593857}">
      <dsp:nvSpPr>
        <dsp:cNvPr id="0" name=""/>
        <dsp:cNvSpPr/>
      </dsp:nvSpPr>
      <dsp:spPr>
        <a:xfrm rot="10800000">
          <a:off x="0" y="1921"/>
          <a:ext cx="2228703" cy="1014450"/>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505" tIns="113792" rIns="158505"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Familiarise</a:t>
          </a:r>
        </a:p>
      </dsp:txBody>
      <dsp:txXfrm rot="-10800000">
        <a:off x="0" y="1921"/>
        <a:ext cx="2228703" cy="659392"/>
      </dsp:txXfrm>
    </dsp:sp>
    <dsp:sp modelId="{4DC0C666-A4EC-4CD8-99FE-BAC7647D7EAA}">
      <dsp:nvSpPr>
        <dsp:cNvPr id="0" name=""/>
        <dsp:cNvSpPr/>
      </dsp:nvSpPr>
      <dsp:spPr>
        <a:xfrm>
          <a:off x="2228703" y="1690"/>
          <a:ext cx="6686109" cy="65939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626" tIns="228600" rIns="135626" bIns="22860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cs typeface="Arial" panose="020B0604020202020204" pitchFamily="34" charset="0"/>
            </a:rPr>
            <a:t>Familiarise yourselves with the updates and always refer to diabetes specialist services if/when additional support is required</a:t>
          </a:r>
          <a:endParaRPr lang="en-US" sz="1800" kern="1200" dirty="0">
            <a:latin typeface="+mn-lt"/>
            <a:cs typeface="Arial" panose="020B0604020202020204" pitchFamily="34" charset="0"/>
          </a:endParaRPr>
        </a:p>
      </dsp:txBody>
      <dsp:txXfrm>
        <a:off x="2228703" y="1690"/>
        <a:ext cx="6686109" cy="6593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486-A716-4A18-89E8-902780526391}" type="datetimeFigureOut">
              <a:rPr lang="en-GB" smtClean="0"/>
              <a:t>01/02/2024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AB21-4540-4ACB-B473-B6B91E4C9EFD}" type="slidenum">
              <a:rPr lang="en-GB" smtClean="0"/>
              <a:t>‹#›</a:t>
            </a:fld>
            <a:endParaRPr lang="en-GB"/>
          </a:p>
        </p:txBody>
      </p:sp>
    </p:spTree>
    <p:extLst>
      <p:ext uri="{BB962C8B-B14F-4D97-AF65-F5344CB8AC3E}">
        <p14:creationId xmlns:p14="http://schemas.microsoft.com/office/powerpoint/2010/main" val="21233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i="0" dirty="0">
                <a:solidFill>
                  <a:srgbClr val="FF0000"/>
                </a:solidFill>
              </a:rPr>
              <a:t>DO we then remove this slide when we publish it on the intranet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FF0000"/>
                </a:solidFill>
              </a:rPr>
              <a:t>DO we delete this slide ? And place in separate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currently is on aligning the GREY list medicines across the 4 places.  Recent case(s) where RED medicines issued accidentally as placed </a:t>
            </a:r>
          </a:p>
          <a:p>
            <a:r>
              <a:rPr lang="en-GB" dirty="0"/>
              <a:t>On repeat Rx </a:t>
            </a:r>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Monitoring: regular assessment of growth usually every three to four months in the first year, interim monthly telephone call for safety, IGF-1 monitoring 3 monthly, assessment of pituitary status</a:t>
            </a:r>
          </a:p>
        </p:txBody>
      </p:sp>
      <p:sp>
        <p:nvSpPr>
          <p:cNvPr id="4" name="Slide Number Placeholder 3"/>
          <p:cNvSpPr>
            <a:spLocks noGrp="1"/>
          </p:cNvSpPr>
          <p:nvPr>
            <p:ph type="sldNum" sz="quarter" idx="5"/>
          </p:nvPr>
        </p:nvSpPr>
        <p:spPr/>
        <p:txBody>
          <a:bodyPr/>
          <a:lstStyle/>
          <a:p>
            <a:fld id="{6A0DAB21-4540-4ACB-B473-B6B91E4C9EFD}" type="slidenum">
              <a:rPr lang="en-GB" smtClean="0"/>
              <a:t>7</a:t>
            </a:fld>
            <a:endParaRPr lang="en-GB"/>
          </a:p>
        </p:txBody>
      </p:sp>
    </p:spTree>
    <p:extLst>
      <p:ext uri="{BB962C8B-B14F-4D97-AF65-F5344CB8AC3E}">
        <p14:creationId xmlns:p14="http://schemas.microsoft.com/office/powerpoint/2010/main" val="105738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14</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15</a:t>
            </a:fld>
            <a:endParaRPr lang="en-GB"/>
          </a:p>
        </p:txBody>
      </p:sp>
    </p:spTree>
    <p:extLst>
      <p:ext uri="{BB962C8B-B14F-4D97-AF65-F5344CB8AC3E}">
        <p14:creationId xmlns:p14="http://schemas.microsoft.com/office/powerpoint/2010/main" val="253220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0DAB21-4540-4ACB-B473-B6B91E4C9EFD}" type="slidenum">
              <a:rPr lang="en-GB" smtClean="0"/>
              <a:t>16</a:t>
            </a:fld>
            <a:endParaRPr lang="en-GB"/>
          </a:p>
        </p:txBody>
      </p:sp>
    </p:spTree>
    <p:extLst>
      <p:ext uri="{BB962C8B-B14F-4D97-AF65-F5344CB8AC3E}">
        <p14:creationId xmlns:p14="http://schemas.microsoft.com/office/powerpoint/2010/main" val="332522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5954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492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50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03608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1139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92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224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0852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8830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1611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01/02/2024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91419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01/02/2024</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28409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drug-safety-update/valproate-belvo-convulex-depakote-dyzantil-epilim-epilim-chrono-or-chronosphere-episenta-epival-and-syonellv-new-safety-and-educational-materials-to-support-regulatory-measures-in-men-and-women-under-55-years-of-age" TargetMode="External"/><Relationship Id="rId2" Type="http://schemas.openxmlformats.org/officeDocument/2006/relationships/hyperlink" Target="https://www.cas.mhra.gov.uk/ViewandAcknowledgment/ViewAlert.aspx?AlertID=103240" TargetMode="External"/><Relationship Id="rId1" Type="http://schemas.openxmlformats.org/officeDocument/2006/relationships/slideLayout" Target="../slideLayouts/slideLayout2.xml"/><Relationship Id="rId6" Type="http://schemas.openxmlformats.org/officeDocument/2006/relationships/hyperlink" Target="https://www.cas.mhra.gov.uk/ViewandAcknowledgment/ViewAlert.aspx?AlertID=103242" TargetMode="External"/><Relationship Id="rId5" Type="http://schemas.openxmlformats.org/officeDocument/2006/relationships/hyperlink" Target="https://www.cas.mhra.gov.uk/ViewandAcknowledgment/ViewAlert.aspx?AlertID=103243" TargetMode="External"/><Relationship Id="rId4" Type="http://schemas.openxmlformats.org/officeDocument/2006/relationships/hyperlink" Target="https://www.cas.mhra.gov.uk/ViewandAcknowledgment/ViewAlert.aspx?AlertID=103245"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gov.uk/drug-safety-update/fluoroquinolone-antibiotics-must-now-only-be-prescribed-when-other-commonly-recommended-antibiotics-are-inappropriate" TargetMode="External"/><Relationship Id="rId3" Type="http://schemas.openxmlformats.org/officeDocument/2006/relationships/hyperlink" Target="https://www.gov.uk/drug-safety-update/vitamin-b12-hydroxocobalamin-cyanocobalamin-advise-patients-with-known-cobalt-allergy-to-be-vigilant-for-sensitivity-reactions" TargetMode="External"/><Relationship Id="rId7" Type="http://schemas.openxmlformats.org/officeDocument/2006/relationships/hyperlink" Target="https://www.food.gov.uk/news-alerts/alert/fsa-prin-01-2024" TargetMode="External"/><Relationship Id="rId2" Type="http://schemas.openxmlformats.org/officeDocument/2006/relationships/hyperlink" Target="https://www.gov.uk/drug-safety-update/aripiprazole-abilify-and-generic-brands-risk-of-pathological-gambling" TargetMode="External"/><Relationship Id="rId1" Type="http://schemas.openxmlformats.org/officeDocument/2006/relationships/slideLayout" Target="../slideLayouts/slideLayout2.xml"/><Relationship Id="rId6" Type="http://schemas.openxmlformats.org/officeDocument/2006/relationships/hyperlink" Target="https://www.cas.mhra.gov.uk/ViewandAcknowledgment/ViewAlert.aspx?AlertID=103244" TargetMode="External"/><Relationship Id="rId11" Type="http://schemas.openxmlformats.org/officeDocument/2006/relationships/image" Target="../media/image1.jpg"/><Relationship Id="rId5" Type="http://schemas.openxmlformats.org/officeDocument/2006/relationships/hyperlink" Target="https://assets.publishing.service.gov.uk/media/6573087533b7f2000db720de/Jext_extended_use.pdf" TargetMode="External"/><Relationship Id="rId10" Type="http://schemas.openxmlformats.org/officeDocument/2006/relationships/hyperlink" Target="https://www.gov.uk/drug-safety-update/omega-3-acid-ethyl-ester-medicines-omacor-slash-teromeg-1000mg-capsules-dose-dependent-increased-risk-of-atrial-fibrillation-in-patients-with-established-cardiovascular-diseases-or-cardiovascular-risk-factors" TargetMode="External"/><Relationship Id="rId4" Type="http://schemas.openxmlformats.org/officeDocument/2006/relationships/hyperlink" Target="https://www.cas.mhra.gov.uk/ViewandAcknowledgment/ViewAlert.aspx?AlertID=103243" TargetMode="External"/><Relationship Id="rId9" Type="http://schemas.openxmlformats.org/officeDocument/2006/relationships/hyperlink" Target="https://assets.publishing.service.gov.uk/media/65aa9125c69eea0010883840/FQ_Patient_Information_Sheet_-_TO_PUBLISH.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gbr01.safelinks.protection.outlook.com/?url=https%3A%2F%2Fspecialistpharmacyservice.cmail20.com%2Ft%2Fj-l-sdhlrjt-tumjkdyty-z%2F&amp;data=05%7C02%7Csharron.kebell%40nhs.net%7C3eb83e5a9a7e46071cf008dc1e98e6a6%7C37c354b285b047f5b22207b48d774ee3%7C0%7C0%7C638418889264326700%7CUnknown%7CTWFpbGZsb3d8eyJWIjoiMC4wLjAwMDAiLCJQIjoiV2luMzIiLCJBTiI6Ik1haWwiLCJXVCI6Mn0%3D%7C3000%7C%7C%7C&amp;sdata=22HwORci%2F%2FS7ouSMLSs%2FzT%2FmIaM5THgBDsNnNCUV%2FaQ%3D&amp;reserved=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ps.nhs.uk/home/about-sps/" TargetMode="External"/><Relationship Id="rId2" Type="http://schemas.openxmlformats.org/officeDocument/2006/relationships/hyperlink" Target="https://www.newtguidelines.com/"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gbr01.safelinks.protection.outlook.com/?url=https%3A%2F%2Fspecialistpharmacyservice.cmail19.com%2Ft%2Fj-l-sdlljhd-tumjkdyty-d%2F&amp;data=05%7C02%7Csharron.kebell%40nhs.net%7C46f5778944194e10081608dc13921b49%7C37c354b285b047f5b22207b48d774ee3%7C0%7C1%7C638406765450592698%7CUnknown%7CTWFpbGZsb3d8eyJWIjoiMC4wLjAwMDAiLCJQIjoiV2luMzIiLCJBTiI6Ik1haWwiLCJXVCI6Mn0%3D%7C62000%7C%7C%7C&amp;sdata=3YaYG7Ym0IctQ2%2BafIIs6uJ0WMOPq09Kdb%2FWqr6r3o8%3D&amp;reserved=0" TargetMode="External"/><Relationship Id="rId4" Type="http://schemas.openxmlformats.org/officeDocument/2006/relationships/hyperlink" Target="https://gbr01.safelinks.protection.outlook.com/?url=https%3A%2F%2Fspecialistpharmacyservice.cmail19.com%2Ft%2Fj-l-sdlljhd-tumjkdyty-i%2F&amp;data=05%7C02%7Csharron.kebell%40nhs.net%7C46f5778944194e10081608dc13921b49%7C37c354b285b047f5b22207b48d774ee3%7C0%7C1%7C638406765450592698%7CUnknown%7CTWFpbGZsb3d8eyJWIjoiMC4wLjAwMDAiLCJQIjoiV2luMzIiLCJBTiI6Ik1haWwiLCJXVCI6Mn0%3D%7C62000%7C%7C%7C&amp;sdata=zmdnct%2FrJ2MSfMp5xvjfilJys%2FAYGd0MofSOD66YNpo%3D&amp;reserved=0"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jpg"/><Relationship Id="rId4" Type="http://schemas.openxmlformats.org/officeDocument/2006/relationships/diagramLayout" Target="../diagrams/layout1.xml"/><Relationship Id="rId9" Type="http://schemas.openxmlformats.org/officeDocument/2006/relationships/hyperlink" Target="https://attendee.gotowebinar.com/register/172449536242607548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Njg0ZTA0MTYtNjU3MS00YTFmLTgwN2YtOGUxY2JkY2JkMmQ1%2540thread.v2%2F0%3Fcontext%3D%257b%2522Tid%2522%253a%252237c354b2-85b0-47f5-b222-07b48d774ee3%2522%252c%2522Oid%2522%253a%252229bcd1b7-82ca-4c3a-afc6-e10faeac87ac%2522%257d&amp;data=05%7C02%7Cbarbara.obasi%40nhs.net%7C2308f93c96144caadc8008dc007dd210%7C37c354b285b047f5b22207b48d774ee3%7C0%7C0%7C638385787624801985%7CUnknown%7CTWFpbGZsb3d8eyJWIjoiMC4wLjAwMDAiLCJQIjoiV2luMzIiLCJBTiI6Ik1haWwiLCJXVCI6Mn0%3D%7C3000%7C%7C%7C&amp;sdata=9AOlNa8umcUcojumx9roAyOwSjAXqbdNz34Dt3oGvpM%3D&amp;reserved=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intranet.sheffieldccg.nhs.uk/medicines-prescribing/prescribing-guidelines.htm" TargetMode="External"/><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outhyorkshire.icb.nhs.uk/our-information/medicines-optimisation/south-yorkshire-icb-medicines-optimisation-committee"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hyperlink" Target="https://syics.co.uk/application/files/5117/0438/0314/SY_CGM_Guidance_for_Adults_and_Children_with_type_1_and_type_2_diabetes_V1.0.pdf" TargetMode="External"/><Relationship Id="rId3" Type="http://schemas.openxmlformats.org/officeDocument/2006/relationships/hyperlink" Target="https://www.nice.org.uk/guidance/ng17/chapter/Recommendations#physical-activity" TargetMode="External"/><Relationship Id="rId7" Type="http://schemas.openxmlformats.org/officeDocument/2006/relationships/hyperlink" Target="https://www.gov.uk/government/publications/assessing-fitness-to-drive-a-guide-for-medical-professionals" TargetMode="External"/><Relationship Id="rId2" Type="http://schemas.openxmlformats.org/officeDocument/2006/relationships/hyperlink" Target="https://www.intranet.sheffieldccg.nhs.uk/Downloads/Medicines%20Management/prescribing%20guidelines/SMBG_Prescribing_guidance.pdf" TargetMode="External"/><Relationship Id="rId1" Type="http://schemas.openxmlformats.org/officeDocument/2006/relationships/slideLayout" Target="../slideLayouts/slideLayout2.xml"/><Relationship Id="rId6" Type="http://schemas.openxmlformats.org/officeDocument/2006/relationships/hyperlink" Target="https://www.nice.org.uk/guidance/ng3" TargetMode="External"/><Relationship Id="rId5" Type="http://schemas.openxmlformats.org/officeDocument/2006/relationships/hyperlink" Target="https://www.nice.org.uk/guidance/ng18" TargetMode="External"/><Relationship Id="rId10" Type="http://schemas.openxmlformats.org/officeDocument/2006/relationships/image" Target="../media/image1.jpg"/><Relationship Id="rId4" Type="http://schemas.openxmlformats.org/officeDocument/2006/relationships/hyperlink" Target="https://www.nice.org.uk/guidance/ng28"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intranet.sheffieldccg.nhs.uk/Downloads/Medicines%20Management/Shared%20Care%20protocols/Human_Growth_Hormone_in_Childre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sheffieldccgportal.co.uk/clinical-guidance/depression-in-adults-treatment-and-management-protocol"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hyperlink" Target="https://www.nice.org.uk/guidance/ng222/chapter/Recommendations" TargetMode="External"/><Relationship Id="rId4" Type="http://schemas.openxmlformats.org/officeDocument/2006/relationships/hyperlink" Target="https://www.intranet.sheffieldccg.nhs.uk/medicines-prescribing/prescribing-guideline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england.nhs.uk/long-read/commissioning-recommendations-for-national-procurement-for-doacs/"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436098" y="1969477"/>
            <a:ext cx="11015004" cy="4373177"/>
          </a:xfrm>
        </p:spPr>
        <p:txBody>
          <a:bodyPr>
            <a:normAutofit fontScale="90000"/>
          </a:bodyPr>
          <a:lstStyle/>
          <a:p>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Welcome - We will start at 12:30</a:t>
            </a: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Sheffield Place Area Prescribing Group – Learning Lunch</a:t>
            </a: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Thursday, 1st February 2024</a:t>
            </a:r>
            <a:br>
              <a:rPr lang="en-GB" sz="4000" b="1" dirty="0">
                <a:solidFill>
                  <a:srgbClr val="0070C0"/>
                </a:solidFill>
                <a:latin typeface="Arial" panose="020B0604020202020204" pitchFamily="34" charset="0"/>
                <a:cs typeface="Arial" panose="020B0604020202020204" pitchFamily="34" charset="0"/>
              </a:rPr>
            </a:br>
            <a:br>
              <a:rPr lang="en-GB" sz="3600" dirty="0">
                <a:solidFill>
                  <a:schemeClr val="accent5">
                    <a:lumMod val="75000"/>
                  </a:schemeClr>
                </a:solidFill>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hlinkClick r:id="rId5"/>
              </a:rPr>
              <a:t>Sheffield Medicines and Prescribing</a:t>
            </a:r>
            <a:br>
              <a:rPr lang="en-GB" sz="4000" b="1" dirty="0">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64386"/>
            <a:ext cx="9242032" cy="516651"/>
          </a:xfrm>
        </p:spPr>
        <p:txBody>
          <a:bodyPr>
            <a:normAutofit fontScale="90000"/>
          </a:bodyPr>
          <a:lstStyle/>
          <a:p>
            <a:pPr algn="ctr"/>
            <a:r>
              <a:rPr lang="en-GB" b="1" dirty="0">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304800" y="681036"/>
            <a:ext cx="11772900" cy="6012578"/>
          </a:xfrm>
        </p:spPr>
        <p:txBody>
          <a:bodyPr>
            <a:noAutofit/>
          </a:bodyPr>
          <a:lstStyle/>
          <a:p>
            <a:pPr marL="0" indent="0">
              <a:lnSpc>
                <a:spcPct val="100000"/>
              </a:lnSpc>
              <a:spcBef>
                <a:spcPts val="0"/>
              </a:spcBef>
              <a:buNone/>
            </a:pPr>
            <a:r>
              <a:rPr lang="en-GB" sz="1800" b="1" dirty="0">
                <a:latin typeface="Arial" panose="020B0604020202020204" pitchFamily="34" charset="0"/>
                <a:cs typeface="Arial" panose="020B0604020202020204" pitchFamily="34" charset="0"/>
              </a:rPr>
              <a:t>National Patient Safety Alerts (</a:t>
            </a:r>
            <a:r>
              <a:rPr lang="en-GB" sz="1800" b="1" dirty="0" err="1">
                <a:latin typeface="Arial" panose="020B0604020202020204" pitchFamily="34" charset="0"/>
                <a:cs typeface="Arial" panose="020B0604020202020204" pitchFamily="34" charset="0"/>
              </a:rPr>
              <a:t>NatPSAs</a:t>
            </a:r>
            <a:r>
              <a:rPr lang="en-GB" sz="1800" b="1" dirty="0">
                <a:latin typeface="Arial" panose="020B0604020202020204" pitchFamily="34" charset="0"/>
                <a:cs typeface="Arial" panose="020B0604020202020204" pitchFamily="34" charset="0"/>
              </a:rPr>
              <a:t>)</a:t>
            </a:r>
          </a:p>
          <a:p>
            <a:pPr marL="0" indent="0">
              <a:lnSpc>
                <a:spcPct val="100000"/>
              </a:lnSpc>
              <a:spcBef>
                <a:spcPts val="0"/>
              </a:spcBef>
              <a:buNone/>
            </a:pPr>
            <a:endParaRPr lang="en-GB" sz="10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i="0" u="none" strike="noStrike" dirty="0">
                <a:solidFill>
                  <a:srgbClr val="1D70B8"/>
                </a:solidFill>
                <a:effectLst/>
                <a:latin typeface="Arial" panose="020B0604020202020204" pitchFamily="34" charset="0"/>
                <a:cs typeface="Arial" panose="020B0604020202020204" pitchFamily="34" charset="0"/>
                <a:hlinkClick r:id="rId2"/>
              </a:rPr>
              <a:t>Valproate </a:t>
            </a:r>
            <a:r>
              <a:rPr lang="en-GB" sz="1400" b="1" i="0" u="none" strike="noStrike" dirty="0">
                <a:solidFill>
                  <a:srgbClr val="1D70B8"/>
                </a:solidFill>
                <a:effectLst/>
                <a:latin typeface="Arial" panose="020B0604020202020204" pitchFamily="34" charset="0"/>
                <a:cs typeface="Arial" panose="020B0604020202020204" pitchFamily="34" charset="0"/>
              </a:rPr>
              <a:t>– action required by 31</a:t>
            </a:r>
            <a:r>
              <a:rPr lang="en-GB" sz="1400" b="1" i="0" u="none" strike="noStrike" baseline="30000" dirty="0">
                <a:solidFill>
                  <a:srgbClr val="1D70B8"/>
                </a:solidFill>
                <a:effectLst/>
                <a:latin typeface="Arial" panose="020B0604020202020204" pitchFamily="34" charset="0"/>
                <a:cs typeface="Arial" panose="020B0604020202020204" pitchFamily="34" charset="0"/>
              </a:rPr>
              <a:t>st</a:t>
            </a:r>
            <a:r>
              <a:rPr lang="en-GB" sz="1400" b="1" i="0" u="none" strike="noStrike" dirty="0">
                <a:solidFill>
                  <a:srgbClr val="1D70B8"/>
                </a:solidFill>
                <a:effectLst/>
                <a:latin typeface="Arial" panose="020B0604020202020204" pitchFamily="34" charset="0"/>
                <a:cs typeface="Arial" panose="020B0604020202020204" pitchFamily="34" charset="0"/>
              </a:rPr>
              <a:t> January 2024</a:t>
            </a:r>
          </a:p>
          <a:p>
            <a:pPr>
              <a:lnSpc>
                <a:spcPct val="100000"/>
              </a:lnSpc>
              <a:spcBef>
                <a:spcPts val="0"/>
              </a:spcBef>
            </a:pPr>
            <a:r>
              <a:rPr lang="en-GB" sz="1400" b="1" dirty="0">
                <a:latin typeface="Arial" panose="020B0604020202020204" pitchFamily="34" charset="0"/>
                <a:cs typeface="Arial" panose="020B0604020202020204" pitchFamily="34" charset="0"/>
              </a:rPr>
              <a:t>This alert is for ICBs to action </a:t>
            </a:r>
            <a:r>
              <a:rPr lang="en-GB" sz="1400" dirty="0">
                <a:latin typeface="Arial" panose="020B0604020202020204" pitchFamily="34" charset="0"/>
                <a:cs typeface="Arial" panose="020B0604020202020204" pitchFamily="34" charset="0"/>
              </a:rPr>
              <a:t>– an Action and Improvement Plan has been produced and NHSE notified.</a:t>
            </a:r>
          </a:p>
          <a:p>
            <a:pPr>
              <a:lnSpc>
                <a:spcPct val="100000"/>
              </a:lnSpc>
              <a:spcBef>
                <a:spcPts val="0"/>
              </a:spcBef>
            </a:pPr>
            <a:r>
              <a:rPr lang="en-GB" sz="1400" b="1" dirty="0">
                <a:solidFill>
                  <a:srgbClr val="FF0000"/>
                </a:solidFill>
                <a:latin typeface="Arial" panose="020B0604020202020204" pitchFamily="34" charset="0"/>
                <a:cs typeface="Arial" panose="020B0604020202020204" pitchFamily="34" charset="0"/>
              </a:rPr>
              <a:t>General practice and community pharmacy teams should continue to prescribe and dispense valproate as per local SCP agreements. </a:t>
            </a:r>
          </a:p>
          <a:p>
            <a:pPr>
              <a:lnSpc>
                <a:spcPct val="100000"/>
              </a:lnSpc>
              <a:spcBef>
                <a:spcPts val="0"/>
              </a:spcBef>
            </a:pPr>
            <a:r>
              <a:rPr lang="en-GB" sz="1400" dirty="0">
                <a:latin typeface="Arial" panose="020B0604020202020204" pitchFamily="34" charset="0"/>
                <a:cs typeface="Arial" panose="020B0604020202020204" pitchFamily="34" charset="0"/>
              </a:rPr>
              <a:t>The valproate PPP for all girls and women of childbearing potential continues to apply. Secondary care organisations have produced action plans to incorporate the new recommendations which will be introduced at initiation/annual review. </a:t>
            </a:r>
          </a:p>
          <a:p>
            <a:pPr>
              <a:lnSpc>
                <a:spcPct val="100000"/>
              </a:lnSpc>
              <a:spcBef>
                <a:spcPts val="0"/>
              </a:spcBef>
            </a:pPr>
            <a:r>
              <a:rPr lang="en-GB" sz="1400" dirty="0">
                <a:latin typeface="Arial" panose="020B0604020202020204" pitchFamily="34" charset="0"/>
                <a:cs typeface="Arial" panose="020B0604020202020204" pitchFamily="34" charset="0"/>
              </a:rPr>
              <a:t>Men – new recommendations released by MHRA in January 2024. </a:t>
            </a:r>
          </a:p>
          <a:p>
            <a:pPr>
              <a:lnSpc>
                <a:spcPct val="100000"/>
              </a:lnSpc>
              <a:spcBef>
                <a:spcPts val="0"/>
              </a:spcBef>
            </a:pPr>
            <a:r>
              <a:rPr lang="en-GB" sz="1400" dirty="0">
                <a:latin typeface="Arial" panose="020B0604020202020204" pitchFamily="34" charset="0"/>
                <a:cs typeface="Arial" panose="020B0604020202020204" pitchFamily="34" charset="0"/>
              </a:rPr>
              <a:t>Updated documents - </a:t>
            </a:r>
            <a:r>
              <a:rPr lang="en-GB" sz="1400" i="0" u="none" strike="noStrike" dirty="0">
                <a:solidFill>
                  <a:srgbClr val="1D70B8"/>
                </a:solidFill>
                <a:effectLst/>
                <a:latin typeface="Arial" panose="020B0604020202020204" pitchFamily="34" charset="0"/>
                <a:cs typeface="Arial" panose="020B0604020202020204" pitchFamily="34" charset="0"/>
                <a:hlinkClick r:id="rId3"/>
              </a:rPr>
              <a:t>Valproate: new safety and educational materials to support regulatory measures in men and women under 55 years of age</a:t>
            </a:r>
            <a:r>
              <a:rPr lang="en-GB" sz="1400" dirty="0">
                <a:latin typeface="Arial" panose="020B0604020202020204" pitchFamily="34" charset="0"/>
                <a:cs typeface="Arial" panose="020B0604020202020204" pitchFamily="34" charset="0"/>
              </a:rPr>
              <a:t> </a:t>
            </a:r>
          </a:p>
          <a:p>
            <a:pPr>
              <a:lnSpc>
                <a:spcPct val="100000"/>
              </a:lnSpc>
              <a:spcBef>
                <a:spcPts val="0"/>
              </a:spcBef>
            </a:pPr>
            <a:r>
              <a:rPr lang="en-GB" sz="1400" dirty="0">
                <a:latin typeface="Arial" panose="020B0604020202020204" pitchFamily="34" charset="0"/>
                <a:cs typeface="Arial" panose="020B0604020202020204" pitchFamily="34" charset="0"/>
              </a:rPr>
              <a:t>Add SNOMED codes – e.g. Valproate Annual Risk Acknowledgement Form completed (1366401000000107); Pregnancy prevention programme started (1129771000000103); Referral for completion of Valproate Annual Risk Acknowledgement Form (1366381000000107)</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latin typeface="Arial" panose="020B0604020202020204" pitchFamily="34" charset="0"/>
                <a:cs typeface="Arial" panose="020B0604020202020204" pitchFamily="34" charset="0"/>
                <a:hlinkClick r:id="rId4"/>
              </a:rPr>
              <a:t>Shortage of GLP-1 receptor agonists (GLP-1 RA) update</a:t>
            </a:r>
            <a:r>
              <a:rPr lang="en-GB" sz="1400" b="1" dirty="0">
                <a:solidFill>
                  <a:srgbClr val="1D70B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GB" sz="1400" b="1" dirty="0">
                <a:solidFill>
                  <a:srgbClr val="1D70B8"/>
                </a:solidFill>
                <a:latin typeface="Arial" panose="020B0604020202020204" pitchFamily="34" charset="0"/>
                <a:cs typeface="Arial" panose="020B0604020202020204" pitchFamily="34" charset="0"/>
              </a:rPr>
              <a:t>– action required by 28</a:t>
            </a:r>
            <a:r>
              <a:rPr lang="en-GB" sz="1400" b="1" baseline="30000" dirty="0">
                <a:solidFill>
                  <a:srgbClr val="1D70B8"/>
                </a:solidFill>
                <a:latin typeface="Arial" panose="020B0604020202020204" pitchFamily="34" charset="0"/>
                <a:cs typeface="Arial" panose="020B0604020202020204" pitchFamily="34" charset="0"/>
              </a:rPr>
              <a:t>th</a:t>
            </a:r>
            <a:r>
              <a:rPr lang="en-GB" sz="1400" b="1" dirty="0">
                <a:solidFill>
                  <a:srgbClr val="1D70B8"/>
                </a:solidFill>
                <a:latin typeface="Arial" panose="020B0604020202020204" pitchFamily="34" charset="0"/>
                <a:cs typeface="Arial" panose="020B0604020202020204" pitchFamily="34" charset="0"/>
              </a:rPr>
              <a:t> March 2024</a:t>
            </a:r>
          </a:p>
          <a:p>
            <a:pPr marL="0" indent="0">
              <a:lnSpc>
                <a:spcPct val="100000"/>
              </a:lnSpc>
              <a:spcBef>
                <a:spcPts val="0"/>
              </a:spcBef>
              <a:buNone/>
            </a:pPr>
            <a:r>
              <a:rPr lang="en-GB" sz="1400" dirty="0">
                <a:solidFill>
                  <a:srgbClr val="FF0000"/>
                </a:solidFill>
                <a:latin typeface="Arial" panose="020B0604020202020204" pitchFamily="34" charset="0"/>
                <a:cs typeface="Arial" panose="020B0604020202020204" pitchFamily="34" charset="0"/>
              </a:rPr>
              <a:t>This </a:t>
            </a:r>
            <a:r>
              <a:rPr lang="en-GB" sz="1400" dirty="0" err="1">
                <a:solidFill>
                  <a:srgbClr val="FF0000"/>
                </a:solidFill>
                <a:latin typeface="Arial" panose="020B0604020202020204" pitchFamily="34" charset="0"/>
                <a:cs typeface="Arial" panose="020B0604020202020204" pitchFamily="34" charset="0"/>
              </a:rPr>
              <a:t>NatPSA</a:t>
            </a:r>
            <a:r>
              <a:rPr lang="en-GB" sz="1400" dirty="0">
                <a:solidFill>
                  <a:srgbClr val="FF0000"/>
                </a:solidFill>
                <a:latin typeface="Arial" panose="020B0604020202020204" pitchFamily="34" charset="0"/>
                <a:cs typeface="Arial" panose="020B0604020202020204" pitchFamily="34" charset="0"/>
              </a:rPr>
              <a:t> supersedes </a:t>
            </a:r>
            <a:r>
              <a:rPr lang="en-GB" sz="1400" dirty="0" err="1">
                <a:solidFill>
                  <a:srgbClr val="FF0000"/>
                </a:solidFill>
                <a:latin typeface="Arial" panose="020B0604020202020204" pitchFamily="34" charset="0"/>
                <a:cs typeface="Arial" panose="020B0604020202020204" pitchFamily="34" charset="0"/>
              </a:rPr>
              <a:t>NatPSA</a:t>
            </a:r>
            <a:r>
              <a:rPr lang="en-GB" sz="1400" dirty="0">
                <a:solidFill>
                  <a:srgbClr val="FF0000"/>
                </a:solidFill>
                <a:latin typeface="Arial" panose="020B0604020202020204" pitchFamily="34" charset="0"/>
                <a:cs typeface="Arial" panose="020B0604020202020204" pitchFamily="34" charset="0"/>
              </a:rPr>
              <a:t>/2023/008/DHSC (July 2023)</a:t>
            </a:r>
          </a:p>
          <a:p>
            <a:pPr>
              <a:lnSpc>
                <a:spcPct val="100000"/>
              </a:lnSpc>
              <a:spcBef>
                <a:spcPts val="0"/>
              </a:spcBef>
            </a:pPr>
            <a:r>
              <a:rPr lang="en-GB" sz="1400" dirty="0">
                <a:latin typeface="Arial" panose="020B0604020202020204" pitchFamily="34" charset="0"/>
                <a:cs typeface="Arial" panose="020B0604020202020204" pitchFamily="34" charset="0"/>
              </a:rPr>
              <a:t>The supply of GLP-1 RAs continues to be limited, with supply not expected to return to normal until at least the end of 2024.</a:t>
            </a:r>
          </a:p>
          <a:p>
            <a:pPr>
              <a:lnSpc>
                <a:spcPct val="100000"/>
              </a:lnSpc>
              <a:spcBef>
                <a:spcPts val="0"/>
              </a:spcBef>
            </a:pPr>
            <a:r>
              <a:rPr lang="en-GB" sz="1400" dirty="0">
                <a:latin typeface="Arial" panose="020B0604020202020204" pitchFamily="34" charset="0"/>
                <a:cs typeface="Arial" panose="020B0604020202020204" pitchFamily="34" charset="0"/>
              </a:rPr>
              <a:t>Update contains 3 additional required actions.</a:t>
            </a:r>
          </a:p>
          <a:p>
            <a:pPr>
              <a:lnSpc>
                <a:spcPct val="100000"/>
              </a:lnSpc>
              <a:spcBef>
                <a:spcPts val="0"/>
              </a:spcBef>
            </a:pPr>
            <a:r>
              <a:rPr lang="en-GB" sz="1400" dirty="0">
                <a:latin typeface="Arial" panose="020B0604020202020204" pitchFamily="34" charset="0"/>
                <a:cs typeface="Arial" panose="020B0604020202020204" pitchFamily="34" charset="0"/>
              </a:rPr>
              <a:t>Do not prescribe GLP-1 RAs licensed for T2DM for off-label indications. Existing stock must be conserved for patients with T2DM to mitigate the risk of impaired access to treatment and increased risk in diabetes related complications.</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solidFill>
                  <a:srgbClr val="1D70B8"/>
                </a:solidFill>
                <a:latin typeface="Arial" panose="020B0604020202020204" pitchFamily="34" charset="0"/>
                <a:cs typeface="Arial" panose="020B0604020202020204" pitchFamily="34" charset="0"/>
                <a:hlinkClick r:id="rId5"/>
              </a:rPr>
              <a:t>Potential contamination of some carbomer-containing lubricating eye products</a:t>
            </a:r>
            <a:r>
              <a:rPr lang="en-GB" sz="1400" b="1" dirty="0">
                <a:solidFill>
                  <a:srgbClr val="1D70B8"/>
                </a:solidFill>
                <a:latin typeface="Arial" panose="020B0604020202020204" pitchFamily="34" charset="0"/>
                <a:cs typeface="Arial" panose="020B0604020202020204" pitchFamily="34" charset="0"/>
              </a:rPr>
              <a:t> – action by 17</a:t>
            </a:r>
            <a:r>
              <a:rPr lang="en-GB" sz="1400" b="1" baseline="30000" dirty="0">
                <a:solidFill>
                  <a:srgbClr val="1D70B8"/>
                </a:solidFill>
                <a:latin typeface="Arial" panose="020B0604020202020204" pitchFamily="34" charset="0"/>
                <a:cs typeface="Arial" panose="020B0604020202020204" pitchFamily="34" charset="0"/>
              </a:rPr>
              <a:t>th</a:t>
            </a:r>
            <a:r>
              <a:rPr lang="en-GB" sz="1400" b="1" dirty="0">
                <a:solidFill>
                  <a:srgbClr val="1D70B8"/>
                </a:solidFill>
                <a:latin typeface="Arial" panose="020B0604020202020204" pitchFamily="34" charset="0"/>
                <a:cs typeface="Arial" panose="020B0604020202020204" pitchFamily="34" charset="0"/>
              </a:rPr>
              <a:t> December 2023</a:t>
            </a:r>
          </a:p>
          <a:p>
            <a:pPr>
              <a:lnSpc>
                <a:spcPct val="100000"/>
              </a:lnSpc>
              <a:spcBef>
                <a:spcPts val="0"/>
              </a:spcBef>
            </a:pPr>
            <a:r>
              <a:rPr lang="en-GB" sz="1400" dirty="0">
                <a:latin typeface="Arial" panose="020B0604020202020204" pitchFamily="34" charset="0"/>
                <a:cs typeface="Arial" panose="020B0604020202020204" pitchFamily="34" charset="0"/>
              </a:rPr>
              <a:t>As a precautionary measure while further testing is conducted, the use of all carbomer-containing lubricating eye products should be avoided for patients who have cystic fibrosis, are severely immunocompromised or are awaiting lung transplantation.</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latin typeface="Arial" panose="020B0604020202020204" pitchFamily="34" charset="0"/>
                <a:cs typeface="Arial" panose="020B0604020202020204" pitchFamily="34" charset="0"/>
                <a:hlinkClick r:id="rId6"/>
              </a:rPr>
              <a:t>Potential for inappropriate dosing of insulin when switching insulin </a:t>
            </a:r>
            <a:r>
              <a:rPr lang="en-GB" sz="1400" b="1" dirty="0" err="1">
                <a:latin typeface="Arial" panose="020B0604020202020204" pitchFamily="34" charset="0"/>
                <a:cs typeface="Arial" panose="020B0604020202020204" pitchFamily="34" charset="0"/>
                <a:hlinkClick r:id="rId6"/>
              </a:rPr>
              <a:t>degludec</a:t>
            </a:r>
            <a:r>
              <a:rPr lang="en-GB" sz="1400" b="1" dirty="0">
                <a:latin typeface="Arial" panose="020B0604020202020204" pitchFamily="34" charset="0"/>
                <a:cs typeface="Arial" panose="020B0604020202020204" pitchFamily="34" charset="0"/>
                <a:hlinkClick r:id="rId6"/>
              </a:rPr>
              <a:t> (Tresiba®) products</a:t>
            </a:r>
            <a:r>
              <a:rPr lang="en-GB" sz="1400" b="1" dirty="0">
                <a:latin typeface="Arial" panose="020B0604020202020204" pitchFamily="34" charset="0"/>
                <a:cs typeface="Arial" panose="020B0604020202020204" pitchFamily="34" charset="0"/>
              </a:rPr>
              <a:t> </a:t>
            </a:r>
            <a:r>
              <a:rPr lang="en-GB" sz="1400" b="1" dirty="0">
                <a:solidFill>
                  <a:srgbClr val="1D70B8"/>
                </a:solidFill>
                <a:latin typeface="Arial" panose="020B0604020202020204" pitchFamily="34" charset="0"/>
                <a:cs typeface="Arial" panose="020B0604020202020204" pitchFamily="34" charset="0"/>
              </a:rPr>
              <a:t>– action by 22</a:t>
            </a:r>
            <a:r>
              <a:rPr lang="en-GB" sz="1400" b="1" baseline="30000" dirty="0">
                <a:solidFill>
                  <a:srgbClr val="1D70B8"/>
                </a:solidFill>
                <a:latin typeface="Arial" panose="020B0604020202020204" pitchFamily="34" charset="0"/>
                <a:cs typeface="Arial" panose="020B0604020202020204" pitchFamily="34" charset="0"/>
              </a:rPr>
              <a:t>nd</a:t>
            </a:r>
            <a:r>
              <a:rPr lang="en-GB" sz="1400" b="1" dirty="0">
                <a:solidFill>
                  <a:srgbClr val="1D70B8"/>
                </a:solidFill>
                <a:latin typeface="Arial" panose="020B0604020202020204" pitchFamily="34" charset="0"/>
                <a:cs typeface="Arial" panose="020B0604020202020204" pitchFamily="34" charset="0"/>
              </a:rPr>
              <a:t> December 2023</a:t>
            </a:r>
          </a:p>
          <a:p>
            <a:pPr>
              <a:lnSpc>
                <a:spcPct val="100000"/>
              </a:lnSpc>
              <a:spcBef>
                <a:spcPts val="0"/>
              </a:spcBef>
            </a:pPr>
            <a:r>
              <a:rPr lang="en-GB" sz="1400" dirty="0">
                <a:latin typeface="Arial" panose="020B0604020202020204" pitchFamily="34" charset="0"/>
                <a:cs typeface="Arial" panose="020B0604020202020204" pitchFamily="34" charset="0"/>
              </a:rPr>
              <a:t>Shortage of Tresiba</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FlexTouch</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100units/ml solution for injection 3ml pre-filled pens – switch to Tresiba </a:t>
            </a:r>
            <a:r>
              <a:rPr lang="en-GB" sz="1400" dirty="0" err="1">
                <a:latin typeface="Arial" panose="020B0604020202020204" pitchFamily="34" charset="0"/>
                <a:cs typeface="Arial" panose="020B0604020202020204" pitchFamily="34" charset="0"/>
              </a:rPr>
              <a:t>Penfill</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cartridges (plus a Novo Nordisk insulin delivery system and appropriate needles). </a:t>
            </a:r>
          </a:p>
          <a:p>
            <a:pPr>
              <a:lnSpc>
                <a:spcPct val="100000"/>
              </a:lnSpc>
              <a:spcBef>
                <a:spcPts val="0"/>
              </a:spcBef>
            </a:pPr>
            <a:r>
              <a:rPr lang="en-GB" sz="1400" dirty="0">
                <a:latin typeface="Arial" panose="020B0604020202020204" pitchFamily="34" charset="0"/>
                <a:cs typeface="Arial" panose="020B0604020202020204" pitchFamily="34" charset="0"/>
              </a:rPr>
              <a:t>Reports that a small number of patients have been switched to Tresiba</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FlexTouch</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200units/ml prefilled pens and have been </a:t>
            </a:r>
            <a:r>
              <a:rPr lang="en-GB" sz="1400" b="1" dirty="0">
                <a:latin typeface="Arial" panose="020B0604020202020204" pitchFamily="34" charset="0"/>
                <a:cs typeface="Arial" panose="020B0604020202020204" pitchFamily="34" charset="0"/>
              </a:rPr>
              <a:t>incorrectly</a:t>
            </a:r>
            <a:r>
              <a:rPr lang="en-GB" sz="1400" dirty="0">
                <a:latin typeface="Arial" panose="020B0604020202020204" pitchFamily="34" charset="0"/>
                <a:cs typeface="Arial" panose="020B0604020202020204" pitchFamily="34" charset="0"/>
              </a:rPr>
              <a:t> advised to administer half the number of units. </a:t>
            </a:r>
          </a:p>
        </p:txBody>
      </p:sp>
    </p:spTree>
    <p:extLst>
      <p:ext uri="{BB962C8B-B14F-4D97-AF65-F5344CB8AC3E}">
        <p14:creationId xmlns:p14="http://schemas.microsoft.com/office/powerpoint/2010/main" val="351746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64386"/>
            <a:ext cx="9242032" cy="516651"/>
          </a:xfrm>
        </p:spPr>
        <p:txBody>
          <a:bodyPr>
            <a:normAutofit fontScale="90000"/>
          </a:bodyPr>
          <a:lstStyle/>
          <a:p>
            <a:pPr algn="ctr"/>
            <a:r>
              <a:rPr lang="en-GB" b="1" dirty="0">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606174" y="681036"/>
            <a:ext cx="11362305" cy="6012578"/>
          </a:xfrm>
        </p:spPr>
        <p:txBody>
          <a:bodyPr>
            <a:noAutofit/>
          </a:bodyPr>
          <a:lstStyle/>
          <a:p>
            <a:pPr marL="0" indent="0">
              <a:lnSpc>
                <a:spcPct val="100000"/>
              </a:lnSpc>
              <a:spcBef>
                <a:spcPts val="0"/>
              </a:spcBef>
              <a:buNone/>
            </a:pPr>
            <a:r>
              <a:rPr lang="en-GB" sz="1800" b="1" dirty="0">
                <a:latin typeface="Arial" panose="020B0604020202020204" pitchFamily="34" charset="0"/>
                <a:cs typeface="Arial" panose="020B0604020202020204" pitchFamily="34" charset="0"/>
              </a:rPr>
              <a:t>MHRA and other national alerts</a:t>
            </a:r>
          </a:p>
          <a:p>
            <a:pPr marL="0" indent="0">
              <a:lnSpc>
                <a:spcPct val="100000"/>
              </a:lnSpc>
              <a:spcBef>
                <a:spcPts val="0"/>
              </a:spcBef>
              <a:buNone/>
            </a:pPr>
            <a:endParaRPr lang="en-GB" sz="10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solidFill>
                  <a:srgbClr val="1D70B8"/>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Aripiprazole (Abilify and generic brands): risk of pathological gambling</a:t>
            </a:r>
            <a:r>
              <a:rPr lang="en-GB" sz="1400" b="1" dirty="0">
                <a:solidFill>
                  <a:srgbClr val="1D70B8"/>
                </a:solidFill>
                <a:latin typeface="Arial" panose="020B0604020202020204" pitchFamily="34" charset="0"/>
                <a:cs typeface="Arial" panose="020B0604020202020204" pitchFamily="34" charset="0"/>
              </a:rPr>
              <a:t> </a:t>
            </a:r>
          </a:p>
          <a:p>
            <a:pPr>
              <a:lnSpc>
                <a:spcPct val="100000"/>
              </a:lnSpc>
              <a:spcBef>
                <a:spcPts val="0"/>
              </a:spcBef>
            </a:pPr>
            <a:r>
              <a:rPr lang="en-GB" sz="1400" dirty="0">
                <a:latin typeface="Arial" panose="020B0604020202020204" pitchFamily="34" charset="0"/>
                <a:cs typeface="Arial" panose="020B0604020202020204" pitchFamily="34" charset="0"/>
              </a:rPr>
              <a:t>Primary care HCPs should be alert to the risk of addictive gambling and other impulse control disorders.</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solidFill>
                  <a:srgbClr val="1D70B8"/>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Vitamin B12 (hydroxocobalamin, cyanocobalamin): advise patients with known cobalt allergy to be vigilant for sensitivity reactions</a:t>
            </a:r>
            <a:endParaRPr lang="en-GB" sz="1400" b="1" dirty="0">
              <a:solidFill>
                <a:srgbClr val="1D70B8"/>
              </a:solidFill>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If cobalt sensitivity-type reactions occur, assess the individual benefits and risks of continuing treatment and, if necessary to continue, advise patients on appropriate management of symptoms</a:t>
            </a:r>
          </a:p>
          <a:p>
            <a:pPr>
              <a:lnSpc>
                <a:spcPct val="100000"/>
              </a:lnSpc>
              <a:spcBef>
                <a:spcPts val="0"/>
              </a:spcBef>
            </a:pPr>
            <a:endParaRPr lang="en-GB" sz="1400" b="1" dirty="0">
              <a:solidFill>
                <a:srgbClr val="1D70B8"/>
              </a:solidFill>
              <a:latin typeface="Arial" panose="020B0604020202020204" pitchFamily="34" charset="0"/>
              <a:cs typeface="Arial" panose="020B0604020202020204" pitchFamily="34" charset="0"/>
              <a:hlinkClick r:id="rId4"/>
            </a:endParaRPr>
          </a:p>
          <a:p>
            <a:pPr marL="0" indent="0">
              <a:lnSpc>
                <a:spcPct val="100000"/>
              </a:lnSpc>
              <a:spcBef>
                <a:spcPts val="0"/>
              </a:spcBef>
              <a:buNone/>
            </a:pPr>
            <a:r>
              <a:rPr lang="en-GB" sz="1400" b="1" dirty="0">
                <a:solidFill>
                  <a:srgbClr val="1D70B8"/>
                </a:solidFill>
                <a:latin typeface="Arial" panose="020B0604020202020204" pitchFamily="34" charset="0"/>
                <a:cs typeface="Arial" panose="020B0604020202020204" pitchFamily="34" charset="0"/>
                <a:hlinkClick r:id="rId5"/>
              </a:rPr>
              <a:t>Extended Use Beyond Labelled Expiry Date for Selected Lots of </a:t>
            </a:r>
            <a:r>
              <a:rPr lang="en-GB" sz="1400" b="1" dirty="0" err="1">
                <a:solidFill>
                  <a:srgbClr val="1D70B8"/>
                </a:solidFill>
                <a:latin typeface="Arial" panose="020B0604020202020204" pitchFamily="34" charset="0"/>
                <a:cs typeface="Arial" panose="020B0604020202020204" pitchFamily="34" charset="0"/>
                <a:hlinkClick r:id="rId5"/>
              </a:rPr>
              <a:t>Jext</a:t>
            </a:r>
            <a:r>
              <a:rPr lang="en-GB" sz="1400" b="1" dirty="0">
                <a:solidFill>
                  <a:srgbClr val="1D70B8"/>
                </a:solidFill>
                <a:latin typeface="Arial" panose="020B0604020202020204" pitchFamily="34" charset="0"/>
                <a:cs typeface="Arial" panose="020B0604020202020204" pitchFamily="34" charset="0"/>
                <a:hlinkClick r:id="rId5"/>
              </a:rPr>
              <a:t>® 150 mcg and 300 mcg Adrenaline Auto-Injectors (AAIs)</a:t>
            </a:r>
            <a:endParaRPr lang="en-GB" sz="1400" b="1" dirty="0">
              <a:solidFill>
                <a:srgbClr val="1D70B8"/>
              </a:solidFill>
              <a:latin typeface="Arial" panose="020B0604020202020204" pitchFamily="34" charset="0"/>
              <a:cs typeface="Arial" panose="020B0604020202020204" pitchFamily="34" charset="0"/>
              <a:hlinkClick r:id="rId4"/>
            </a:endParaRPr>
          </a:p>
          <a:p>
            <a:pPr>
              <a:lnSpc>
                <a:spcPct val="100000"/>
              </a:lnSpc>
              <a:spcBef>
                <a:spcPts val="0"/>
              </a:spcBef>
            </a:pPr>
            <a:r>
              <a:rPr lang="en-GB" sz="1400" dirty="0">
                <a:latin typeface="Arial" panose="020B0604020202020204" pitchFamily="34" charset="0"/>
                <a:cs typeface="Arial" panose="020B0604020202020204" pitchFamily="34" charset="0"/>
              </a:rPr>
              <a:t>Shortage of </a:t>
            </a:r>
            <a:r>
              <a:rPr lang="en-GB" sz="1400" dirty="0" err="1">
                <a:latin typeface="Arial" panose="020B0604020202020204" pitchFamily="34" charset="0"/>
                <a:cs typeface="Arial" panose="020B0604020202020204" pitchFamily="34" charset="0"/>
              </a:rPr>
              <a:t>Jext</a:t>
            </a:r>
            <a:r>
              <a:rPr lang="en-GB" sz="1400" baseline="300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AAIs in the UK - specific batch numbers have been approved for use beyond the labelled expiry date by two months. </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latin typeface="Arial" panose="020B0604020202020204" pitchFamily="34" charset="0"/>
                <a:cs typeface="Arial" panose="020B0604020202020204" pitchFamily="34" charset="0"/>
                <a:hlinkClick r:id="rId6"/>
              </a:rPr>
              <a:t>Influenza season 2023/24: Use of antiviral medicines</a:t>
            </a:r>
            <a:endParaRPr lang="en-GB" sz="1400" b="1" dirty="0">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Antiviral medicines may be prescribed for patients in clinical at-risk groups as well as anyone at risk of severe illness and/or complications from influenza if not treated, in line with NICE and UKHSA guidance.</a:t>
            </a:r>
          </a:p>
          <a:p>
            <a:pPr>
              <a:lnSpc>
                <a:spcPct val="100000"/>
              </a:lnSpc>
              <a:spcBef>
                <a:spcPts val="0"/>
              </a:spcBef>
            </a:pPr>
            <a:r>
              <a:rPr lang="en-GB" sz="1400" dirty="0">
                <a:latin typeface="Arial" panose="020B0604020202020204" pitchFamily="34" charset="0"/>
                <a:cs typeface="Arial" panose="020B0604020202020204" pitchFamily="34" charset="0"/>
              </a:rPr>
              <a:t>UKHSA guidance advises testing to rule out COVID-19 as a minimum before prescribing.</a:t>
            </a:r>
          </a:p>
          <a:p>
            <a:pPr>
              <a:lnSpc>
                <a:spcPct val="100000"/>
              </a:lnSpc>
              <a:spcBef>
                <a:spcPts val="0"/>
              </a:spcBef>
            </a:pPr>
            <a:endParaRPr lang="en-GB" sz="14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latin typeface="Arial" panose="020B0604020202020204" pitchFamily="34" charset="0"/>
                <a:cs typeface="Arial" panose="020B0604020202020204" pitchFamily="34" charset="0"/>
                <a:hlinkClick r:id="rId7"/>
              </a:rPr>
              <a:t>Reckitt recalls two infant formula powders because of the possible presence of </a:t>
            </a:r>
            <a:r>
              <a:rPr lang="en-GB" sz="1400" b="1" dirty="0" err="1">
                <a:latin typeface="Arial" panose="020B0604020202020204" pitchFamily="34" charset="0"/>
                <a:cs typeface="Arial" panose="020B0604020202020204" pitchFamily="34" charset="0"/>
                <a:hlinkClick r:id="rId7"/>
              </a:rPr>
              <a:t>Cronobacter</a:t>
            </a:r>
            <a:r>
              <a:rPr lang="en-GB" sz="1400" b="1" dirty="0">
                <a:latin typeface="Arial" panose="020B0604020202020204" pitchFamily="34" charset="0"/>
                <a:cs typeface="Arial" panose="020B0604020202020204" pitchFamily="34" charset="0"/>
                <a:hlinkClick r:id="rId7"/>
              </a:rPr>
              <a:t> </a:t>
            </a:r>
            <a:r>
              <a:rPr lang="en-GB" sz="1400" b="1" dirty="0" err="1">
                <a:latin typeface="Arial" panose="020B0604020202020204" pitchFamily="34" charset="0"/>
                <a:cs typeface="Arial" panose="020B0604020202020204" pitchFamily="34" charset="0"/>
                <a:hlinkClick r:id="rId7"/>
              </a:rPr>
              <a:t>sakazakii</a:t>
            </a:r>
            <a:endParaRPr lang="en-GB" sz="1400" b="1" dirty="0">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 Three batches of </a:t>
            </a:r>
            <a:r>
              <a:rPr lang="en-GB" sz="1400" dirty="0" err="1">
                <a:latin typeface="Arial" panose="020B0604020202020204" pitchFamily="34" charset="0"/>
                <a:cs typeface="Arial" panose="020B0604020202020204" pitchFamily="34" charset="0"/>
              </a:rPr>
              <a:t>Nutramigen</a:t>
            </a:r>
            <a:r>
              <a:rPr lang="en-GB" sz="1400" dirty="0">
                <a:latin typeface="Arial" panose="020B0604020202020204" pitchFamily="34" charset="0"/>
                <a:cs typeface="Arial" panose="020B0604020202020204" pitchFamily="34" charset="0"/>
              </a:rPr>
              <a:t> LGG Stage 1 and stage 2 Hypoallergenic Formula powders have been recalled</a:t>
            </a:r>
          </a:p>
          <a:p>
            <a:pPr>
              <a:lnSpc>
                <a:spcPct val="100000"/>
              </a:lnSpc>
              <a:spcBef>
                <a:spcPts val="0"/>
              </a:spcBef>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solidFill>
                  <a:srgbClr val="1D70B8"/>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Fluoroquinolone antibiotics: must now only be prescribed when other commonly recommended antibiotics are inappropriate</a:t>
            </a:r>
            <a:endParaRPr lang="en-GB" sz="1400" b="1" dirty="0">
              <a:solidFill>
                <a:srgbClr val="1D70B8"/>
              </a:solidFill>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HCPs should remain alert for the risk of serious side effects involving tendons, muscles, joints, nerves, or mental health.</a:t>
            </a:r>
          </a:p>
          <a:p>
            <a:pPr>
              <a:lnSpc>
                <a:spcPct val="100000"/>
              </a:lnSpc>
              <a:spcBef>
                <a:spcPts val="0"/>
              </a:spcBef>
            </a:pPr>
            <a:r>
              <a:rPr lang="en-GB" sz="1400" dirty="0">
                <a:latin typeface="Arial" panose="020B0604020202020204" pitchFamily="34" charset="0"/>
                <a:cs typeface="Arial" panose="020B0604020202020204" pitchFamily="34" charset="0"/>
                <a:hlinkClick r:id="rId9"/>
              </a:rPr>
              <a:t>MHRA PIL </a:t>
            </a:r>
            <a:r>
              <a:rPr lang="en-GB" sz="1400" dirty="0">
                <a:latin typeface="Arial" panose="020B0604020202020204" pitchFamily="34" charset="0"/>
                <a:cs typeface="Arial" panose="020B0604020202020204" pitchFamily="34" charset="0"/>
              </a:rPr>
              <a:t>has been updated in 2024 to contain information from all the recent MHRA alerts and is available in regular and large print. </a:t>
            </a:r>
          </a:p>
          <a:p>
            <a:pPr>
              <a:lnSpc>
                <a:spcPct val="100000"/>
              </a:lnSpc>
              <a:spcBef>
                <a:spcPts val="0"/>
              </a:spcBef>
            </a:pPr>
            <a:endParaRPr lang="en-GB" sz="14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400" b="1" dirty="0">
                <a:latin typeface="Arial" panose="020B0604020202020204" pitchFamily="34" charset="0"/>
                <a:cs typeface="Arial" panose="020B0604020202020204" pitchFamily="34" charset="0"/>
                <a:hlinkClick r:id="rId10"/>
              </a:rPr>
              <a:t>Omega-3-acid ethyl ester medicines: dose-dependent increased risk of AF in patients with established cardiovascular diseases or cardiovascular risk factors</a:t>
            </a:r>
            <a:endParaRPr lang="en-GB" sz="1400" b="1" dirty="0">
              <a:latin typeface="Arial" panose="020B0604020202020204" pitchFamily="34" charset="0"/>
              <a:cs typeface="Arial" panose="020B0604020202020204" pitchFamily="34" charset="0"/>
            </a:endParaRPr>
          </a:p>
          <a:p>
            <a:pPr>
              <a:lnSpc>
                <a:spcPct val="100000"/>
              </a:lnSpc>
              <a:spcBef>
                <a:spcPts val="0"/>
              </a:spcBef>
            </a:pPr>
            <a:r>
              <a:rPr lang="en-GB" sz="1400" dirty="0">
                <a:latin typeface="Arial" panose="020B0604020202020204" pitchFamily="34" charset="0"/>
                <a:cs typeface="Arial" panose="020B0604020202020204" pitchFamily="34" charset="0"/>
              </a:rPr>
              <a:t>The observed risk was found to be highest with a dose of 4 g/day</a:t>
            </a:r>
          </a:p>
          <a:p>
            <a:pPr>
              <a:lnSpc>
                <a:spcPct val="100000"/>
              </a:lnSpc>
              <a:spcBef>
                <a:spcPts val="0"/>
              </a:spcBef>
            </a:pPr>
            <a:endParaRPr lang="en-GB" sz="1400" dirty="0">
              <a:latin typeface="Arial" panose="020B0604020202020204" pitchFamily="34" charset="0"/>
              <a:cs typeface="Arial" panose="020B0604020202020204" pitchFamily="34" charset="0"/>
            </a:endParaRPr>
          </a:p>
        </p:txBody>
      </p:sp>
      <p:pic>
        <p:nvPicPr>
          <p:cNvPr id="4" name="Picture 3" descr="Text&#10;&#10;Description automatically generated with low confidence">
            <a:extLst>
              <a:ext uri="{FF2B5EF4-FFF2-40B4-BE49-F238E27FC236}">
                <a16:creationId xmlns:a16="http://schemas.microsoft.com/office/drawing/2014/main" id="{4B8CC711-65D2-5AAE-6529-4D8B1996B4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96692" y="164385"/>
            <a:ext cx="2871787" cy="942975"/>
          </a:xfrm>
          <a:prstGeom prst="rect">
            <a:avLst/>
          </a:prstGeom>
        </p:spPr>
      </p:pic>
    </p:spTree>
    <p:extLst>
      <p:ext uri="{BB962C8B-B14F-4D97-AF65-F5344CB8AC3E}">
        <p14:creationId xmlns:p14="http://schemas.microsoft.com/office/powerpoint/2010/main" val="27655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38200" y="365125"/>
            <a:ext cx="9121726" cy="1325563"/>
          </a:xfrm>
        </p:spPr>
        <p:txBody>
          <a:bodyPr/>
          <a:lstStyle/>
          <a:p>
            <a:pPr algn="ctr"/>
            <a:r>
              <a:rPr lang="en-GB" dirty="0">
                <a:latin typeface="Arial" panose="020B0604020202020204" pitchFamily="34" charset="0"/>
                <a:cs typeface="Arial" panose="020B0604020202020204" pitchFamily="34" charset="0"/>
              </a:rPr>
              <a:t>Medicines Supply Problems</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p:txBody>
          <a:bodyPr>
            <a:norm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750"/>
              </a:spcBef>
              <a:spcAft>
                <a:spcPts val="750"/>
              </a:spcAft>
            </a:pPr>
            <a:r>
              <a:rPr lang="en-GB" sz="2200" b="1" u="none" strike="noStrike" dirty="0">
                <a:solidFill>
                  <a:srgbClr val="00B050"/>
                </a:solidFill>
                <a:effectLst/>
                <a:latin typeface="Helvetica"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SPS: </a:t>
            </a:r>
            <a:r>
              <a:rPr lang="en-GB" sz="2200" b="1" u="none" strike="noStrike" dirty="0">
                <a:solidFill>
                  <a:srgbClr val="0563C1"/>
                </a:solidFill>
                <a:effectLst/>
                <a:latin typeface="Helvetica"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Prescribing available medicines to treat ADHD </a:t>
            </a:r>
            <a:r>
              <a:rPr lang="en-GB" sz="2200" dirty="0">
                <a:solidFill>
                  <a:srgbClr val="333333"/>
                </a:solidFill>
                <a:effectLst/>
                <a:latin typeface="Helvetica" panose="020B0604020202020204" pitchFamily="34" charset="0"/>
                <a:ea typeface="Calibri" panose="020F0502020204030204" pitchFamily="34" charset="0"/>
              </a:rPr>
              <a:t>(Last updated 23 January 2024)</a:t>
            </a:r>
            <a:endParaRPr lang="en-GB" sz="2200" dirty="0">
              <a:effectLst/>
              <a:latin typeface="Calibri" panose="020F0502020204030204" pitchFamily="34" charset="0"/>
              <a:ea typeface="Calibri" panose="020F0502020204030204" pitchFamily="34" charset="0"/>
            </a:endParaRPr>
          </a:p>
          <a:p>
            <a:pPr>
              <a:lnSpc>
                <a:spcPct val="150000"/>
              </a:lnSpc>
              <a:spcBef>
                <a:spcPts val="750"/>
              </a:spcBef>
              <a:spcAft>
                <a:spcPts val="750"/>
              </a:spcAft>
            </a:pPr>
            <a:r>
              <a:rPr lang="en-GB" sz="2200" b="1" dirty="0">
                <a:solidFill>
                  <a:srgbClr val="333333"/>
                </a:solidFill>
                <a:effectLst/>
                <a:latin typeface="Helvetica" panose="020B0604020202020204" pitchFamily="34" charset="0"/>
                <a:ea typeface="Calibri" panose="020F0502020204030204" pitchFamily="34" charset="0"/>
              </a:rPr>
              <a:t>Update: </a:t>
            </a:r>
            <a:r>
              <a:rPr lang="en-GB" sz="2200" dirty="0">
                <a:solidFill>
                  <a:srgbClr val="333333"/>
                </a:solidFill>
                <a:effectLst/>
                <a:latin typeface="Helvetica" panose="020B0604020202020204" pitchFamily="34" charset="0"/>
                <a:ea typeface="Calibri" panose="020F0502020204030204" pitchFamily="34" charset="0"/>
              </a:rPr>
              <a:t>Various changes for availability for lisdexamfetamine capsules, methylphenidate MR tablets and methylphenidate MR capsules.</a:t>
            </a:r>
            <a:endParaRPr lang="en-GB" sz="2200" dirty="0">
              <a:effectLst/>
              <a:latin typeface="Calibri" panose="020F0502020204030204" pitchFamily="34" charset="0"/>
              <a:ea typeface="Calibri" panose="020F0502020204030204" pitchFamily="34" charset="0"/>
            </a:endParaRPr>
          </a:p>
          <a:p>
            <a:endParaRPr lang="en-GB" dirty="0">
              <a:solidFill>
                <a:srgbClr val="FF0000"/>
              </a:solidFill>
            </a:endParaRPr>
          </a:p>
        </p:txBody>
      </p:sp>
      <p:pic>
        <p:nvPicPr>
          <p:cNvPr id="4" name="Picture 3" descr="Text&#10;&#10;Description automatically generated with low confidence">
            <a:extLst>
              <a:ext uri="{FF2B5EF4-FFF2-40B4-BE49-F238E27FC236}">
                <a16:creationId xmlns:a16="http://schemas.microsoft.com/office/drawing/2014/main" id="{F1620669-4267-E660-910D-7A001E4A9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150" y="84931"/>
            <a:ext cx="2871787" cy="942975"/>
          </a:xfrm>
          <a:prstGeom prst="rect">
            <a:avLst/>
          </a:prstGeom>
        </p:spPr>
      </p:pic>
    </p:spTree>
    <p:extLst>
      <p:ext uri="{BB962C8B-B14F-4D97-AF65-F5344CB8AC3E}">
        <p14:creationId xmlns:p14="http://schemas.microsoft.com/office/powerpoint/2010/main" val="1426344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38200" y="324028"/>
            <a:ext cx="9023252" cy="1325563"/>
          </a:xfrm>
        </p:spPr>
        <p:txBody>
          <a:bodyPr/>
          <a:lstStyle/>
          <a:p>
            <a:pPr algn="ctr"/>
            <a:r>
              <a:rPr lang="en-GB" sz="4400" b="1" dirty="0">
                <a:solidFill>
                  <a:schemeClr val="accent1"/>
                </a:solidFill>
                <a:latin typeface="Arial" panose="020B0604020202020204" pitchFamily="34" charset="0"/>
                <a:cs typeface="Arial" panose="020B0604020202020204" pitchFamily="34" charset="0"/>
              </a:rPr>
              <a:t>Other News/SPS Updates</a:t>
            </a:r>
            <a:endParaRPr lang="en-GB"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168812" y="1463040"/>
            <a:ext cx="11535507" cy="5394960"/>
          </a:xfrm>
        </p:spPr>
        <p:txBody>
          <a:bodyPr>
            <a:normAutofit fontScale="40000" lnSpcReduction="20000"/>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5000" b="1" dirty="0">
                <a:effectLst/>
                <a:latin typeface="Arial" panose="020B0604020202020204" pitchFamily="34" charset="0"/>
                <a:ea typeface="Calibri" panose="020F0502020204030204" pitchFamily="34" charset="0"/>
                <a:cs typeface="Arial" panose="020B0604020202020204" pitchFamily="34" charset="0"/>
                <a:hlinkClick r:id="rId2"/>
              </a:rPr>
              <a:t>The NEWT Guidelines</a:t>
            </a:r>
            <a:r>
              <a:rPr lang="en-GB" sz="5000" b="1" dirty="0">
                <a:effectLst/>
                <a:latin typeface="Arial" panose="020B0604020202020204" pitchFamily="34" charset="0"/>
                <a:ea typeface="Calibri" panose="020F0502020204030204" pitchFamily="34" charset="0"/>
                <a:cs typeface="Arial" panose="020B0604020202020204" pitchFamily="34" charset="0"/>
              </a:rPr>
              <a:t>: </a:t>
            </a:r>
          </a:p>
          <a:p>
            <a:pPr>
              <a:buFont typeface="Wingdings" panose="05000000000000000000" pitchFamily="2" charset="2"/>
              <a:buChar char="§"/>
            </a:pPr>
            <a:r>
              <a:rPr lang="en-GB" sz="5000" dirty="0">
                <a:effectLst/>
                <a:latin typeface="Arial" panose="020B0604020202020204" pitchFamily="34" charset="0"/>
                <a:ea typeface="Calibri" panose="020F0502020204030204" pitchFamily="34" charset="0"/>
                <a:cs typeface="Arial" panose="020B0604020202020204" pitchFamily="34" charset="0"/>
              </a:rPr>
              <a:t>Access to our new ICB and GP practice wide NEWT contract is now available.</a:t>
            </a:r>
          </a:p>
          <a:p>
            <a:pPr>
              <a:buFont typeface="Wingdings" panose="05000000000000000000" pitchFamily="2" charset="2"/>
              <a:buChar char="§"/>
            </a:pPr>
            <a:r>
              <a:rPr kumimoji="0" lang="en-GB" altLang="en-US" sz="5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Please contact the MO team for password and username details</a:t>
            </a:r>
            <a:endParaRPr kumimoji="0" lang="en-GB" altLang="en-US" sz="5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buFont typeface="Wingdings" panose="05000000000000000000" pitchFamily="2" charset="2"/>
              <a:buChar char="§"/>
            </a:pPr>
            <a:r>
              <a:rPr lang="en-GB" sz="5000" dirty="0">
                <a:effectLst/>
                <a:latin typeface="Arial" panose="020B0604020202020204" pitchFamily="34" charset="0"/>
                <a:ea typeface="Calibri" panose="020F0502020204030204" pitchFamily="34" charset="0"/>
                <a:cs typeface="Arial" panose="020B0604020202020204" pitchFamily="34" charset="0"/>
              </a:rPr>
              <a:t>This can be used by all MO team colleagues, and all GP practice staff in both strategic and patient facing roles. </a:t>
            </a:r>
          </a:p>
          <a:p>
            <a:pPr>
              <a:buFont typeface="Wingdings" panose="05000000000000000000" pitchFamily="2" charset="2"/>
              <a:buChar char="§"/>
            </a:pPr>
            <a:r>
              <a:rPr lang="en-GB" sz="5000" dirty="0">
                <a:effectLst/>
                <a:latin typeface="Arial" panose="020B0604020202020204" pitchFamily="34" charset="0"/>
                <a:ea typeface="Calibri" panose="020F0502020204030204" pitchFamily="34" charset="0"/>
                <a:cs typeface="Arial" panose="020B0604020202020204" pitchFamily="34" charset="0"/>
              </a:rPr>
              <a:t>Previous usernames and passwords linked to any previous contracts need no longer be used and should not be shared, as contract restrictions still apply until those finally expire and they are deactivated.</a:t>
            </a:r>
          </a:p>
          <a:p>
            <a:pPr>
              <a:buFont typeface="Wingdings" panose="05000000000000000000" pitchFamily="2" charset="2"/>
              <a:buChar char="§"/>
            </a:pPr>
            <a:r>
              <a:rPr lang="en-GB" sz="5000" dirty="0">
                <a:effectLst/>
                <a:latin typeface="Arial" panose="020B0604020202020204" pitchFamily="34" charset="0"/>
                <a:ea typeface="Calibri" panose="020F0502020204030204" pitchFamily="34" charset="0"/>
                <a:cs typeface="Arial" panose="020B0604020202020204" pitchFamily="34" charset="0"/>
              </a:rPr>
              <a:t>Please let your colleagues know as appropriate.</a:t>
            </a:r>
          </a:p>
          <a:p>
            <a:pPr marL="0" indent="0">
              <a:buNone/>
            </a:pPr>
            <a:endParaRPr kumimoji="0" lang="en-GB" altLang="en-US"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indent="0" algn="ctr">
              <a:lnSpc>
                <a:spcPct val="107000"/>
              </a:lnSpc>
              <a:buNone/>
            </a:pPr>
            <a:endParaRPr lang="en-GB" sz="2800" b="1" dirty="0">
              <a:solidFill>
                <a:srgbClr val="00B050"/>
              </a:solidFill>
              <a:latin typeface="Arial" panose="020B0604020202020204" pitchFamily="34" charset="0"/>
              <a:cs typeface="Arial" panose="020B0604020202020204" pitchFamily="34" charset="0"/>
            </a:endParaRPr>
          </a:p>
          <a:p>
            <a:pPr marL="0" indent="0" algn="ctr">
              <a:lnSpc>
                <a:spcPct val="107000"/>
              </a:lnSpc>
              <a:buNone/>
            </a:pPr>
            <a:r>
              <a:rPr lang="en-GB" sz="5000" b="1" dirty="0">
                <a:solidFill>
                  <a:srgbClr val="00B050"/>
                </a:solidFill>
                <a:latin typeface="Arial" panose="020B0604020202020204" pitchFamily="34" charset="0"/>
                <a:cs typeface="Arial" panose="020B0604020202020204" pitchFamily="34" charset="0"/>
              </a:rPr>
              <a:t>New SPS resources (link </a:t>
            </a:r>
            <a:r>
              <a:rPr lang="en-GB" sz="5000" b="1" dirty="0">
                <a:solidFill>
                  <a:srgbClr val="00B050"/>
                </a:solidFill>
                <a:latin typeface="Arial" panose="020B0604020202020204" pitchFamily="34" charset="0"/>
                <a:cs typeface="Arial" panose="020B0604020202020204" pitchFamily="34" charset="0"/>
                <a:hlinkClick r:id="rId3"/>
              </a:rPr>
              <a:t>here</a:t>
            </a:r>
            <a:r>
              <a:rPr lang="en-GB" sz="5000" b="1" dirty="0">
                <a:solidFill>
                  <a:srgbClr val="00B050"/>
                </a:solidFill>
                <a:latin typeface="Arial" panose="020B0604020202020204" pitchFamily="34" charset="0"/>
                <a:cs typeface="Arial" panose="020B0604020202020204" pitchFamily="34" charset="0"/>
              </a:rPr>
              <a:t>)</a:t>
            </a:r>
            <a:endParaRPr lang="en-GB" sz="5000" b="1" dirty="0">
              <a:solidFill>
                <a:srgbClr val="0072C6"/>
              </a:solidFill>
              <a:latin typeface="Helvetica" panose="020B0604020202020204" pitchFamily="34" charset="0"/>
              <a:cs typeface="Calibri" panose="020F0502020204030204" pitchFamily="34" charset="0"/>
            </a:endParaRPr>
          </a:p>
          <a:p>
            <a:pPr marL="0" indent="0">
              <a:lnSpc>
                <a:spcPct val="107000"/>
              </a:lnSpc>
              <a:buNone/>
            </a:pPr>
            <a:r>
              <a:rPr lang="en-GB" sz="5000" b="1" u="none" strike="noStrike" dirty="0">
                <a:solidFill>
                  <a:srgbClr val="0072C6"/>
                </a:solidFill>
                <a:effectLst/>
                <a:latin typeface="Helvetica" panose="020B0604020202020204" pitchFamily="34" charset="0"/>
                <a:ea typeface="Calibri" panose="020F0502020204030204" pitchFamily="34" charset="0"/>
                <a:cs typeface="Calibri" panose="020F0502020204030204" pitchFamily="34" charset="0"/>
                <a:hlinkClick r:id="rId4"/>
              </a:rPr>
              <a:t>Understanding direct oral anticoagulant (DOAC) interactions</a:t>
            </a:r>
            <a:r>
              <a:rPr lang="en-GB" sz="5000" dirty="0">
                <a:solidFill>
                  <a:srgbClr val="333333"/>
                </a:solidFill>
                <a:effectLst/>
                <a:latin typeface="Helvetica" panose="020B0604020202020204" pitchFamily="34" charset="0"/>
                <a:ea typeface="Calibri" panose="020F0502020204030204" pitchFamily="34" charset="0"/>
              </a:rPr>
              <a:t> (Published 5 January 2024)</a:t>
            </a:r>
            <a:br>
              <a:rPr lang="en-GB" sz="5000" dirty="0">
                <a:effectLst/>
                <a:latin typeface="Calibri" panose="020F0502020204030204" pitchFamily="34" charset="0"/>
                <a:ea typeface="Calibri" panose="020F0502020204030204" pitchFamily="34" charset="0"/>
              </a:rPr>
            </a:br>
            <a:br>
              <a:rPr lang="en-GB" sz="5000" dirty="0">
                <a:effectLst/>
                <a:latin typeface="Calibri" panose="020F0502020204030204" pitchFamily="34" charset="0"/>
                <a:ea typeface="Calibri" panose="020F0502020204030204" pitchFamily="34" charset="0"/>
              </a:rPr>
            </a:br>
            <a:r>
              <a:rPr lang="en-GB" sz="5000" b="1" u="none" strike="noStrike" dirty="0">
                <a:solidFill>
                  <a:srgbClr val="0072C6"/>
                </a:solidFill>
                <a:effectLst/>
                <a:latin typeface="Helvetica" panose="020B0604020202020204" pitchFamily="34" charset="0"/>
                <a:ea typeface="Calibri" panose="020F0502020204030204" pitchFamily="34" charset="0"/>
                <a:cs typeface="Calibri" panose="020F0502020204030204" pitchFamily="34" charset="0"/>
                <a:hlinkClick r:id="rId5"/>
              </a:rPr>
              <a:t>Managing interactions with direct oral anticoagulants (DOACs)</a:t>
            </a:r>
            <a:r>
              <a:rPr lang="en-GB" sz="5000" dirty="0">
                <a:solidFill>
                  <a:srgbClr val="333333"/>
                </a:solidFill>
                <a:effectLst/>
                <a:latin typeface="Helvetica" panose="020B0604020202020204" pitchFamily="34" charset="0"/>
                <a:ea typeface="Calibri" panose="020F0502020204030204" pitchFamily="34" charset="0"/>
              </a:rPr>
              <a:t> (Published 5 January 2024)</a:t>
            </a:r>
            <a:br>
              <a:rPr lang="en-GB" sz="2800" dirty="0">
                <a:effectLst/>
                <a:latin typeface="Calibri" panose="020F0502020204030204" pitchFamily="34" charset="0"/>
                <a:ea typeface="Calibri" panose="020F0502020204030204" pitchFamily="34" charset="0"/>
              </a:rPr>
            </a:br>
            <a:br>
              <a:rPr lang="en-GB" sz="2800" dirty="0">
                <a:solidFill>
                  <a:srgbClr val="FF0000"/>
                </a:solidFill>
                <a:effectLst/>
                <a:latin typeface="Calibri" panose="020F0502020204030204" pitchFamily="34" charset="0"/>
                <a:ea typeface="Calibri" panose="020F0502020204030204" pitchFamily="34" charset="0"/>
              </a:rPr>
            </a:br>
            <a:endParaRPr lang="en-GB" sz="2800" dirty="0">
              <a:solidFill>
                <a:srgbClr val="FF0000"/>
              </a:solidFill>
              <a:effectLst/>
              <a:latin typeface="Calibri" panose="020F0502020204030204" pitchFamily="34" charset="0"/>
              <a:ea typeface="Calibri" panose="020F0502020204030204" pitchFamily="34" charset="0"/>
            </a:endParaRPr>
          </a:p>
          <a:p>
            <a:pPr marL="0" indent="0">
              <a:buNone/>
            </a:pPr>
            <a:endParaRPr lang="en-GB" dirty="0"/>
          </a:p>
        </p:txBody>
      </p:sp>
      <p:pic>
        <p:nvPicPr>
          <p:cNvPr id="4" name="Picture 3" descr="Text&#10;&#10;Description automatically generated with low confidence">
            <a:extLst>
              <a:ext uri="{FF2B5EF4-FFF2-40B4-BE49-F238E27FC236}">
                <a16:creationId xmlns:a16="http://schemas.microsoft.com/office/drawing/2014/main" id="{C50979D2-44F8-FB97-A2CD-790579BD5A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8540" y="324028"/>
            <a:ext cx="2871787" cy="942975"/>
          </a:xfrm>
          <a:prstGeom prst="rect">
            <a:avLst/>
          </a:prstGeom>
        </p:spPr>
      </p:pic>
    </p:spTree>
    <p:extLst>
      <p:ext uri="{BB962C8B-B14F-4D97-AF65-F5344CB8AC3E}">
        <p14:creationId xmlns:p14="http://schemas.microsoft.com/office/powerpoint/2010/main" val="20756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0" y="365125"/>
            <a:ext cx="9431215" cy="1325563"/>
          </a:xfrm>
        </p:spPr>
        <p:txBody>
          <a:bodyPr/>
          <a:lstStyle/>
          <a:p>
            <a:pPr algn="ctr"/>
            <a:r>
              <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3643729270"/>
              </p:ext>
            </p:extLst>
          </p:nvPr>
        </p:nvGraphicFramePr>
        <p:xfrm>
          <a:off x="419099" y="1825625"/>
          <a:ext cx="11353801" cy="478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606390" y="1968500"/>
            <a:ext cx="3036924" cy="720000"/>
          </a:xfrm>
          <a:prstGeom prst="rect">
            <a:avLst/>
          </a:prstGeom>
        </p:spPr>
      </p:pic>
      <p:sp>
        <p:nvSpPr>
          <p:cNvPr id="11" name="TextBox 10">
            <a:extLst>
              <a:ext uri="{FF2B5EF4-FFF2-40B4-BE49-F238E27FC236}">
                <a16:creationId xmlns:a16="http://schemas.microsoft.com/office/drawing/2014/main" id="{8ACBC5DD-3625-50CA-4EBB-9D297181D9E6}"/>
              </a:ext>
            </a:extLst>
          </p:cNvPr>
          <p:cNvSpPr txBox="1"/>
          <p:nvPr/>
        </p:nvSpPr>
        <p:spPr>
          <a:xfrm>
            <a:off x="3045619" y="6245781"/>
            <a:ext cx="6100762" cy="369332"/>
          </a:xfrm>
          <a:prstGeom prst="rect">
            <a:avLst/>
          </a:prstGeom>
          <a:noFill/>
        </p:spPr>
        <p:txBody>
          <a:bodyPr wrap="square">
            <a:spAutoFit/>
          </a:bodyPr>
          <a:lstStyle/>
          <a:p>
            <a:r>
              <a:rPr lang="en-GB" b="0" i="0" dirty="0">
                <a:solidFill>
                  <a:srgbClr val="2C4054"/>
                </a:solidFill>
                <a:effectLst/>
                <a:latin typeface="verdana" panose="020B0604030504040204" pitchFamily="34" charset="0"/>
              </a:rPr>
              <a:t>All registered subscribers can </a:t>
            </a:r>
            <a:r>
              <a:rPr lang="en-GB" b="0" i="0" u="sng" dirty="0">
                <a:solidFill>
                  <a:srgbClr val="ED8B00"/>
                </a:solidFill>
                <a:effectLst/>
                <a:latin typeface="verdana" panose="020B0604030504040204" pitchFamily="34" charset="0"/>
                <a:hlinkClick r:id="rId9"/>
              </a:rPr>
              <a:t>sign up here.</a:t>
            </a:r>
            <a:endParaRPr lang="en-GB" dirty="0"/>
          </a:p>
        </p:txBody>
      </p:sp>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0" y="365125"/>
            <a:ext cx="9684434" cy="1325563"/>
          </a:xfrm>
        </p:spPr>
        <p:txBody>
          <a:bodyPr/>
          <a:lstStyle/>
          <a:p>
            <a:pPr algn="ctr"/>
            <a:r>
              <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834421105"/>
              </p:ext>
            </p:extLst>
          </p:nvPr>
        </p:nvGraphicFramePr>
        <p:xfrm>
          <a:off x="838199" y="1825625"/>
          <a:ext cx="11091864" cy="4789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een heart and text&#10;&#10;Description automatically generated">
            <a:extLst>
              <a:ext uri="{FF2B5EF4-FFF2-40B4-BE49-F238E27FC236}">
                <a16:creationId xmlns:a16="http://schemas.microsoft.com/office/drawing/2014/main" id="{63BF43F0-F151-6A71-3790-6ABCBA777B9C}"/>
              </a:ext>
            </a:extLst>
          </p:cNvPr>
          <p:cNvPicPr>
            <a:picLocks noChangeAspect="1"/>
          </p:cNvPicPr>
          <p:nvPr/>
        </p:nvPicPr>
        <p:blipFill>
          <a:blip r:embed="rId8"/>
          <a:stretch>
            <a:fillRect/>
          </a:stretch>
        </p:blipFill>
        <p:spPr>
          <a:xfrm>
            <a:off x="838199" y="1315117"/>
            <a:ext cx="2397073" cy="936000"/>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69540DC2-A97E-F107-AA20-02BD4F3CBD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0727" y="163906"/>
            <a:ext cx="2631273" cy="864000"/>
          </a:xfrm>
          <a:prstGeom prst="rect">
            <a:avLst/>
          </a:prstGeom>
        </p:spPr>
      </p:pic>
    </p:spTree>
    <p:extLst>
      <p:ext uri="{BB962C8B-B14F-4D97-AF65-F5344CB8AC3E}">
        <p14:creationId xmlns:p14="http://schemas.microsoft.com/office/powerpoint/2010/main" val="388238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dirty="0">
                <a:solidFill>
                  <a:schemeClr val="bg1"/>
                </a:solidFill>
              </a:rPr>
              <a:t>Summary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2251847690"/>
              </p:ext>
            </p:extLst>
          </p:nvPr>
        </p:nvGraphicFramePr>
        <p:xfrm>
          <a:off x="1889176" y="1979128"/>
          <a:ext cx="8914812" cy="4698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2190750" y="1200961"/>
            <a:ext cx="8020050" cy="751665"/>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dirty="0"/>
              <a:t>Summary of key Actions </a:t>
            </a:r>
            <a:endParaRPr lang="en-GB" dirty="0"/>
          </a:p>
        </p:txBody>
      </p:sp>
      <p:pic>
        <p:nvPicPr>
          <p:cNvPr id="7" name="Picture 6">
            <a:extLst>
              <a:ext uri="{FF2B5EF4-FFF2-40B4-BE49-F238E27FC236}">
                <a16:creationId xmlns:a16="http://schemas.microsoft.com/office/drawing/2014/main" id="{23339A3C-F109-4954-8940-0FD012EAAB58}"/>
              </a:ext>
            </a:extLst>
          </p:cNvPr>
          <p:cNvPicPr>
            <a:picLocks noChangeAspect="1"/>
          </p:cNvPicPr>
          <p:nvPr/>
        </p:nvPicPr>
        <p:blipFill>
          <a:blip r:embed="rId8"/>
          <a:stretch>
            <a:fillRect/>
          </a:stretch>
        </p:blipFill>
        <p:spPr>
          <a:xfrm>
            <a:off x="2343066" y="1171921"/>
            <a:ext cx="869847" cy="855864"/>
          </a:xfrm>
          <a:prstGeom prst="rect">
            <a:avLst/>
          </a:prstGeom>
        </p:spPr>
      </p:pic>
      <p:pic>
        <p:nvPicPr>
          <p:cNvPr id="8" name="Picture 7">
            <a:extLst>
              <a:ext uri="{FF2B5EF4-FFF2-40B4-BE49-F238E27FC236}">
                <a16:creationId xmlns:a16="http://schemas.microsoft.com/office/drawing/2014/main" id="{7AED15AC-7385-46CB-9C26-344766019DE4}"/>
              </a:ext>
            </a:extLst>
          </p:cNvPr>
          <p:cNvPicPr>
            <a:picLocks noChangeAspect="1"/>
          </p:cNvPicPr>
          <p:nvPr/>
        </p:nvPicPr>
        <p:blipFill>
          <a:blip r:embed="rId8"/>
          <a:stretch>
            <a:fillRect/>
          </a:stretch>
        </p:blipFill>
        <p:spPr>
          <a:xfrm>
            <a:off x="8979089" y="1123265"/>
            <a:ext cx="869847" cy="855864"/>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0744" y="180290"/>
            <a:ext cx="2871787" cy="942975"/>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1054608" y="312274"/>
            <a:ext cx="9299214" cy="5509200"/>
          </a:xfrm>
          <a:prstGeom prst="rect">
            <a:avLst/>
          </a:prstGeom>
          <a:noFill/>
        </p:spPr>
        <p:txBody>
          <a:bodyPr wrap="square">
            <a:spAutoFit/>
          </a:bodyPr>
          <a:lstStyle/>
          <a:p>
            <a:pPr marL="0" indent="0" algn="ctr">
              <a:buNone/>
            </a:pPr>
            <a:endParaRPr lang="en-GB" sz="4000" b="1" dirty="0">
              <a:latin typeface="Arial" panose="020B0604020202020204" pitchFamily="34" charset="0"/>
              <a:cs typeface="Arial" panose="020B0604020202020204" pitchFamily="34" charset="0"/>
            </a:endParaRPr>
          </a:p>
          <a:p>
            <a:pPr algn="ctr"/>
            <a:endParaRPr lang="en-US" sz="4000" u="sng" dirty="0">
              <a:solidFill>
                <a:srgbClr val="6264A7"/>
              </a:solidFill>
              <a:latin typeface="Segoe UI Semibold" panose="020B0702040204020203" pitchFamily="34" charset="0"/>
              <a:ea typeface="Times New Roman" panose="02020603050405020304" pitchFamily="18" charset="0"/>
            </a:endParaRPr>
          </a:p>
          <a:p>
            <a:pPr algn="ctr"/>
            <a:r>
              <a:rPr lang="en-US" sz="4000" b="1"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Thursday, 7</a:t>
            </a:r>
            <a:r>
              <a:rPr lang="en-US" sz="4000" b="1" baseline="300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th</a:t>
            </a:r>
            <a:r>
              <a:rPr lang="en-US" sz="4000" b="1"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 March 2024</a:t>
            </a:r>
          </a:p>
          <a:p>
            <a:pPr algn="ctr"/>
            <a:endParaRPr lang="en-US" sz="4000" u="sng" dirty="0">
              <a:solidFill>
                <a:srgbClr val="6264A7"/>
              </a:solidFill>
              <a:effectLst/>
              <a:latin typeface="Segoe UI Semibold" panose="020B0702040204020203" pitchFamily="34" charset="0"/>
              <a:ea typeface="Calibri" panose="020F0502020204030204" pitchFamily="34" charset="0"/>
              <a:hlinkClick r:id="rId3"/>
            </a:endParaRPr>
          </a:p>
          <a:p>
            <a:pPr algn="ctr"/>
            <a:r>
              <a:rPr lang="en-US" sz="4000" u="sng" dirty="0">
                <a:solidFill>
                  <a:srgbClr val="6264A7"/>
                </a:solidFill>
                <a:effectLst/>
                <a:latin typeface="Segoe UI Semibold" panose="020B0702040204020203" pitchFamily="34" charset="0"/>
                <a:ea typeface="Calibri" panose="020F0502020204030204" pitchFamily="34" charset="0"/>
                <a:hlinkClick r:id="rId3"/>
              </a:rPr>
              <a:t>Click here to join the meeting</a:t>
            </a:r>
            <a:r>
              <a:rPr lang="en-US" sz="4000" dirty="0">
                <a:solidFill>
                  <a:srgbClr val="252424"/>
                </a:solidFill>
                <a:effectLst/>
                <a:latin typeface="Segoe UI" panose="020B0502040204020203" pitchFamily="34" charset="0"/>
                <a:ea typeface="Calibri" panose="020F0502020204030204" pitchFamily="34" charset="0"/>
              </a:rPr>
              <a:t> </a:t>
            </a:r>
            <a:endParaRPr lang="en-GB" sz="4000" dirty="0">
              <a:effectLst/>
              <a:latin typeface="Calibri" panose="020F0502020204030204" pitchFamily="34" charset="0"/>
              <a:ea typeface="Calibri" panose="020F0502020204030204" pitchFamily="34" charset="0"/>
            </a:endParaRPr>
          </a:p>
          <a:p>
            <a:pPr marL="0" indent="0" algn="ctr">
              <a:buNone/>
            </a:pPr>
            <a:endParaRPr lang="en-US" sz="30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Feedback welcome </a:t>
            </a:r>
          </a:p>
          <a:p>
            <a:pPr marL="0" indent="0" algn="ctr">
              <a:buNone/>
            </a:pPr>
            <a:r>
              <a:rPr lang="en-US" sz="3000" b="1" dirty="0">
                <a:latin typeface="Arial" panose="020B0604020202020204" pitchFamily="34" charset="0"/>
                <a:cs typeface="Arial" panose="020B0604020202020204" pitchFamily="34" charset="0"/>
              </a:rPr>
              <a:t> </a:t>
            </a:r>
            <a:r>
              <a:rPr lang="en-GB" sz="2000" u="sng" dirty="0">
                <a:solidFill>
                  <a:srgbClr val="0563C1"/>
                </a:solidFill>
                <a:effectLst/>
                <a:latin typeface="Arial" panose="020B0604020202020204" pitchFamily="34" charset="0"/>
                <a:ea typeface="Calibri" panose="020F0502020204030204" pitchFamily="34" charset="0"/>
                <a:hlinkClick r:id="rId4"/>
              </a:rPr>
              <a:t>https://forms.office.com/Pages/ResponsePage.aspx?id=slTDN7CF9UeyIge0jXdO443oflYckS5GlHWzOtEesnlUMDNDTkRVTDI1VTRaV1dPQlhMRFAyTkxNNy4u</a:t>
            </a:r>
            <a:endParaRPr lang="en-GB"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D50BBE-5E89-E940-3D6F-A5961F429C78}"/>
              </a:ext>
            </a:extLst>
          </p:cNvPr>
          <p:cNvSpPr txBox="1"/>
          <p:nvPr/>
        </p:nvSpPr>
        <p:spPr>
          <a:xfrm>
            <a:off x="2116152" y="4690169"/>
            <a:ext cx="9015983" cy="646331"/>
          </a:xfrm>
          <a:prstGeom prst="rect">
            <a:avLst/>
          </a:prstGeom>
          <a:noFill/>
        </p:spPr>
        <p:txBody>
          <a:bodyPr wrap="square">
            <a:spAutoFit/>
          </a:bodyPr>
          <a:lstStyle/>
          <a:p>
            <a:endPar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solidFill>
                <a:srgbClr val="252424"/>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679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414016" y="1255249"/>
            <a:ext cx="6096000" cy="646331"/>
          </a:xfrm>
          <a:prstGeom prst="rect">
            <a:avLst/>
          </a:prstGeom>
          <a:noFill/>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89" y="2492502"/>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1399019" y="1559618"/>
            <a:ext cx="9101347" cy="529838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200" dirty="0">
                <a:solidFill>
                  <a:prstClr val="black"/>
                </a:solidFill>
                <a:latin typeface="Arial" panose="020B0604020202020204" pitchFamily="34" charset="0"/>
                <a:cs typeface="Arial" panose="020B0604020202020204" pitchFamily="34" charset="0"/>
              </a:rPr>
              <a:t>Sharron Kebell – Specialised Commissioning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Emily Parsons – Medicines Governance Pharmacist</a:t>
            </a:r>
          </a:p>
          <a:p>
            <a:pPr>
              <a:defRPr/>
            </a:pPr>
            <a:r>
              <a:rPr lang="en-GB" sz="2200" dirty="0">
                <a:solidFill>
                  <a:prstClr val="black"/>
                </a:solidFill>
                <a:latin typeface="Arial" panose="020B0604020202020204" pitchFamily="34" charset="0"/>
                <a:cs typeface="Arial" panose="020B0604020202020204" pitchFamily="34" charset="0"/>
              </a:rPr>
              <a:t>Augustinas Slucka – </a:t>
            </a:r>
            <a:r>
              <a:rPr lang="en-GB" sz="2200" dirty="0">
                <a:solidFill>
                  <a:srgbClr val="000000"/>
                </a:solidFill>
                <a:effectLst/>
                <a:latin typeface="Arial" panose="020B0604020202020204" pitchFamily="34" charset="0"/>
                <a:ea typeface="Calibri" panose="020F0502020204030204" pitchFamily="34" charset="0"/>
              </a:rPr>
              <a:t>Clinical Practice Pharmacist </a:t>
            </a:r>
            <a:endParaRPr lang="en-GB" sz="2200" dirty="0">
              <a:solidFill>
                <a:prstClr val="black"/>
              </a:solidFill>
              <a:latin typeface="Arial" panose="020B0604020202020204" pitchFamily="34" charset="0"/>
              <a:cs typeface="Arial" panose="020B0604020202020204" pitchFamily="34" charset="0"/>
            </a:endParaRPr>
          </a:p>
          <a:p>
            <a:pPr>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Diana Vasile – </a:t>
            </a:r>
            <a:r>
              <a:rPr lang="en-GB" sz="2200" dirty="0">
                <a:solidFill>
                  <a:srgbClr val="000000"/>
                </a:solidFill>
                <a:effectLst/>
                <a:latin typeface="Arial" panose="020B0604020202020204" pitchFamily="34" charset="0"/>
                <a:ea typeface="Calibri" panose="020F0502020204030204" pitchFamily="34" charset="0"/>
              </a:rPr>
              <a:t>Clinical Practice Pharmacist </a:t>
            </a: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Kirsty Burdett – </a:t>
            </a:r>
            <a:r>
              <a:rPr lang="en-GB" sz="2200" dirty="0">
                <a:solidFill>
                  <a:srgbClr val="000000"/>
                </a:solidFill>
                <a:effectLst/>
                <a:latin typeface="Arial" panose="020B0604020202020204" pitchFamily="34" charset="0"/>
                <a:ea typeface="Calibri" panose="020F0502020204030204" pitchFamily="34" charset="0"/>
              </a:rPr>
              <a:t>Clinical Practice Pharmacist </a:t>
            </a:r>
          </a:p>
          <a:p>
            <a:pPr>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Barbara Obasi – Clinical Effectiveness Pharmacist</a:t>
            </a:r>
          </a:p>
          <a:p>
            <a:pPr marL="0" indent="0">
              <a:buNone/>
              <a:defRPr/>
            </a:pPr>
            <a:endParaRPr lang="en-GB" sz="2200" dirty="0">
              <a:effectLst/>
              <a:latin typeface="Calibri" panose="020F0502020204030204" pitchFamily="34" charset="0"/>
              <a:ea typeface="Calibri" panose="020F0502020204030204" pitchFamily="34" charset="0"/>
            </a:endParaRPr>
          </a:p>
          <a:p>
            <a:pPr marL="0" indent="0">
              <a:buNone/>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12523" y="4220105"/>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90" y="5353755"/>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74737" y="608918"/>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74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9079099" y="1255249"/>
            <a:ext cx="962782" cy="288925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611634" y="1255249"/>
            <a:ext cx="10369039" cy="4901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To be aware of latest updates &amp; suggested actions to:</a:t>
            </a:r>
          </a:p>
          <a:p>
            <a:pPr marL="0" indent="0">
              <a:buFont typeface="Arial" panose="020B0604020202020204" pitchFamily="34" charset="0"/>
              <a:buNone/>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GB" sz="2400" dirty="0">
                <a:latin typeface="Arial" panose="020B0604020202020204" pitchFamily="34" charset="0"/>
                <a:cs typeface="Arial" panose="020B0604020202020204" pitchFamily="34" charset="0"/>
                <a:hlinkClick r:id="rId4"/>
              </a:rPr>
              <a:t>Traffic Light Drug List</a:t>
            </a:r>
            <a:r>
              <a:rPr lang="en-GB" sz="2400" dirty="0">
                <a:latin typeface="Arial" panose="020B0604020202020204" pitchFamily="34" charset="0"/>
                <a:cs typeface="Arial" panose="020B0604020202020204" pitchFamily="34" charset="0"/>
              </a:rPr>
              <a:t> </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hlinkClick r:id="rId5"/>
              </a:rPr>
              <a:t>Share care protocols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hlinkClick r:id="rId5"/>
              </a:rPr>
              <a:t>Guidelines</a:t>
            </a:r>
            <a:r>
              <a:rPr lang="en-GB" sz="2400" dirty="0">
                <a:latin typeface="Arial" panose="020B0604020202020204" pitchFamily="34" charset="0"/>
                <a:cs typeface="Arial" panose="020B0604020202020204" pitchFamily="34" charset="0"/>
              </a:rPr>
              <a:t> </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Medicines Safety update </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Education &amp;Training opportunities</a:t>
            </a:r>
          </a:p>
          <a:p>
            <a:pPr marL="0" indent="0">
              <a:buNone/>
            </a:pPr>
            <a:endParaRPr lang="en-GB" sz="24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marL="457200" lvl="1" indent="0">
              <a:buNone/>
            </a:pPr>
            <a:endParaRPr lang="en-GB" sz="3200" dirty="0">
              <a:solidFill>
                <a:srgbClr val="FF0000"/>
              </a:solidFill>
              <a:latin typeface="Arial" panose="020B0604020202020204" pitchFamily="34" charset="0"/>
              <a:cs typeface="Arial" panose="020B0604020202020204" pitchFamily="34" charset="0"/>
            </a:endParaRPr>
          </a:p>
          <a:p>
            <a:endParaRPr lang="en-GB" dirty="0"/>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492" y="104776"/>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660796" y="179623"/>
            <a:ext cx="7105582"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rPr>
              <a:t>Traffic Light Drug List</a:t>
            </a:r>
            <a:endParaRPr lang="en-GB" sz="3600" b="1" dirty="0">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909180" y="87616"/>
            <a:ext cx="828614" cy="828614"/>
          </a:xfrm>
          <a:prstGeom prst="rect">
            <a:avLst/>
          </a:prstGeom>
        </p:spPr>
      </p:pic>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215355" y="1025325"/>
            <a:ext cx="4828224" cy="280108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GB" sz="30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7200" dirty="0">
                <a:effectLst/>
                <a:latin typeface="Arial" panose="020B0604020202020204" pitchFamily="34" charset="0"/>
                <a:ea typeface="Calibri" panose="020F0502020204030204" pitchFamily="34" charset="0"/>
                <a:cs typeface="Arial" panose="020B0604020202020204" pitchFamily="34" charset="0"/>
              </a:rPr>
              <a:t>A single SY ICB TLDL is in the process of  being developed (</a:t>
            </a:r>
            <a:r>
              <a:rPr lang="en-GB" sz="7200" dirty="0">
                <a:effectLst/>
                <a:latin typeface="Arial" panose="020B0604020202020204" pitchFamily="34" charset="0"/>
                <a:ea typeface="Calibri" panose="020F0502020204030204" pitchFamily="34" charset="0"/>
                <a:cs typeface="Arial" panose="020B0604020202020204" pitchFamily="34" charset="0"/>
                <a:hlinkClick r:id="rId5"/>
              </a:rPr>
              <a:t>SY IMOC</a:t>
            </a:r>
            <a:r>
              <a:rPr lang="en-GB" sz="7200" dirty="0">
                <a:effectLst/>
                <a:latin typeface="Arial" panose="020B0604020202020204" pitchFamily="34" charset="0"/>
                <a:ea typeface="Calibri" panose="020F0502020204030204" pitchFamily="34" charset="0"/>
                <a:cs typeface="Arial" panose="020B0604020202020204" pitchFamily="34" charset="0"/>
              </a:rPr>
              <a:t>).  Please continue to refer to </a:t>
            </a:r>
            <a:r>
              <a:rPr lang="en-GB" sz="7200" b="1" dirty="0">
                <a:effectLst/>
                <a:latin typeface="Arial" panose="020B0604020202020204" pitchFamily="34" charset="0"/>
                <a:ea typeface="Calibri" panose="020F0502020204030204" pitchFamily="34" charset="0"/>
                <a:cs typeface="Arial" panose="020B0604020202020204" pitchFamily="34" charset="0"/>
              </a:rPr>
              <a:t>both</a:t>
            </a:r>
            <a:r>
              <a:rPr lang="en-GB" sz="7200" dirty="0">
                <a:effectLst/>
                <a:latin typeface="Arial" panose="020B0604020202020204" pitchFamily="34" charset="0"/>
                <a:ea typeface="Calibri" panose="020F0502020204030204" pitchFamily="34" charset="0"/>
                <a:cs typeface="Arial" panose="020B0604020202020204" pitchFamily="34" charset="0"/>
              </a:rPr>
              <a:t> Sheffield place and SY ICB TLDLs</a:t>
            </a:r>
          </a:p>
          <a:p>
            <a:pPr marL="0" indent="0">
              <a:lnSpc>
                <a:spcPct val="120000"/>
              </a:lnSpc>
              <a:spcBef>
                <a:spcPts val="0"/>
              </a:spcBef>
              <a:buNone/>
            </a:pPr>
            <a:endParaRPr lang="en-GB" sz="72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7200" dirty="0">
                <a:latin typeface="Arial" panose="020B0604020202020204" pitchFamily="34" charset="0"/>
                <a:ea typeface="Calibri" panose="020F0502020204030204" pitchFamily="34" charset="0"/>
                <a:cs typeface="Arial" panose="020B0604020202020204" pitchFamily="34" charset="0"/>
              </a:rPr>
              <a:t>To access both SY ICB TLDL and Sheffield place TLDL: </a:t>
            </a:r>
            <a:r>
              <a:rPr lang="en-GB" sz="7200" b="1" dirty="0">
                <a:latin typeface="Arial" panose="020B0604020202020204" pitchFamily="34" charset="0"/>
                <a:ea typeface="Calibri" panose="020F0502020204030204" pitchFamily="34" charset="0"/>
                <a:cs typeface="Arial" panose="020B0604020202020204" pitchFamily="34" charset="0"/>
              </a:rPr>
              <a:t>Sheffield place intranet &gt; Medicines and Prescribing &gt; </a:t>
            </a:r>
            <a:r>
              <a:rPr lang="en-GB" sz="7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TLDL</a:t>
            </a:r>
            <a:r>
              <a:rPr lang="en-GB" sz="72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Bef>
                <a:spcPts val="0"/>
              </a:spcBef>
              <a:buFont typeface="Wingdings" panose="05000000000000000000" pitchFamily="2" charset="2"/>
              <a:buChar char="§"/>
            </a:pPr>
            <a:endParaRPr lang="en-GB" sz="7400" b="1"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9800" dirty="0">
                <a:latin typeface="Arial" panose="020B0604020202020204" pitchFamily="34" charset="0"/>
                <a:ea typeface="Times New Roman" panose="02020603050405020304" pitchFamily="18" charset="0"/>
                <a:cs typeface="Arial" panose="020B0604020202020204" pitchFamily="34" charset="0"/>
              </a:rPr>
              <a:t>	</a:t>
            </a:r>
          </a:p>
          <a:p>
            <a:pPr>
              <a:buFont typeface="Courier New" panose="02070309020205020404" pitchFamily="49" charset="0"/>
              <a:buChar char="o"/>
            </a:pPr>
            <a:endParaRPr lang="en-GB" sz="9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100" b="1" dirty="0">
                <a:solidFill>
                  <a:prstClr val="black"/>
                </a:solidFill>
                <a:latin typeface="Arial" panose="020B0604020202020204" pitchFamily="34" charset="0"/>
                <a:cs typeface="Arial" panose="020B0604020202020204" pitchFamily="34" charset="0"/>
              </a:rPr>
              <a:t>	</a:t>
            </a:r>
            <a:endParaRPr lang="en-GB" dirty="0"/>
          </a:p>
        </p:txBody>
      </p:sp>
      <p:pic>
        <p:nvPicPr>
          <p:cNvPr id="11" name="Picture 10">
            <a:extLst>
              <a:ext uri="{FF2B5EF4-FFF2-40B4-BE49-F238E27FC236}">
                <a16:creationId xmlns:a16="http://schemas.microsoft.com/office/drawing/2014/main" id="{F0695320-986D-6707-FAE7-2DE190D16568}"/>
              </a:ext>
            </a:extLst>
          </p:cNvPr>
          <p:cNvPicPr>
            <a:picLocks noChangeAspect="1"/>
          </p:cNvPicPr>
          <p:nvPr/>
        </p:nvPicPr>
        <p:blipFill>
          <a:blip r:embed="rId7"/>
          <a:stretch>
            <a:fillRect/>
          </a:stretch>
        </p:blipFill>
        <p:spPr>
          <a:xfrm>
            <a:off x="1660796" y="5832675"/>
            <a:ext cx="1217798" cy="1198223"/>
          </a:xfrm>
          <a:prstGeom prst="rect">
            <a:avLst/>
          </a:prstGeom>
        </p:spPr>
      </p:pic>
      <p:sp>
        <p:nvSpPr>
          <p:cNvPr id="12" name="TextBox 11">
            <a:extLst>
              <a:ext uri="{FF2B5EF4-FFF2-40B4-BE49-F238E27FC236}">
                <a16:creationId xmlns:a16="http://schemas.microsoft.com/office/drawing/2014/main" id="{AAB3FD4A-CB5A-DF90-F007-657D64BEE146}"/>
              </a:ext>
            </a:extLst>
          </p:cNvPr>
          <p:cNvSpPr txBox="1"/>
          <p:nvPr/>
        </p:nvSpPr>
        <p:spPr>
          <a:xfrm>
            <a:off x="322877" y="4078349"/>
            <a:ext cx="4720701" cy="2031325"/>
          </a:xfrm>
          <a:prstGeom prst="rect">
            <a:avLst/>
          </a:prstGeom>
          <a:noFill/>
        </p:spPr>
        <p:txBody>
          <a:bodyPr wrap="square" rtlCol="0">
            <a:spAutoFit/>
          </a:bodyPr>
          <a:lstStyle/>
          <a:p>
            <a:pPr marL="342900" indent="-342900">
              <a:buFont typeface="Wingdings" pitchFamily="2" charset="2"/>
              <a:buChar char="§"/>
            </a:pPr>
            <a:r>
              <a:rPr lang="en-GB" b="1" dirty="0">
                <a:latin typeface="Arial" panose="020B0604020202020204" pitchFamily="34" charset="0"/>
                <a:cs typeface="Arial" panose="020B0604020202020204" pitchFamily="34" charset="0"/>
              </a:rPr>
              <a:t>Optimise Rx will be updated with all IMOC approved TLDL changes.</a:t>
            </a:r>
          </a:p>
          <a:p>
            <a:endParaRPr lang="en-GB" b="1" dirty="0">
              <a:latin typeface="Arial" panose="020B0604020202020204" pitchFamily="34" charset="0"/>
              <a:cs typeface="Arial" panose="020B0604020202020204" pitchFamily="34" charset="0"/>
            </a:endParaRPr>
          </a:p>
          <a:p>
            <a:pPr marL="342900" indent="-342900">
              <a:buFont typeface="Wingdings" pitchFamily="2" charset="2"/>
              <a:buChar char="§"/>
            </a:pPr>
            <a:r>
              <a:rPr lang="en-GB" b="1" dirty="0">
                <a:latin typeface="Arial" panose="020B0604020202020204" pitchFamily="34" charset="0"/>
                <a:cs typeface="Arial" panose="020B0604020202020204" pitchFamily="34" charset="0"/>
              </a:rPr>
              <a:t>Avoid adding any RED medicines prescribed by hospital to patient’s repeat record. Add as ‘hospital only drug’</a:t>
            </a:r>
          </a:p>
        </p:txBody>
      </p:sp>
      <p:pic>
        <p:nvPicPr>
          <p:cNvPr id="14" name="Picture 13" descr="A table of medical information&#10;&#10;Description automatically generated">
            <a:extLst>
              <a:ext uri="{FF2B5EF4-FFF2-40B4-BE49-F238E27FC236}">
                <a16:creationId xmlns:a16="http://schemas.microsoft.com/office/drawing/2014/main" id="{3F5E2440-6C70-14F2-5656-491A2825CA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94300" y="963185"/>
            <a:ext cx="6997700" cy="5892800"/>
          </a:xfrm>
          <a:prstGeom prst="rect">
            <a:avLst/>
          </a:prstGeom>
        </p:spPr>
      </p:pic>
    </p:spTree>
    <p:extLst>
      <p:ext uri="{BB962C8B-B14F-4D97-AF65-F5344CB8AC3E}">
        <p14:creationId xmlns:p14="http://schemas.microsoft.com/office/powerpoint/2010/main" val="12730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450165" y="365125"/>
            <a:ext cx="8862647" cy="1325563"/>
          </a:xfrm>
        </p:spPr>
        <p:txBody>
          <a:bodyPr>
            <a:normAutofit/>
          </a:bodyPr>
          <a:lstStyle/>
          <a:p>
            <a:pPr algn="ctr"/>
            <a:r>
              <a:rPr lang="en-GB"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Sheffield prescribing guidance in the self-monitoring of blood glucose (SMBG) </a:t>
            </a:r>
            <a:r>
              <a:rPr lang="en-GB" sz="2800" b="1" dirty="0">
                <a:solidFill>
                  <a:srgbClr val="0070C0"/>
                </a:solidFill>
                <a:latin typeface="Arial" panose="020B0604020202020204" pitchFamily="34" charset="0"/>
                <a:ea typeface="Calibri" panose="020F0502020204030204" pitchFamily="34" charset="0"/>
                <a:cs typeface="Arial" panose="020B0604020202020204" pitchFamily="34" charset="0"/>
              </a:rPr>
              <a:t>for adults, children and young people</a:t>
            </a:r>
            <a:endParaRPr lang="en-GB" sz="28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337625" y="1864022"/>
            <a:ext cx="11598635" cy="4898069"/>
          </a:xfrm>
        </p:spPr>
        <p:txBody>
          <a:bodyPr>
            <a:normAutofit lnSpcReduction="10000"/>
          </a:bodyPr>
          <a:lstStyle/>
          <a:p>
            <a:r>
              <a:rPr lang="en-GB" sz="1800" dirty="0">
                <a:latin typeface="Arial" panose="020B0604020202020204" pitchFamily="34" charset="0"/>
                <a:cs typeface="Arial" panose="020B0604020202020204" pitchFamily="34" charset="0"/>
              </a:rPr>
              <a:t>Document streamlined in length &amp; relevance of information to make it more user friendly whilst retaining pertinent information for clinicians/HCPs using it.</a:t>
            </a:r>
          </a:p>
          <a:p>
            <a:r>
              <a:rPr lang="en-GB" sz="18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SMBG</a:t>
            </a:r>
            <a:r>
              <a:rPr lang="en-GB" sz="1800" dirty="0">
                <a:solidFill>
                  <a:srgbClr val="0070C0"/>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recommendations updated in line with NICE guidelines </a:t>
            </a:r>
            <a:r>
              <a:rPr lang="en-GB" sz="18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NG17</a:t>
            </a:r>
            <a:r>
              <a:rPr lang="en-GB" sz="1800" dirty="0">
                <a:solidFill>
                  <a:srgbClr val="0070C0"/>
                </a:solidFill>
                <a:latin typeface="Arial" panose="020B0604020202020204" pitchFamily="34" charset="0"/>
                <a:cs typeface="Arial" panose="020B0604020202020204" pitchFamily="34" charset="0"/>
              </a:rPr>
              <a:t>, </a:t>
            </a:r>
            <a:r>
              <a:rPr lang="en-GB" sz="18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NG28</a:t>
            </a:r>
            <a:r>
              <a:rPr lang="en-GB" sz="1800" dirty="0">
                <a:solidFill>
                  <a:srgbClr val="0070C0"/>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NG18</a:t>
            </a:r>
            <a:r>
              <a:rPr lang="en-GB" sz="1800" dirty="0">
                <a:solidFill>
                  <a:srgbClr val="0070C0"/>
                </a:solidFill>
                <a:latin typeface="Arial" panose="020B0604020202020204" pitchFamily="34" charset="0"/>
                <a:cs typeface="Arial" panose="020B0604020202020204" pitchFamily="34" charset="0"/>
              </a:rPr>
              <a:t> ,</a:t>
            </a:r>
            <a:r>
              <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 NG3</a:t>
            </a:r>
            <a:r>
              <a:rPr lang="en-GB" sz="1800" dirty="0">
                <a:solidFill>
                  <a:srgbClr val="0070C0"/>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and </a:t>
            </a:r>
            <a:r>
              <a:rPr lang="en-GB" sz="18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DVLA</a:t>
            </a:r>
            <a:r>
              <a:rPr lang="en-GB" sz="1800" dirty="0">
                <a:solidFill>
                  <a:srgbClr val="0070C0"/>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guidance and in consultation with specialist services STH, SCH and Jessop</a:t>
            </a:r>
          </a:p>
          <a:p>
            <a:r>
              <a:rPr lang="en-GB" sz="1800" dirty="0">
                <a:latin typeface="Arial" panose="020B0604020202020204" pitchFamily="34" charset="0"/>
                <a:cs typeface="Arial" panose="020B0604020202020204" pitchFamily="34" charset="0"/>
              </a:rPr>
              <a:t>SMBG information expanded for children &amp; young people </a:t>
            </a:r>
            <a:r>
              <a:rPr lang="en-GB" sz="1800" dirty="0">
                <a:solidFill>
                  <a:srgbClr val="0070C0"/>
                </a:solidFill>
                <a:latin typeface="Arial" panose="020B0604020202020204" pitchFamily="34" charset="0"/>
                <a:cs typeface="Arial" panose="020B0604020202020204" pitchFamily="34" charset="0"/>
              </a:rPr>
              <a:t>(</a:t>
            </a:r>
            <a:r>
              <a:rPr lang="en-GB" sz="18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NG18</a:t>
            </a:r>
            <a:r>
              <a:rPr lang="en-GB" sz="1800" dirty="0">
                <a:solidFill>
                  <a:srgbClr val="0070C0"/>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and in pregnancy </a:t>
            </a:r>
            <a:r>
              <a:rPr lang="en-GB" sz="1800" dirty="0">
                <a:solidFill>
                  <a:srgbClr val="0070C0"/>
                </a:solidFill>
                <a:latin typeface="Arial" panose="020B0604020202020204" pitchFamily="34" charset="0"/>
                <a:cs typeface="Arial" panose="020B0604020202020204" pitchFamily="34" charset="0"/>
              </a:rPr>
              <a:t>(</a:t>
            </a:r>
            <a:r>
              <a:rPr lang="en-GB" sz="18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NG3</a:t>
            </a:r>
            <a:r>
              <a:rPr lang="en-GB" sz="1800" dirty="0">
                <a:solidFill>
                  <a:srgbClr val="0070C0"/>
                </a:solidFill>
                <a:latin typeface="Arial" panose="020B0604020202020204" pitchFamily="34" charset="0"/>
                <a:cs typeface="Arial" panose="020B0604020202020204" pitchFamily="34" charset="0"/>
              </a:rPr>
              <a:t>)</a:t>
            </a:r>
          </a:p>
          <a:p>
            <a:r>
              <a:rPr lang="en-GB" sz="1800" dirty="0">
                <a:latin typeface="Arial" panose="020B0604020202020204" pitchFamily="34" charset="0"/>
                <a:cs typeface="Arial" panose="020B0604020202020204" pitchFamily="34" charset="0"/>
              </a:rPr>
              <a:t>Guidance designed into sections to support clinicians with advice on </a:t>
            </a:r>
            <a:r>
              <a:rPr lang="en-GB" sz="1800" i="1" dirty="0">
                <a:latin typeface="Arial" panose="020B0604020202020204" pitchFamily="34" charset="0"/>
                <a:cs typeface="Arial" panose="020B0604020202020204" pitchFamily="34" charset="0"/>
              </a:rPr>
              <a:t>When to consider prescribing, </a:t>
            </a:r>
            <a:r>
              <a:rPr lang="en-GB" sz="1800" dirty="0">
                <a:latin typeface="Arial" panose="020B0604020202020204" pitchFamily="34" charset="0"/>
                <a:cs typeface="Arial" panose="020B0604020202020204" pitchFamily="34" charset="0"/>
              </a:rPr>
              <a:t>what to offer </a:t>
            </a:r>
            <a:r>
              <a:rPr lang="en-GB" sz="1800" i="1" dirty="0">
                <a:latin typeface="Arial" panose="020B0604020202020204" pitchFamily="34" charset="0"/>
                <a:cs typeface="Arial" panose="020B0604020202020204" pitchFamily="34" charset="0"/>
              </a:rPr>
              <a:t>At initiation </a:t>
            </a:r>
            <a:r>
              <a:rPr lang="en-GB" sz="1800" dirty="0">
                <a:latin typeface="Arial" panose="020B0604020202020204" pitchFamily="34" charset="0"/>
                <a:cs typeface="Arial" panose="020B0604020202020204" pitchFamily="34" charset="0"/>
              </a:rPr>
              <a:t>and what to consider when </a:t>
            </a:r>
            <a:r>
              <a:rPr lang="en-GB" sz="1800" i="1" dirty="0">
                <a:latin typeface="Arial" panose="020B0604020202020204" pitchFamily="34" charset="0"/>
                <a:cs typeface="Arial" panose="020B0604020202020204" pitchFamily="34" charset="0"/>
              </a:rPr>
              <a:t>reviewing</a:t>
            </a:r>
            <a:r>
              <a:rPr lang="en-GB" sz="1800" dirty="0">
                <a:latin typeface="Arial" panose="020B0604020202020204" pitchFamily="34" charset="0"/>
                <a:cs typeface="Arial" panose="020B0604020202020204" pitchFamily="34" charset="0"/>
              </a:rPr>
              <a:t>. </a:t>
            </a:r>
          </a:p>
          <a:p>
            <a:r>
              <a:rPr lang="en-GB" sz="1800" dirty="0">
                <a:latin typeface="Arial" panose="020B0604020202020204" pitchFamily="34" charset="0"/>
                <a:cs typeface="Arial" panose="020B0604020202020204" pitchFamily="34" charset="0"/>
              </a:rPr>
              <a:t>Provides clinicians with supporting patient information leaflets to pass on to their patients</a:t>
            </a:r>
          </a:p>
          <a:p>
            <a:r>
              <a:rPr lang="en-GB" sz="1800" dirty="0">
                <a:latin typeface="Arial" panose="020B0604020202020204" pitchFamily="34" charset="0"/>
                <a:cs typeface="Arial" panose="020B0604020202020204" pitchFamily="34" charset="0"/>
              </a:rPr>
              <a:t>The second part of the guidance contains tables with specific guidance as to the quantity of testing strips appropriate to issue &amp; frequency they need to be re-ordered to reduce unnecessary prescribing &amp; potential waste</a:t>
            </a:r>
          </a:p>
          <a:p>
            <a:r>
              <a:rPr lang="en-GB" sz="1800" dirty="0">
                <a:latin typeface="Arial" panose="020B0604020202020204" pitchFamily="34" charset="0"/>
                <a:cs typeface="Arial" panose="020B0604020202020204" pitchFamily="34" charset="0"/>
              </a:rPr>
              <a:t>For advice on Continuous Glucose Monitoring (which measures interstitial glucose levels) see </a:t>
            </a:r>
            <a:r>
              <a:rPr lang="en-GB" sz="1800" dirty="0">
                <a:solidFill>
                  <a:srgbClr val="FF0000"/>
                </a:solidFill>
                <a:latin typeface="Arial" panose="020B0604020202020204" pitchFamily="34" charset="0"/>
                <a:cs typeface="Arial" panose="020B0604020202020204" pitchFamily="34" charset="0"/>
                <a:hlinkClick r:id="rId8"/>
              </a:rPr>
              <a:t>South Yorkshire Guidance for Continuous Glucose Monitoring (CGM) in Adults and Children with Type 1 and Type 2 Diabetes</a:t>
            </a:r>
            <a:endParaRPr lang="en-GB" sz="1800" dirty="0">
              <a:solidFill>
                <a:srgbClr val="FF0000"/>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a:buFont typeface="Wingdings" panose="05000000000000000000" pitchFamily="2" charset="2"/>
              <a:buChar char="ü"/>
            </a:pPr>
            <a:r>
              <a:rPr lang="en-GB" sz="1800" dirty="0">
                <a:latin typeface="Arial" panose="020B0604020202020204" pitchFamily="34" charset="0"/>
                <a:cs typeface="Arial" panose="020B0604020202020204" pitchFamily="34" charset="0"/>
              </a:rPr>
              <a:t>Familiarise yourself with the updates and always refer to diabetes specialist services if/when additional support is required.</a:t>
            </a:r>
          </a:p>
        </p:txBody>
      </p:sp>
      <p:pic>
        <p:nvPicPr>
          <p:cNvPr id="4" name="Picture 3" descr="A hand pressing a button&#10;&#10;Description automatically generated">
            <a:extLst>
              <a:ext uri="{FF2B5EF4-FFF2-40B4-BE49-F238E27FC236}">
                <a16:creationId xmlns:a16="http://schemas.microsoft.com/office/drawing/2014/main" id="{1FFFDB3E-B797-F844-53CD-31683C20452C}"/>
              </a:ext>
            </a:extLst>
          </p:cNvPr>
          <p:cNvPicPr>
            <a:picLocks noChangeAspect="1"/>
          </p:cNvPicPr>
          <p:nvPr/>
        </p:nvPicPr>
        <p:blipFill>
          <a:blip r:embed="rId9"/>
          <a:stretch>
            <a:fillRect/>
          </a:stretch>
        </p:blipFill>
        <p:spPr>
          <a:xfrm>
            <a:off x="1888021" y="6151872"/>
            <a:ext cx="769913" cy="756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228BB114-5278-DB43-4F53-69D699AF8E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2812" y="312274"/>
            <a:ext cx="2623448" cy="942975"/>
          </a:xfrm>
          <a:prstGeom prst="rect">
            <a:avLst/>
          </a:prstGeom>
        </p:spPr>
      </p:pic>
    </p:spTree>
    <p:extLst>
      <p:ext uri="{BB962C8B-B14F-4D97-AF65-F5344CB8AC3E}">
        <p14:creationId xmlns:p14="http://schemas.microsoft.com/office/powerpoint/2010/main" val="38271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38199" y="106691"/>
            <a:ext cx="8573087" cy="1627516"/>
          </a:xfrm>
        </p:spPr>
        <p:txBody>
          <a:bodyPr>
            <a:normAutofit/>
          </a:bodyPr>
          <a:lstStyle/>
          <a:p>
            <a:pPr algn="ctr"/>
            <a:r>
              <a:rPr lang="en-GB" sz="2800" b="1" dirty="0">
                <a:solidFill>
                  <a:srgbClr val="FF0000"/>
                </a:solidFill>
                <a:latin typeface="Arial" panose="020B0604020202020204" pitchFamily="34" charset="0"/>
                <a:cs typeface="Arial" panose="020B0604020202020204" pitchFamily="34" charset="0"/>
                <a:hlinkClick r:id="rId3"/>
              </a:rPr>
              <a:t>Shared Care Protocol – The Treatment of Children with Recombinant Growth Hormone </a:t>
            </a:r>
            <a:endParaRPr lang="en-GB" sz="28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520505" y="1825625"/>
            <a:ext cx="10833295" cy="4265686"/>
          </a:xfrm>
        </p:spPr>
        <p:txBody>
          <a:bodyPr>
            <a:normAutofit/>
          </a:bodyPr>
          <a:lstStyle/>
          <a:p>
            <a:r>
              <a:rPr lang="en-GB" sz="2200" dirty="0">
                <a:latin typeface="Arial" panose="020B0604020202020204" pitchFamily="34" charset="0"/>
                <a:cs typeface="Arial" panose="020B0604020202020204" pitchFamily="34" charset="0"/>
              </a:rPr>
              <a:t>Somatrogon (Ngenla®▼) has been added to SCP with separate designated sections for prescribing referring to Somatropin and Somatrogon.</a:t>
            </a:r>
          </a:p>
          <a:p>
            <a:pPr marL="0"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Somatrogon is a once weekly subcutaneous injection rather than daily Somatropin. It is a black triangle drug.</a:t>
            </a:r>
          </a:p>
          <a:p>
            <a:pPr marL="0"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Specialist paediatric endocrinology team will provide increase in monitoring for Somatrogon for first 12 months refer to SCP for further information.</a:t>
            </a:r>
          </a:p>
          <a:p>
            <a:pPr marL="0"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SCP has had full review to improve readability and consistency through guidance. </a:t>
            </a:r>
          </a:p>
        </p:txBody>
      </p:sp>
      <p:pic>
        <p:nvPicPr>
          <p:cNvPr id="4" name="Picture 3">
            <a:extLst>
              <a:ext uri="{FF2B5EF4-FFF2-40B4-BE49-F238E27FC236}">
                <a16:creationId xmlns:a16="http://schemas.microsoft.com/office/drawing/2014/main" id="{0CFE5390-F0D0-EDB4-8178-578DD58F7155}"/>
              </a:ext>
            </a:extLst>
          </p:cNvPr>
          <p:cNvPicPr>
            <a:picLocks noChangeAspect="1"/>
          </p:cNvPicPr>
          <p:nvPr/>
        </p:nvPicPr>
        <p:blipFill>
          <a:blip r:embed="rId4"/>
          <a:stretch>
            <a:fillRect/>
          </a:stretch>
        </p:blipFill>
        <p:spPr>
          <a:xfrm>
            <a:off x="1023499" y="5867274"/>
            <a:ext cx="1006911" cy="990726"/>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F03D292D-7271-240F-881A-6C6FBE0DFD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014" y="106691"/>
            <a:ext cx="2871787" cy="942975"/>
          </a:xfrm>
          <a:prstGeom prst="rect">
            <a:avLst/>
          </a:prstGeom>
        </p:spPr>
      </p:pic>
      <p:sp>
        <p:nvSpPr>
          <p:cNvPr id="6" name="TextBox 5">
            <a:extLst>
              <a:ext uri="{FF2B5EF4-FFF2-40B4-BE49-F238E27FC236}">
                <a16:creationId xmlns:a16="http://schemas.microsoft.com/office/drawing/2014/main" id="{C75B3716-4178-71EF-29BD-77F142C8BBA1}"/>
              </a:ext>
            </a:extLst>
          </p:cNvPr>
          <p:cNvSpPr txBox="1"/>
          <p:nvPr/>
        </p:nvSpPr>
        <p:spPr>
          <a:xfrm>
            <a:off x="2321959" y="6092357"/>
            <a:ext cx="9349536"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Please familiarise yourselves with the updated </a:t>
            </a:r>
            <a:r>
              <a:rPr lang="en-GB" sz="2200" dirty="0">
                <a:latin typeface="Arial" panose="020B0604020202020204" pitchFamily="34" charset="0"/>
                <a:cs typeface="Arial" panose="020B0604020202020204" pitchFamily="34" charset="0"/>
                <a:hlinkClick r:id="rId3"/>
              </a:rPr>
              <a:t>Shared Care Protocol</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03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58999E-3B23-8D17-1BFD-2C4B7E58D912}"/>
              </a:ext>
            </a:extLst>
          </p:cNvPr>
          <p:cNvSpPr txBox="1"/>
          <p:nvPr/>
        </p:nvSpPr>
        <p:spPr>
          <a:xfrm>
            <a:off x="485498" y="298869"/>
            <a:ext cx="9024263" cy="1231106"/>
          </a:xfrm>
          <a:prstGeom prst="rect">
            <a:avLst/>
          </a:prstGeom>
          <a:noFill/>
        </p:spPr>
        <p:txBody>
          <a:bodyPr wrap="square">
            <a:spAutoFit/>
          </a:bodyPr>
          <a:lstStyle/>
          <a:p>
            <a:pPr algn="ctr"/>
            <a:r>
              <a:rPr lang="en-GB" sz="2800" b="1" dirty="0">
                <a:solidFill>
                  <a:schemeClr val="accent1"/>
                </a:solidFill>
                <a:latin typeface="Arial" panose="020B0604020202020204" pitchFamily="34" charset="0"/>
                <a:cs typeface="Arial" panose="020B0604020202020204" pitchFamily="34" charset="0"/>
              </a:rPr>
              <a:t>Prescribing Guideline update: Depression Guidelines</a:t>
            </a:r>
          </a:p>
          <a:p>
            <a:pPr algn="ctr"/>
            <a:endParaRPr lang="en-GB" dirty="0">
              <a:solidFill>
                <a:srgbClr val="FF0000"/>
              </a:solidFill>
            </a:endParaRPr>
          </a:p>
        </p:txBody>
      </p:sp>
      <p:pic>
        <p:nvPicPr>
          <p:cNvPr id="3" name="Picture 2">
            <a:extLst>
              <a:ext uri="{FF2B5EF4-FFF2-40B4-BE49-F238E27FC236}">
                <a16:creationId xmlns:a16="http://schemas.microsoft.com/office/drawing/2014/main" id="{2E8D136C-8DDE-EA83-8B0E-F28DF8EFA9EA}"/>
              </a:ext>
            </a:extLst>
          </p:cNvPr>
          <p:cNvPicPr>
            <a:picLocks noChangeAspect="1"/>
          </p:cNvPicPr>
          <p:nvPr/>
        </p:nvPicPr>
        <p:blipFill>
          <a:blip r:embed="rId2"/>
          <a:stretch>
            <a:fillRect/>
          </a:stretch>
        </p:blipFill>
        <p:spPr>
          <a:xfrm>
            <a:off x="1106654" y="6003783"/>
            <a:ext cx="1043836" cy="854217"/>
          </a:xfrm>
          <a:prstGeom prst="rect">
            <a:avLst/>
          </a:prstGeom>
        </p:spPr>
      </p:pic>
      <p:sp>
        <p:nvSpPr>
          <p:cNvPr id="2" name="Content Placeholder 2">
            <a:extLst>
              <a:ext uri="{FF2B5EF4-FFF2-40B4-BE49-F238E27FC236}">
                <a16:creationId xmlns:a16="http://schemas.microsoft.com/office/drawing/2014/main" id="{AD876572-6E26-ED9B-73BD-97AA5E3E6401}"/>
              </a:ext>
            </a:extLst>
          </p:cNvPr>
          <p:cNvSpPr txBox="1">
            <a:spLocks/>
          </p:cNvSpPr>
          <p:nvPr/>
        </p:nvSpPr>
        <p:spPr>
          <a:xfrm>
            <a:off x="337625" y="1543380"/>
            <a:ext cx="11437033" cy="41392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New guidelines available on </a:t>
            </a:r>
            <a:r>
              <a:rPr lang="en-GB" sz="2000" dirty="0">
                <a:latin typeface="Arial" panose="020B0604020202020204" pitchFamily="34" charset="0"/>
                <a:cs typeface="Arial" panose="020B0604020202020204" pitchFamily="34" charset="0"/>
                <a:hlinkClick r:id="rId3"/>
              </a:rPr>
              <a:t>Press Portal </a:t>
            </a:r>
            <a:r>
              <a:rPr lang="en-GB" sz="2000" dirty="0">
                <a:latin typeface="Arial" panose="020B0604020202020204" pitchFamily="34" charset="0"/>
                <a:cs typeface="Arial" panose="020B0604020202020204" pitchFamily="34" charset="0"/>
              </a:rPr>
              <a:t>and </a:t>
            </a:r>
            <a:r>
              <a:rPr lang="en-GB"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Intranet</a:t>
            </a:r>
            <a:endParaRPr lang="en-GB" sz="2000" dirty="0">
              <a:solidFill>
                <a:srgbClr val="0070C0"/>
              </a:solidFill>
              <a:latin typeface="Arial" panose="020B0604020202020204" pitchFamily="34" charset="0"/>
              <a:cs typeface="Arial" panose="020B0604020202020204" pitchFamily="34" charset="0"/>
            </a:endParaRPr>
          </a:p>
          <a:p>
            <a:pPr marL="0" indent="0">
              <a:buNone/>
            </a:pPr>
            <a:endParaRPr lang="en-GB" sz="20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Developed to aid primary care clinicians in the management of depression in adults</a:t>
            </a:r>
          </a:p>
          <a:p>
            <a:pPr marL="0" indent="0">
              <a:buNone/>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Detailed information on recognition, diagnosis, management, (pharmacological and non-pharmacological support), including when to consider referral to specialist care.</a:t>
            </a:r>
          </a:p>
          <a:p>
            <a:pPr marL="0" indent="0">
              <a:buNone/>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Aims to help practitioners in decision making and signpost to other resources if needed</a:t>
            </a:r>
          </a:p>
          <a:p>
            <a:pPr marL="0" indent="0">
              <a:buNone/>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Summarises </a:t>
            </a:r>
            <a:r>
              <a:rPr lang="en-GB" sz="2000" dirty="0">
                <a:latin typeface="Arial" panose="020B0604020202020204" pitchFamily="34" charset="0"/>
                <a:cs typeface="Arial" panose="020B0604020202020204" pitchFamily="34" charset="0"/>
                <a:hlinkClick r:id="rId5"/>
              </a:rPr>
              <a:t>NICE NG222 </a:t>
            </a:r>
            <a:r>
              <a:rPr lang="en-GB" sz="2000" dirty="0">
                <a:latin typeface="Arial" panose="020B0604020202020204" pitchFamily="34" charset="0"/>
                <a:cs typeface="Arial" panose="020B0604020202020204" pitchFamily="34" charset="0"/>
              </a:rPr>
              <a:t>and most up to date research and practice </a:t>
            </a:r>
          </a:p>
          <a:p>
            <a:pPr marL="0" indent="0">
              <a:buNone/>
            </a:pPr>
            <a:endParaRPr lang="en-GB" dirty="0"/>
          </a:p>
        </p:txBody>
      </p:sp>
      <p:sp>
        <p:nvSpPr>
          <p:cNvPr id="4" name="Content Placeholder 2">
            <a:extLst>
              <a:ext uri="{FF2B5EF4-FFF2-40B4-BE49-F238E27FC236}">
                <a16:creationId xmlns:a16="http://schemas.microsoft.com/office/drawing/2014/main" id="{95B093AE-1D7D-B2FE-C1EF-40FDDC5452D0}"/>
              </a:ext>
            </a:extLst>
          </p:cNvPr>
          <p:cNvSpPr txBox="1">
            <a:spLocks/>
          </p:cNvSpPr>
          <p:nvPr/>
        </p:nvSpPr>
        <p:spPr>
          <a:xfrm>
            <a:off x="2150490" y="6218643"/>
            <a:ext cx="9154212" cy="755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latin typeface="Arial" panose="020B0604020202020204" pitchFamily="34" charset="0"/>
                <a:cs typeface="Arial" panose="020B0604020202020204" pitchFamily="34" charset="0"/>
              </a:rPr>
              <a:t>Download the guideline, explore and use. It is interlinked for easy use! </a:t>
            </a:r>
          </a:p>
        </p:txBody>
      </p:sp>
      <p:pic>
        <p:nvPicPr>
          <p:cNvPr id="6" name="Picture 5" descr="Text&#10;&#10;Description automatically generated with low confidence">
            <a:extLst>
              <a:ext uri="{FF2B5EF4-FFF2-40B4-BE49-F238E27FC236}">
                <a16:creationId xmlns:a16="http://schemas.microsoft.com/office/drawing/2014/main" id="{8E91E300-5228-7B67-2F27-B4C7AABCA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Tree>
    <p:extLst>
      <p:ext uri="{BB962C8B-B14F-4D97-AF65-F5344CB8AC3E}">
        <p14:creationId xmlns:p14="http://schemas.microsoft.com/office/powerpoint/2010/main" val="49129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4096-B9B1-694B-6ED1-4EE25DA73043}"/>
              </a:ext>
            </a:extLst>
          </p:cNvPr>
          <p:cNvSpPr>
            <a:spLocks noGrp="1"/>
          </p:cNvSpPr>
          <p:nvPr>
            <p:ph type="title"/>
          </p:nvPr>
        </p:nvSpPr>
        <p:spPr/>
        <p:txBody>
          <a:bodyPr/>
          <a:lstStyle/>
          <a:p>
            <a:r>
              <a:rPr kumimoji="0" lang="en-GB" sz="25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hlinkClick r:id="rId2"/>
              </a:rPr>
              <a:t>NHS England Commissioning recommendations for national procurement for Direct-acting Oral Anticoagulant(s) (DOACs) </a:t>
            </a:r>
            <a:endParaRPr lang="en-GB" dirty="0"/>
          </a:p>
        </p:txBody>
      </p:sp>
      <p:sp>
        <p:nvSpPr>
          <p:cNvPr id="3" name="Content Placeholder 2">
            <a:extLst>
              <a:ext uri="{FF2B5EF4-FFF2-40B4-BE49-F238E27FC236}">
                <a16:creationId xmlns:a16="http://schemas.microsoft.com/office/drawing/2014/main" id="{3D1949E8-F800-D699-B706-B789D71C44DC}"/>
              </a:ext>
            </a:extLst>
          </p:cNvPr>
          <p:cNvSpPr>
            <a:spLocks noGrp="1"/>
          </p:cNvSpPr>
          <p:nvPr>
            <p:ph sz="half" idx="1"/>
          </p:nvPr>
        </p:nvSpPr>
        <p:spPr>
          <a:xfrm>
            <a:off x="205725" y="1690688"/>
            <a:ext cx="6265413" cy="4020795"/>
          </a:xfrm>
        </p:spPr>
        <p:txBody>
          <a:bodyPr>
            <a:normAutofit fontScale="85000" lnSpcReduction="20000"/>
          </a:bodyPr>
          <a:lstStyle/>
          <a:p>
            <a:pPr algn="just">
              <a:buFont typeface="Wingdings" panose="05000000000000000000" pitchFamily="2" charset="2"/>
              <a:buChar char="§"/>
            </a:pPr>
            <a:r>
              <a:rPr lang="en-GB" sz="2600" dirty="0">
                <a:latin typeface="Arial" panose="020B0604020202020204" pitchFamily="34" charset="0"/>
                <a:cs typeface="Arial" panose="020B0604020202020204" pitchFamily="34" charset="0"/>
              </a:rPr>
              <a:t>For new patients </a:t>
            </a:r>
            <a:r>
              <a:rPr lang="en-GB" sz="2600" b="0" i="0" dirty="0">
                <a:effectLst/>
                <a:latin typeface="Arial" panose="020B0604020202020204" pitchFamily="34" charset="0"/>
                <a:cs typeface="Arial" panose="020B0604020202020204" pitchFamily="34" charset="0"/>
              </a:rPr>
              <a:t>commencing treatment for AF, the prescribing clinician should determine which DOAC is clinically appropriate for an individual patient based upon the relevant NICE technology appraisal guidance and best value.</a:t>
            </a:r>
          </a:p>
          <a:p>
            <a:pPr marL="0" indent="0" algn="just">
              <a:buNone/>
            </a:pPr>
            <a:endParaRPr lang="en-GB" sz="2600" b="0" i="0" dirty="0">
              <a:effectLst/>
              <a:latin typeface="Arial" panose="020B0604020202020204" pitchFamily="34" charset="0"/>
              <a:cs typeface="Arial" panose="020B0604020202020204" pitchFamily="34" charset="0"/>
            </a:endParaRPr>
          </a:p>
          <a:p>
            <a:pPr algn="just">
              <a:buFont typeface="Wingdings" panose="05000000000000000000" pitchFamily="2" charset="2"/>
              <a:buChar char="§"/>
            </a:pPr>
            <a:r>
              <a:rPr lang="en-GB" sz="2600" b="0" i="0" dirty="0">
                <a:effectLst/>
                <a:latin typeface="Arial" panose="020B0604020202020204" pitchFamily="34" charset="0"/>
                <a:cs typeface="Arial" panose="020B0604020202020204" pitchFamily="34" charset="0"/>
              </a:rPr>
              <a:t>If the highest ranked best value DOAC (generic apixaban) is contraindicated or not clinically appropriate for the specific patient then, subject to the criteria specified in the relevant NICE technology appraisal guidance, clinicians should then consider the next highest ranked DOAC (edoxaban) and so on until an appropriate treatment is identified.</a:t>
            </a:r>
          </a:p>
          <a:p>
            <a:endParaRPr lang="en-GB" dirty="0"/>
          </a:p>
        </p:txBody>
      </p:sp>
      <p:pic>
        <p:nvPicPr>
          <p:cNvPr id="6" name="Picture 5" descr="Text&#10;&#10;Description automatically generated with low confidence">
            <a:extLst>
              <a:ext uri="{FF2B5EF4-FFF2-40B4-BE49-F238E27FC236}">
                <a16:creationId xmlns:a16="http://schemas.microsoft.com/office/drawing/2014/main" id="{916439A4-2969-76D2-4F21-1F7413FA0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2091" y="153028"/>
            <a:ext cx="1754184" cy="576000"/>
          </a:xfrm>
          <a:prstGeom prst="rect">
            <a:avLst/>
          </a:prstGeom>
        </p:spPr>
      </p:pic>
      <p:pic>
        <p:nvPicPr>
          <p:cNvPr id="7" name="Content Placeholder 8" descr="A list of notes with black text&#10;&#10;Description automatically generated with medium confidence">
            <a:extLst>
              <a:ext uri="{FF2B5EF4-FFF2-40B4-BE49-F238E27FC236}">
                <a16:creationId xmlns:a16="http://schemas.microsoft.com/office/drawing/2014/main" id="{18CBA865-ED78-E5A8-902D-C9F81B10B60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93975" y="1690687"/>
            <a:ext cx="5292300" cy="3598765"/>
          </a:xfrm>
          <a:prstGeom prst="rect">
            <a:avLst/>
          </a:prstGeom>
        </p:spPr>
      </p:pic>
      <p:pic>
        <p:nvPicPr>
          <p:cNvPr id="8" name="Picture 7">
            <a:extLst>
              <a:ext uri="{FF2B5EF4-FFF2-40B4-BE49-F238E27FC236}">
                <a16:creationId xmlns:a16="http://schemas.microsoft.com/office/drawing/2014/main" id="{7E077432-B815-EBF4-5F7C-3356D0E8BFD5}"/>
              </a:ext>
            </a:extLst>
          </p:cNvPr>
          <p:cNvPicPr>
            <a:picLocks noChangeAspect="1"/>
          </p:cNvPicPr>
          <p:nvPr/>
        </p:nvPicPr>
        <p:blipFill>
          <a:blip r:embed="rId5"/>
          <a:stretch>
            <a:fillRect/>
          </a:stretch>
        </p:blipFill>
        <p:spPr>
          <a:xfrm>
            <a:off x="589771" y="6030702"/>
            <a:ext cx="1006911" cy="990726"/>
          </a:xfrm>
          <a:prstGeom prst="rect">
            <a:avLst/>
          </a:prstGeom>
        </p:spPr>
      </p:pic>
      <p:sp>
        <p:nvSpPr>
          <p:cNvPr id="10" name="TextBox 9">
            <a:extLst>
              <a:ext uri="{FF2B5EF4-FFF2-40B4-BE49-F238E27FC236}">
                <a16:creationId xmlns:a16="http://schemas.microsoft.com/office/drawing/2014/main" id="{D02E0D4C-1AAA-BF31-BF52-BF06EC519587}"/>
              </a:ext>
            </a:extLst>
          </p:cNvPr>
          <p:cNvSpPr txBox="1"/>
          <p:nvPr/>
        </p:nvSpPr>
        <p:spPr>
          <a:xfrm>
            <a:off x="1744393" y="5997512"/>
            <a:ext cx="9857835" cy="707886"/>
          </a:xfrm>
          <a:prstGeom prst="rect">
            <a:avLst/>
          </a:prstGeom>
          <a:noFill/>
        </p:spPr>
        <p:txBody>
          <a:bodyPr wrap="square">
            <a:spAutoFit/>
          </a:bodyPr>
          <a:lstStyle/>
          <a:p>
            <a:pPr algn="just"/>
            <a:r>
              <a:rPr lang="en-GB" sz="2000" b="1" dirty="0">
                <a:latin typeface="Arial" panose="020B0604020202020204" pitchFamily="34" charset="0"/>
                <a:ea typeface="Calibri" panose="020F0502020204030204" pitchFamily="34" charset="0"/>
              </a:rPr>
              <a:t>Sheffield’s </a:t>
            </a:r>
            <a:r>
              <a:rPr lang="en-GB" sz="2000" b="1" dirty="0">
                <a:effectLst/>
                <a:latin typeface="Arial" panose="020B0604020202020204" pitchFamily="34" charset="0"/>
                <a:ea typeface="Calibri" panose="020F0502020204030204" pitchFamily="34" charset="0"/>
              </a:rPr>
              <a:t>local position statement and guidelines will be updated to reflect this amended recommendation.</a:t>
            </a:r>
            <a:endParaRPr lang="en-GB" sz="2000" b="1" dirty="0"/>
          </a:p>
        </p:txBody>
      </p:sp>
    </p:spTree>
    <p:extLst>
      <p:ext uri="{BB962C8B-B14F-4D97-AF65-F5344CB8AC3E}">
        <p14:creationId xmlns:p14="http://schemas.microsoft.com/office/powerpoint/2010/main" val="41382594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2010</Words>
  <Application>Microsoft Office PowerPoint</Application>
  <PresentationFormat>Widescreen</PresentationFormat>
  <Paragraphs>190</Paragraphs>
  <Slides>18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Courier New</vt:lpstr>
      <vt:lpstr>Helvetica</vt:lpstr>
      <vt:lpstr>Segoe UI</vt:lpstr>
      <vt:lpstr>Segoe UI Semibold</vt:lpstr>
      <vt:lpstr>Verdana</vt:lpstr>
      <vt:lpstr>Verdana</vt:lpstr>
      <vt:lpstr>Wingdings</vt:lpstr>
      <vt:lpstr>1_Office Theme</vt:lpstr>
      <vt:lpstr>         Welcome - We will start at 12:30  Sheffield Place Area Prescribing Group – Learning Lunch  Thursday, 1st February 2024  Sheffield Medicines and Prescribing </vt:lpstr>
      <vt:lpstr>PowerPoint Presentation</vt:lpstr>
      <vt:lpstr>PowerPoint Presentation</vt:lpstr>
      <vt:lpstr>PowerPoint Presentation</vt:lpstr>
      <vt:lpstr>PowerPoint Presentation</vt:lpstr>
      <vt:lpstr>Sheffield prescribing guidance in the self-monitoring of blood glucose (SMBG) for adults, children and young people</vt:lpstr>
      <vt:lpstr>Shared Care Protocol – The Treatment of Children with Recombinant Growth Hormone </vt:lpstr>
      <vt:lpstr>PowerPoint Presentation</vt:lpstr>
      <vt:lpstr>NHS England Commissioning recommendations for national procurement for Direct-acting Oral Anticoagulant(s) (DOACs) </vt:lpstr>
      <vt:lpstr>Medicines Safety</vt:lpstr>
      <vt:lpstr>Medicines Safety</vt:lpstr>
      <vt:lpstr>Medicines Supply Problems</vt:lpstr>
      <vt:lpstr>Other News/SPS Updates</vt:lpstr>
      <vt:lpstr>Education and Training </vt:lpstr>
      <vt:lpstr>Education and Training </vt:lpstr>
      <vt:lpstr>Summary Key actions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We will start at 12:30 Area Prescribing Group – Learning Lunch  7th September 2023 Sheffield Medicines and Prescribing Please Note: Ensure that slides will be understood by those not present at meeting and remember to include hyperlinks as much as possible, i.e. less is more. From now on, APGLlunch will be sent as PDF to primary care clinicians and will replace the APG Round Up</dc:title>
  <dc:creator>VASILE, Diana (NHS SOUTH YORKSHIRE ICB - 03N)</dc:creator>
  <cp:lastModifiedBy>OBASI, Barbara (NHS SOUTH YORKSHIRE ICB - 03N)</cp:lastModifiedBy>
  <cp:revision>105</cp:revision>
  <dcterms:created xsi:type="dcterms:W3CDTF">2023-08-21T08:03:43Z</dcterms:created>
  <dcterms:modified xsi:type="dcterms:W3CDTF">2024-02-01T12:18:52Z</dcterms:modified>
</cp:coreProperties>
</file>