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60" r:id="rId3"/>
    <p:sldId id="261" r:id="rId4"/>
    <p:sldId id="453" r:id="rId5"/>
    <p:sldId id="414" r:id="rId6"/>
    <p:sldId id="471" r:id="rId7"/>
    <p:sldId id="454" r:id="rId8"/>
    <p:sldId id="473" r:id="rId9"/>
    <p:sldId id="455" r:id="rId10"/>
    <p:sldId id="467" r:id="rId11"/>
    <p:sldId id="451" r:id="rId12"/>
    <p:sldId id="466" r:id="rId13"/>
    <p:sldId id="399" r:id="rId14"/>
    <p:sldId id="468" r:id="rId15"/>
    <p:sldId id="459" r:id="rId16"/>
    <p:sldId id="470" r:id="rId17"/>
    <p:sldId id="469" r:id="rId18"/>
    <p:sldId id="447"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6A076E39-7181-499F-A257-762800C2DC73}">
      <dgm:prSet custT="1"/>
      <dgm:spPr/>
      <dgm:t>
        <a:bodyPr/>
        <a:lstStyle/>
        <a:p>
          <a:r>
            <a:rPr lang="en-US" sz="1600" b="1" dirty="0"/>
            <a:t>Add</a:t>
          </a:r>
        </a:p>
      </dgm:t>
    </dgm:pt>
    <dgm:pt modelId="{351ADBFF-9991-4AD4-86A3-CBFE6729B798}" type="parTrans" cxnId="{F9880EB9-9658-4B4D-8E75-C2D6C94E15E4}">
      <dgm:prSet/>
      <dgm:spPr/>
      <dgm:t>
        <a:bodyPr/>
        <a:lstStyle/>
        <a:p>
          <a:endParaRPr lang="en-US"/>
        </a:p>
      </dgm:t>
    </dgm:pt>
    <dgm:pt modelId="{2B1A2546-EC43-40BE-A762-33566BAF0CC3}" type="sibTrans" cxnId="{F9880EB9-9658-4B4D-8E75-C2D6C94E15E4}">
      <dgm:prSet/>
      <dgm:spPr/>
      <dgm:t>
        <a:bodyPr/>
        <a:lstStyle/>
        <a:p>
          <a:endParaRPr lang="en-US"/>
        </a:p>
      </dgm:t>
    </dgm:pt>
    <dgm:pt modelId="{85AFAF67-5728-4BC3-A9A6-482192A1F96E}">
      <dgm:prSet custT="1"/>
      <dgm:spPr/>
      <dgm:t>
        <a:bodyPr/>
        <a:lstStyle/>
        <a:p>
          <a:r>
            <a:rPr lang="en-US" sz="1600" dirty="0"/>
            <a:t>Add any RED medicines prescribed by hospital as ‘hospital only medicines’ – not on repeat; and please share with others that we have two TLDLs</a:t>
          </a:r>
        </a:p>
      </dgm:t>
    </dgm:pt>
    <dgm:pt modelId="{FC15B96F-4D16-47D4-91A5-456408C79D7E}" type="parTrans" cxnId="{D854EA51-5E4C-4F27-91F9-386167446F64}">
      <dgm:prSet/>
      <dgm:spPr/>
      <dgm:t>
        <a:bodyPr/>
        <a:lstStyle/>
        <a:p>
          <a:endParaRPr lang="en-US"/>
        </a:p>
      </dgm:t>
    </dgm:pt>
    <dgm:pt modelId="{AB374D79-5E49-443A-9B4E-DA2851222352}" type="sibTrans" cxnId="{D854EA51-5E4C-4F27-91F9-386167446F64}">
      <dgm:prSet/>
      <dgm:spPr/>
      <dgm:t>
        <a:bodyPr/>
        <a:lstStyle/>
        <a:p>
          <a:endParaRPr lang="en-US"/>
        </a:p>
      </dgm:t>
    </dgm:pt>
    <dgm:pt modelId="{DC011426-1284-4348-9A4B-AEE8BB83F87C}">
      <dgm:prSet custT="1"/>
      <dgm:spPr/>
      <dgm:t>
        <a:bodyPr/>
        <a:lstStyle/>
        <a:p>
          <a:r>
            <a:rPr lang="en-US" sz="1600" b="1" dirty="0"/>
            <a:t>Share/follow</a:t>
          </a:r>
        </a:p>
      </dgm:t>
    </dgm:pt>
    <dgm:pt modelId="{A7BAFC12-FC9B-4D31-B5CF-5B1374FF8243}" type="parTrans" cxnId="{B9D4171D-F03F-485C-AEBD-1A4870108A9D}">
      <dgm:prSet/>
      <dgm:spPr/>
      <dgm:t>
        <a:bodyPr/>
        <a:lstStyle/>
        <a:p>
          <a:endParaRPr lang="en-US"/>
        </a:p>
      </dgm:t>
    </dgm:pt>
    <dgm:pt modelId="{7289305E-C1C4-4BF6-B73A-CCA2CD2E6E63}" type="sibTrans" cxnId="{B9D4171D-F03F-485C-AEBD-1A4870108A9D}">
      <dgm:prSet/>
      <dgm:spPr/>
      <dgm:t>
        <a:bodyPr/>
        <a:lstStyle/>
        <a:p>
          <a:endParaRPr lang="en-US"/>
        </a:p>
      </dgm:t>
    </dgm:pt>
    <dgm:pt modelId="{A40CD296-CCC5-472A-B63A-4369EC430BBE}">
      <dgm:prSet custT="1"/>
      <dgm:spPr/>
      <dgm:t>
        <a:bodyPr/>
        <a:lstStyle/>
        <a:p>
          <a:r>
            <a:rPr lang="en-US" sz="1600" dirty="0"/>
            <a:t>Share/ </a:t>
          </a:r>
          <a:r>
            <a:rPr lang="en-US" sz="1600" dirty="0" err="1"/>
            <a:t>publicise</a:t>
          </a:r>
          <a:r>
            <a:rPr lang="en-US" sz="1600" dirty="0"/>
            <a:t> with colleagues the updated cardiovascular formulary chapter</a:t>
          </a:r>
        </a:p>
      </dgm:t>
    </dgm:pt>
    <dgm:pt modelId="{CE0B74A7-399E-46F9-B244-98B21AB9D4D7}" type="parTrans" cxnId="{E89ABE19-DD11-4BD2-B077-29E6B230198D}">
      <dgm:prSet/>
      <dgm:spPr/>
      <dgm:t>
        <a:bodyPr/>
        <a:lstStyle/>
        <a:p>
          <a:endParaRPr lang="en-US"/>
        </a:p>
      </dgm:t>
    </dgm:pt>
    <dgm:pt modelId="{95259E59-3C58-4052-BE11-EACC0397BEBF}" type="sibTrans" cxnId="{E89ABE19-DD11-4BD2-B077-29E6B230198D}">
      <dgm:prSet/>
      <dgm:spPr/>
      <dgm:t>
        <a:bodyPr/>
        <a:lstStyle/>
        <a:p>
          <a:endParaRPr lang="en-US"/>
        </a:p>
      </dgm:t>
    </dgm:pt>
    <dgm:pt modelId="{350CA7BA-FC98-4130-B4E5-9F096722A838}">
      <dgm:prSet custT="1"/>
      <dgm:spPr/>
      <dgm:t>
        <a:bodyPr/>
        <a:lstStyle/>
        <a:p>
          <a:r>
            <a:rPr lang="en-US" sz="1600" b="1" dirty="0"/>
            <a:t>Share/highlight</a:t>
          </a:r>
        </a:p>
      </dgm:t>
    </dgm:pt>
    <dgm:pt modelId="{551C21E4-595D-4C57-AEA9-B28272051AFF}" type="parTrans" cxnId="{998EDCAA-BE58-48B7-8C6D-1531BFFB909F}">
      <dgm:prSet/>
      <dgm:spPr/>
      <dgm:t>
        <a:bodyPr/>
        <a:lstStyle/>
        <a:p>
          <a:endParaRPr lang="en-US"/>
        </a:p>
      </dgm:t>
    </dgm:pt>
    <dgm:pt modelId="{BC6447E6-B183-4A58-9363-0DDED7E97C4E}" type="sibTrans" cxnId="{998EDCAA-BE58-48B7-8C6D-1531BFFB909F}">
      <dgm:prSet/>
      <dgm:spPr/>
      <dgm:t>
        <a:bodyPr/>
        <a:lstStyle/>
        <a:p>
          <a:endParaRPr lang="en-US"/>
        </a:p>
      </dgm:t>
    </dgm:pt>
    <dgm:pt modelId="{227DB1BA-FB89-4700-A784-9A5958131102}">
      <dgm:prSet custT="1"/>
      <dgm:spPr/>
      <dgm:t>
        <a:bodyPr/>
        <a:lstStyle/>
        <a:p>
          <a:endParaRPr lang="en-US" sz="1800" dirty="0">
            <a:solidFill>
              <a:srgbClr val="FF0000"/>
            </a:solidFill>
          </a:endParaRPr>
        </a:p>
      </dgm:t>
    </dgm:pt>
    <dgm:pt modelId="{40713129-2F94-474A-ADA1-4D601958EBA8}" type="parTrans" cxnId="{2A0012EF-1DF1-4988-A733-43505384095F}">
      <dgm:prSet/>
      <dgm:spPr/>
      <dgm:t>
        <a:bodyPr/>
        <a:lstStyle/>
        <a:p>
          <a:endParaRPr lang="en-US"/>
        </a:p>
      </dgm:t>
    </dgm:pt>
    <dgm:pt modelId="{218FD44A-EFEE-48EC-9306-5565E70D3411}" type="sibTrans" cxnId="{2A0012EF-1DF1-4988-A733-43505384095F}">
      <dgm:prSet/>
      <dgm:spPr/>
      <dgm:t>
        <a:bodyPr/>
        <a:lstStyle/>
        <a:p>
          <a:endParaRPr lang="en-US"/>
        </a:p>
      </dgm:t>
    </dgm:pt>
    <dgm:pt modelId="{AD553BCE-99DD-4C42-B289-72D3D69A08D5}">
      <dgm:prSet custT="1"/>
      <dgm:spPr/>
      <dgm:t>
        <a:bodyPr/>
        <a:lstStyle/>
        <a:p>
          <a:r>
            <a:rPr lang="en-US" sz="1600" b="1" dirty="0"/>
            <a:t>Update</a:t>
          </a:r>
        </a:p>
      </dgm:t>
    </dgm:pt>
    <dgm:pt modelId="{61556DB7-C378-4323-A09C-A8155A68C472}" type="parTrans" cxnId="{7808A5E4-D056-4D28-8954-42C033CC1426}">
      <dgm:prSet/>
      <dgm:spPr/>
      <dgm:t>
        <a:bodyPr/>
        <a:lstStyle/>
        <a:p>
          <a:endParaRPr lang="en-US"/>
        </a:p>
      </dgm:t>
    </dgm:pt>
    <dgm:pt modelId="{2EF13FD3-496C-4C28-93E1-754C85FA2BBC}" type="sibTrans" cxnId="{7808A5E4-D056-4D28-8954-42C033CC1426}">
      <dgm:prSet/>
      <dgm:spPr/>
      <dgm:t>
        <a:bodyPr/>
        <a:lstStyle/>
        <a:p>
          <a:endParaRPr lang="en-US"/>
        </a:p>
      </dgm:t>
    </dgm:pt>
    <dgm:pt modelId="{B97120CE-1F93-4E5E-95A1-3373B66D0A26}">
      <dgm:prSet custT="1"/>
      <dgm:spPr/>
      <dgm:t>
        <a:bodyPr/>
        <a:lstStyle/>
        <a:p>
          <a:r>
            <a:rPr lang="en-US" sz="1800" dirty="0"/>
            <a:t>Colleagues with recent medicines supply problems: ADHD treatments and </a:t>
          </a:r>
          <a:r>
            <a:rPr lang="en-US" sz="1800" dirty="0" err="1"/>
            <a:t>riluzole</a:t>
          </a:r>
          <a:r>
            <a:rPr lang="en-US" sz="1800" dirty="0"/>
            <a:t> –see suggested actions:</a:t>
          </a:r>
        </a:p>
      </dgm:t>
    </dgm:pt>
    <dgm:pt modelId="{FFB433D0-A2CA-4619-9673-7F2AC1623FC3}" type="parTrans" cxnId="{A7FA645A-1318-4169-9E27-5FAFFF223824}">
      <dgm:prSet/>
      <dgm:spPr/>
      <dgm:t>
        <a:bodyPr/>
        <a:lstStyle/>
        <a:p>
          <a:endParaRPr lang="en-US"/>
        </a:p>
      </dgm:t>
    </dgm:pt>
    <dgm:pt modelId="{39B61907-F1BC-4C42-96DB-026EBB244F1B}" type="sibTrans" cxnId="{A7FA645A-1318-4169-9E27-5FAFFF223824}">
      <dgm:prSet/>
      <dgm:spPr/>
      <dgm:t>
        <a:bodyPr/>
        <a:lstStyle/>
        <a:p>
          <a:endParaRPr lang="en-US"/>
        </a:p>
      </dgm:t>
    </dgm:pt>
    <dgm:pt modelId="{59B4FE74-B2BF-4C09-A543-E874AD4E65BD}">
      <dgm:prSet custT="1"/>
      <dgm:spPr/>
      <dgm:t>
        <a:bodyPr/>
        <a:lstStyle/>
        <a:p>
          <a:r>
            <a:rPr lang="en-US" sz="1600" b="1" dirty="0"/>
            <a:t>Check out</a:t>
          </a:r>
        </a:p>
      </dgm:t>
    </dgm:pt>
    <dgm:pt modelId="{552430E8-B57A-464D-BB10-C60E999CD982}" type="parTrans" cxnId="{DDBD57B5-DE16-4C52-83F4-FC2BBE607068}">
      <dgm:prSet/>
      <dgm:spPr/>
      <dgm:t>
        <a:bodyPr/>
        <a:lstStyle/>
        <a:p>
          <a:endParaRPr lang="en-US"/>
        </a:p>
      </dgm:t>
    </dgm:pt>
    <dgm:pt modelId="{3712345D-EFE8-408D-978B-9060949C7BA2}" type="sibTrans" cxnId="{DDBD57B5-DE16-4C52-83F4-FC2BBE607068}">
      <dgm:prSet/>
      <dgm:spPr/>
      <dgm:t>
        <a:bodyPr/>
        <a:lstStyle/>
        <a:p>
          <a:endParaRPr lang="en-US"/>
        </a:p>
      </dgm:t>
    </dgm:pt>
    <dgm:pt modelId="{09A6121B-7DAD-446B-9664-0B30034CCDBF}">
      <dgm:prSet custT="1"/>
      <dgm:spPr/>
      <dgm:t>
        <a:bodyPr/>
        <a:lstStyle/>
        <a:p>
          <a:r>
            <a:rPr lang="en-US" sz="1400" dirty="0">
              <a:solidFill>
                <a:schemeClr val="tx1"/>
              </a:solidFill>
              <a:latin typeface="+mn-lt"/>
            </a:rPr>
            <a:t>Check out learning opportunities from  PrescQIPP and SPS (webinars free to attend – </a:t>
          </a:r>
          <a:r>
            <a:rPr lang="en-US" sz="1400" dirty="0" err="1">
              <a:solidFill>
                <a:schemeClr val="tx1"/>
              </a:solidFill>
              <a:latin typeface="+mn-lt"/>
            </a:rPr>
            <a:t>e.g.Antibiotic</a:t>
          </a:r>
          <a:r>
            <a:rPr lang="en-US" sz="1400" dirty="0">
              <a:solidFill>
                <a:schemeClr val="tx1"/>
              </a:solidFill>
              <a:latin typeface="+mn-lt"/>
            </a:rPr>
            <a:t> awareness) &amp; PrescQIPP bulletins, SPS resources. Also see Medicines Safety week : r</a:t>
          </a:r>
          <a:r>
            <a:rPr lang="en-GB" sz="1400" b="0" dirty="0" err="1">
              <a:solidFill>
                <a:srgbClr val="000000"/>
              </a:solidFill>
              <a:latin typeface="+mn-lt"/>
              <a:cs typeface="Arial" panose="020B0604020202020204" pitchFamily="34" charset="0"/>
            </a:rPr>
            <a:t>aise</a:t>
          </a:r>
          <a:r>
            <a:rPr lang="en-GB" sz="1400" b="0" dirty="0">
              <a:solidFill>
                <a:srgbClr val="000000"/>
              </a:solidFill>
              <a:latin typeface="+mn-lt"/>
              <a:cs typeface="Arial" panose="020B0604020202020204" pitchFamily="34" charset="0"/>
            </a:rPr>
            <a:t> </a:t>
          </a:r>
          <a:r>
            <a:rPr kumimoji="0" lang="en-GB" sz="1400" b="0" i="0" u="none" strike="noStrike" cap="none" spc="0" normalizeH="0" baseline="0" noProof="0" dirty="0">
              <a:ln>
                <a:noFill/>
              </a:ln>
              <a:solidFill>
                <a:srgbClr val="000000"/>
              </a:solidFill>
              <a:effectLst/>
              <a:uLnTx/>
              <a:uFillTx/>
              <a:latin typeface="+mn-lt"/>
              <a:cs typeface="Arial" panose="020B0604020202020204" pitchFamily="34" charset="0"/>
            </a:rPr>
            <a:t>awareness locally and encourage </a:t>
          </a:r>
          <a:r>
            <a:rPr kumimoji="0" lang="en-GB" sz="1400" b="0" i="0" u="none" strike="noStrike" cap="none" spc="0" normalizeH="0" baseline="0" noProof="0">
              <a:ln>
                <a:noFill/>
              </a:ln>
              <a:solidFill>
                <a:srgbClr val="000000"/>
              </a:solidFill>
              <a:effectLst/>
              <a:uLnTx/>
              <a:uFillTx/>
              <a:latin typeface="+mn-lt"/>
              <a:cs typeface="Arial" panose="020B0604020202020204" pitchFamily="34" charset="0"/>
            </a:rPr>
            <a:t>reporting plus </a:t>
          </a:r>
          <a:r>
            <a:rPr kumimoji="0" lang="en-GB" sz="1400" b="0" i="0" u="none" strike="noStrike" cap="none" spc="0" normalizeH="0" baseline="0" noProof="0" dirty="0">
              <a:ln>
                <a:noFill/>
              </a:ln>
              <a:solidFill>
                <a:srgbClr val="000000"/>
              </a:solidFill>
              <a:effectLst/>
              <a:uLnTx/>
              <a:uFillTx/>
              <a:latin typeface="+mn-lt"/>
              <a:cs typeface="Arial" panose="020B0604020202020204" pitchFamily="34" charset="0"/>
            </a:rPr>
            <a:t>accredited learning opportunities</a:t>
          </a:r>
          <a:endParaRPr lang="en-US" sz="1400" b="0" dirty="0">
            <a:solidFill>
              <a:schemeClr val="tx1"/>
            </a:solidFill>
            <a:latin typeface="+mn-lt"/>
          </a:endParaRPr>
        </a:p>
      </dgm:t>
    </dgm:pt>
    <dgm:pt modelId="{C1241D5A-3BCB-48AB-A06A-74A5EEFA941F}" type="parTrans" cxnId="{41448ED4-25DB-4AB5-8F44-B8A0E3730DFA}">
      <dgm:prSet/>
      <dgm:spPr/>
      <dgm:t>
        <a:bodyPr/>
        <a:lstStyle/>
        <a:p>
          <a:endParaRPr lang="en-US"/>
        </a:p>
      </dgm:t>
    </dgm:pt>
    <dgm:pt modelId="{C90DB01B-D227-4ECB-A7B1-A328A263645B}" type="sibTrans" cxnId="{41448ED4-25DB-4AB5-8F44-B8A0E3730DFA}">
      <dgm:prSet/>
      <dgm:spPr/>
      <dgm:t>
        <a:bodyPr/>
        <a:lstStyle/>
        <a:p>
          <a:endParaRPr lang="en-US"/>
        </a:p>
      </dgm:t>
    </dgm:pt>
    <dgm:pt modelId="{C50AEC14-4C03-40B1-89C9-143BB98775D9}">
      <dgm:prSet custT="1"/>
      <dgm:spPr/>
      <dgm:t>
        <a:bodyPr/>
        <a:lstStyle/>
        <a:p>
          <a:r>
            <a:rPr lang="en-GB" sz="1600" b="0" dirty="0">
              <a:solidFill>
                <a:schemeClr val="tx1"/>
              </a:solidFill>
            </a:rPr>
            <a:t>New </a:t>
          </a:r>
          <a:r>
            <a:rPr lang="en-GB" sz="1600" b="0" dirty="0" err="1">
              <a:solidFill>
                <a:schemeClr val="tx1"/>
              </a:solidFill>
            </a:rPr>
            <a:t>Insupen</a:t>
          </a:r>
          <a:r>
            <a:rPr lang="en-GB" sz="1600" b="0" dirty="0">
              <a:solidFill>
                <a:schemeClr val="tx1"/>
              </a:solidFill>
            </a:rPr>
            <a:t> Original is now first choice insulin pen needles, followed by BD Viva</a:t>
          </a:r>
        </a:p>
        <a:p>
          <a:r>
            <a:rPr lang="en-GB" sz="1600" b="0" dirty="0">
              <a:solidFill>
                <a:schemeClr val="tx1"/>
              </a:solidFill>
            </a:rPr>
            <a:t>Alimemazine brand of choice is </a:t>
          </a:r>
          <a:r>
            <a:rPr lang="en-GB" sz="1600" dirty="0" err="1">
              <a:effectLst/>
              <a:latin typeface="+mn-lt"/>
              <a:ea typeface="Calibri" panose="020F0502020204030204" pitchFamily="34" charset="0"/>
              <a:cs typeface="Arial" panose="020B0604020202020204" pitchFamily="34" charset="0"/>
            </a:rPr>
            <a:t>Itzenal</a:t>
          </a:r>
          <a:r>
            <a:rPr lang="en-GB" sz="1600" dirty="0">
              <a:effectLst/>
              <a:latin typeface="+mn-lt"/>
              <a:ea typeface="Calibri" panose="020F0502020204030204" pitchFamily="34" charset="0"/>
              <a:cs typeface="Arial" panose="020B0604020202020204" pitchFamily="34" charset="0"/>
            </a:rPr>
            <a:t>® SF </a:t>
          </a:r>
          <a:endParaRPr lang="en-GB" sz="1600" b="0" dirty="0">
            <a:solidFill>
              <a:srgbClr val="FF0000"/>
            </a:solidFill>
            <a:latin typeface="+mn-lt"/>
          </a:endParaRPr>
        </a:p>
      </dgm:t>
    </dgm:pt>
    <dgm:pt modelId="{649BBE93-080D-4FA1-AE77-16EA9AB616B8}" type="parTrans" cxnId="{A5912548-760C-4A07-AC4D-9BD8068D327C}">
      <dgm:prSet/>
      <dgm:spPr/>
      <dgm:t>
        <a:bodyPr/>
        <a:lstStyle/>
        <a:p>
          <a:endParaRPr lang="en-GB"/>
        </a:p>
      </dgm:t>
    </dgm:pt>
    <dgm:pt modelId="{27719B93-55EF-44C1-807B-86FD161EF985}" type="sibTrans" cxnId="{A5912548-760C-4A07-AC4D-9BD8068D327C}">
      <dgm:prSet/>
      <dgm:spPr/>
      <dgm:t>
        <a:bodyPr/>
        <a:lstStyle/>
        <a:p>
          <a:endParaRPr lang="en-GB"/>
        </a:p>
      </dgm:t>
    </dgm:pt>
    <dgm:pt modelId="{CCAA5F37-1DC0-4D82-8B41-D271852F7899}">
      <dgm:prSet custT="1"/>
      <dgm:spPr/>
      <dgm:t>
        <a:bodyPr/>
        <a:lstStyle/>
        <a:p>
          <a:endParaRPr lang="en-GB" sz="1800" dirty="0">
            <a:solidFill>
              <a:schemeClr val="tx1"/>
            </a:solidFill>
          </a:endParaRPr>
        </a:p>
      </dgm:t>
    </dgm:pt>
    <dgm:pt modelId="{8ACAC579-9569-4863-8934-4AD221513181}" type="parTrans" cxnId="{A95D2B3C-45A3-44E8-8E6F-6F58B7B65E45}">
      <dgm:prSet/>
      <dgm:spPr/>
      <dgm:t>
        <a:bodyPr/>
        <a:lstStyle/>
        <a:p>
          <a:endParaRPr lang="en-GB"/>
        </a:p>
      </dgm:t>
    </dgm:pt>
    <dgm:pt modelId="{C13D6C77-460E-4323-BD25-8A8DB2ACDC41}" type="sibTrans" cxnId="{A95D2B3C-45A3-44E8-8E6F-6F58B7B65E45}">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A7A60F31-50FF-3B40-9FFB-9E3665EA66C3}" type="pres">
      <dgm:prSet presAssocID="{59B4FE74-B2BF-4C09-A543-E874AD4E65BD}" presName="boxAndChildren" presStyleCnt="0"/>
      <dgm:spPr/>
    </dgm:pt>
    <dgm:pt modelId="{AF313A53-730F-8C41-8C7C-B0E9C1CC38D3}" type="pres">
      <dgm:prSet presAssocID="{59B4FE74-B2BF-4C09-A543-E874AD4E65BD}" presName="parentTextBox" presStyleLbl="alignNode1" presStyleIdx="0" presStyleCnt="5"/>
      <dgm:spPr/>
    </dgm:pt>
    <dgm:pt modelId="{81A3BA6B-C427-6B42-94D5-058790C6BF7A}" type="pres">
      <dgm:prSet presAssocID="{59B4FE74-B2BF-4C09-A543-E874AD4E65BD}" presName="descendantBox" presStyleLbl="bgAccFollowNode1" presStyleIdx="0" presStyleCnt="5" custLinFactNeighborX="-187" custLinFactNeighborY="5948"/>
      <dgm:spPr/>
    </dgm:pt>
    <dgm:pt modelId="{C214CCD0-D082-6E45-8A67-7C48BF8793D6}" type="pres">
      <dgm:prSet presAssocID="{2EF13FD3-496C-4C28-93E1-754C85FA2BBC}" presName="sp" presStyleCnt="0"/>
      <dgm:spPr/>
    </dgm:pt>
    <dgm:pt modelId="{764D76C7-FA86-0045-B51A-4AD4957DCE78}" type="pres">
      <dgm:prSet presAssocID="{AD553BCE-99DD-4C42-B289-72D3D69A08D5}" presName="arrowAndChildren" presStyleCnt="0"/>
      <dgm:spPr/>
    </dgm:pt>
    <dgm:pt modelId="{F455A4DE-230A-504C-A5D1-352A673F8871}" type="pres">
      <dgm:prSet presAssocID="{AD553BCE-99DD-4C42-B289-72D3D69A08D5}" presName="parentTextArrow" presStyleLbl="node1" presStyleIdx="0" presStyleCnt="0"/>
      <dgm:spPr/>
    </dgm:pt>
    <dgm:pt modelId="{76CF3883-D09E-9A41-A1AC-CB2AD8EB84AF}" type="pres">
      <dgm:prSet presAssocID="{AD553BCE-99DD-4C42-B289-72D3D69A08D5}" presName="arrow" presStyleLbl="alignNode1" presStyleIdx="1" presStyleCnt="5" custScaleY="172234" custLinFactNeighborX="388" custLinFactNeighborY="15470"/>
      <dgm:spPr/>
    </dgm:pt>
    <dgm:pt modelId="{1BD39C00-42F5-754E-840B-6F710E9AFD94}" type="pres">
      <dgm:prSet presAssocID="{AD553BCE-99DD-4C42-B289-72D3D69A08D5}" presName="descendantArrow" presStyleLbl="bgAccFollowNode1" presStyleIdx="1" presStyleCnt="5" custScaleX="99369" custScaleY="169251"/>
      <dgm:spPr/>
    </dgm:pt>
    <dgm:pt modelId="{EA679943-EF68-854D-A7BE-8F8DDB3A93B3}" type="pres">
      <dgm:prSet presAssocID="{BC6447E6-B183-4A58-9363-0DDED7E97C4E}" presName="sp" presStyleCnt="0"/>
      <dgm:spPr/>
    </dgm:pt>
    <dgm:pt modelId="{2076676C-47A5-D240-BDD5-A9E380E366D7}" type="pres">
      <dgm:prSet presAssocID="{350CA7BA-FC98-4130-B4E5-9F096722A838}" presName="arrowAndChildren" presStyleCnt="0"/>
      <dgm:spPr/>
    </dgm:pt>
    <dgm:pt modelId="{DC716E7D-8B5D-934D-B0DA-DF90A925304B}" type="pres">
      <dgm:prSet presAssocID="{350CA7BA-FC98-4130-B4E5-9F096722A838}" presName="parentTextArrow" presStyleLbl="node1" presStyleIdx="0" presStyleCnt="0"/>
      <dgm:spPr/>
    </dgm:pt>
    <dgm:pt modelId="{B1484C9C-B297-8D45-AB5B-F7E915312DA5}" type="pres">
      <dgm:prSet presAssocID="{350CA7BA-FC98-4130-B4E5-9F096722A838}" presName="arrow" presStyleLbl="alignNode1" presStyleIdx="2" presStyleCnt="5"/>
      <dgm:spPr/>
    </dgm:pt>
    <dgm:pt modelId="{62DC146A-0FA8-5643-8C1B-8E78B4F2EC8B}" type="pres">
      <dgm:prSet presAssocID="{350CA7BA-FC98-4130-B4E5-9F096722A838}" presName="descendantArrow" presStyleLbl="bgAccFollowNode1" presStyleIdx="2" presStyleCnt="5"/>
      <dgm:spPr/>
    </dgm:pt>
    <dgm:pt modelId="{FB9E70A3-C963-8D46-A291-EFC4FE99C727}" type="pres">
      <dgm:prSet presAssocID="{7289305E-C1C4-4BF6-B73A-CCA2CD2E6E63}" presName="sp" presStyleCnt="0"/>
      <dgm:spPr/>
    </dgm:pt>
    <dgm:pt modelId="{0AB6C29E-AB05-054B-96A3-F010B6355FF4}" type="pres">
      <dgm:prSet presAssocID="{DC011426-1284-4348-9A4B-AEE8BB83F87C}" presName="arrowAndChildren" presStyleCnt="0"/>
      <dgm:spPr/>
    </dgm:pt>
    <dgm:pt modelId="{56D480DE-BCE5-D441-9CAD-387EB6246FAC}" type="pres">
      <dgm:prSet presAssocID="{DC011426-1284-4348-9A4B-AEE8BB83F87C}" presName="parentTextArrow" presStyleLbl="node1" presStyleIdx="0" presStyleCnt="0"/>
      <dgm:spPr/>
    </dgm:pt>
    <dgm:pt modelId="{246F3752-3111-BE46-8362-2EE9898A7EF9}" type="pres">
      <dgm:prSet presAssocID="{DC011426-1284-4348-9A4B-AEE8BB83F87C}" presName="arrow" presStyleLbl="alignNode1" presStyleIdx="3" presStyleCnt="5"/>
      <dgm:spPr/>
    </dgm:pt>
    <dgm:pt modelId="{48B41B64-0C75-D843-9D9F-952349FBF1D8}" type="pres">
      <dgm:prSet presAssocID="{DC011426-1284-4348-9A4B-AEE8BB83F87C}" presName="descendantArrow" presStyleLbl="bgAccFollowNode1" presStyleIdx="3" presStyleCnt="5" custLinFactNeighborX="133" custLinFactNeighborY="-1848"/>
      <dgm:spPr/>
    </dgm:pt>
    <dgm:pt modelId="{35EA64FF-B690-6F41-9952-DB578B7BB8D9}" type="pres">
      <dgm:prSet presAssocID="{2B1A2546-EC43-40BE-A762-33566BAF0CC3}" presName="sp" presStyleCnt="0"/>
      <dgm:spPr/>
    </dgm:pt>
    <dgm:pt modelId="{F840CB28-0BA7-F942-9905-FD33EFF686D6}" type="pres">
      <dgm:prSet presAssocID="{6A076E39-7181-499F-A257-762800C2DC73}" presName="arrowAndChildren" presStyleCnt="0"/>
      <dgm:spPr/>
    </dgm:pt>
    <dgm:pt modelId="{4B00E808-DB51-C74F-93AB-2D0167FCB4FB}" type="pres">
      <dgm:prSet presAssocID="{6A076E39-7181-499F-A257-762800C2DC73}" presName="parentTextArrow" presStyleLbl="node1" presStyleIdx="0" presStyleCnt="0"/>
      <dgm:spPr/>
    </dgm:pt>
    <dgm:pt modelId="{270C80CF-8517-3649-A673-C7A61AD76175}" type="pres">
      <dgm:prSet presAssocID="{6A076E39-7181-499F-A257-762800C2DC73}" presName="arrow" presStyleLbl="alignNode1" presStyleIdx="4" presStyleCnt="5"/>
      <dgm:spPr/>
    </dgm:pt>
    <dgm:pt modelId="{87C7C186-8899-1944-8564-61181FD9304B}" type="pres">
      <dgm:prSet presAssocID="{6A076E39-7181-499F-A257-762800C2DC73}" presName="descendantArrow" presStyleLbl="bgAccFollowNode1" presStyleIdx="4" presStyleCnt="5" custLinFactNeighborY="-4924"/>
      <dgm:spPr/>
    </dgm:pt>
  </dgm:ptLst>
  <dgm:cxnLst>
    <dgm:cxn modelId="{02EAAC00-2509-FC42-96D4-319F68C6D694}" type="presOf" srcId="{59B4FE74-B2BF-4C09-A543-E874AD4E65BD}" destId="{AF313A53-730F-8C41-8C7C-B0E9C1CC38D3}" srcOrd="0" destOrd="0" presId="urn:microsoft.com/office/officeart/2016/7/layout/VerticalDownArrowProcess"/>
    <dgm:cxn modelId="{1D0B2F0F-EA6E-C548-8E2E-58D9B0392285}" type="presOf" srcId="{DC011426-1284-4348-9A4B-AEE8BB83F87C}" destId="{246F3752-3111-BE46-8362-2EE9898A7EF9}" srcOrd="1" destOrd="0" presId="urn:microsoft.com/office/officeart/2016/7/layout/VerticalDownArrowProcess"/>
    <dgm:cxn modelId="{E89ABE19-DD11-4BD2-B077-29E6B230198D}" srcId="{DC011426-1284-4348-9A4B-AEE8BB83F87C}" destId="{A40CD296-CCC5-472A-B63A-4369EC430BBE}" srcOrd="0" destOrd="0" parTransId="{CE0B74A7-399E-46F9-B244-98B21AB9D4D7}" sibTransId="{95259E59-3C58-4052-BE11-EACC0397BEBF}"/>
    <dgm:cxn modelId="{B9D4171D-F03F-485C-AEBD-1A4870108A9D}" srcId="{CEE26E60-CC2E-4255-9C57-F80C7F156E8E}" destId="{DC011426-1284-4348-9A4B-AEE8BB83F87C}" srcOrd="1" destOrd="0" parTransId="{A7BAFC12-FC9B-4D31-B5CF-5B1374FF8243}" sibTransId="{7289305E-C1C4-4BF6-B73A-CCA2CD2E6E63}"/>
    <dgm:cxn modelId="{A95D2B3C-45A3-44E8-8E6F-6F58B7B65E45}" srcId="{350CA7BA-FC98-4130-B4E5-9F096722A838}" destId="{CCAA5F37-1DC0-4D82-8B41-D271852F7899}" srcOrd="2" destOrd="0" parTransId="{8ACAC579-9569-4863-8934-4AD221513181}" sibTransId="{C13D6C77-460E-4323-BD25-8A8DB2ACDC41}"/>
    <dgm:cxn modelId="{E3A8E042-4920-468E-9265-D9FCD81EF6D6}" type="presOf" srcId="{C50AEC14-4C03-40B1-89C9-143BB98775D9}" destId="{62DC146A-0FA8-5643-8C1B-8E78B4F2EC8B}" srcOrd="0" destOrd="1" presId="urn:microsoft.com/office/officeart/2016/7/layout/VerticalDownArrowProcess"/>
    <dgm:cxn modelId="{AD177566-DA8F-9343-96C1-3626E0AD84D9}" type="presOf" srcId="{AD553BCE-99DD-4C42-B289-72D3D69A08D5}" destId="{F455A4DE-230A-504C-A5D1-352A673F8871}" srcOrd="0" destOrd="0" presId="urn:microsoft.com/office/officeart/2016/7/layout/VerticalDownArrowProcess"/>
    <dgm:cxn modelId="{A5912548-760C-4A07-AC4D-9BD8068D327C}" srcId="{350CA7BA-FC98-4130-B4E5-9F096722A838}" destId="{C50AEC14-4C03-40B1-89C9-143BB98775D9}" srcOrd="1" destOrd="0" parTransId="{649BBE93-080D-4FA1-AE77-16EA9AB616B8}" sibTransId="{27719B93-55EF-44C1-807B-86FD161EF985}"/>
    <dgm:cxn modelId="{D854EA51-5E4C-4F27-91F9-386167446F64}" srcId="{6A076E39-7181-499F-A257-762800C2DC73}" destId="{85AFAF67-5728-4BC3-A9A6-482192A1F96E}" srcOrd="0" destOrd="0" parTransId="{FC15B96F-4D16-47D4-91A5-456408C79D7E}" sibTransId="{AB374D79-5E49-443A-9B4E-DA2851222352}"/>
    <dgm:cxn modelId="{AB799975-14BC-2249-9C0A-DF4B733D5662}" type="presOf" srcId="{350CA7BA-FC98-4130-B4E5-9F096722A838}" destId="{DC716E7D-8B5D-934D-B0DA-DF90A925304B}" srcOrd="0" destOrd="0" presId="urn:microsoft.com/office/officeart/2016/7/layout/VerticalDownArrowProcess"/>
    <dgm:cxn modelId="{0CB08B76-250D-C146-AD30-5B5F2D07CC95}" type="presOf" srcId="{B97120CE-1F93-4E5E-95A1-3373B66D0A26}" destId="{1BD39C00-42F5-754E-840B-6F710E9AFD94}" srcOrd="0" destOrd="0" presId="urn:microsoft.com/office/officeart/2016/7/layout/VerticalDownArrowProcess"/>
    <dgm:cxn modelId="{B9A8C778-0B25-8F4F-A53A-08F43540D767}" type="presOf" srcId="{A40CD296-CCC5-472A-B63A-4369EC430BBE}" destId="{48B41B64-0C75-D843-9D9F-952349FBF1D8}" srcOrd="0" destOrd="0" presId="urn:microsoft.com/office/officeart/2016/7/layout/VerticalDownArrowProcess"/>
    <dgm:cxn modelId="{79FEDB78-289B-2D4B-AE98-C1B736472621}" type="presOf" srcId="{227DB1BA-FB89-4700-A784-9A5958131102}" destId="{62DC146A-0FA8-5643-8C1B-8E78B4F2EC8B}" srcOrd="0" destOrd="0" presId="urn:microsoft.com/office/officeart/2016/7/layout/VerticalDownArrowProcess"/>
    <dgm:cxn modelId="{A7FA645A-1318-4169-9E27-5FAFFF223824}" srcId="{AD553BCE-99DD-4C42-B289-72D3D69A08D5}" destId="{B97120CE-1F93-4E5E-95A1-3373B66D0A26}" srcOrd="0" destOrd="0" parTransId="{FFB433D0-A2CA-4619-9673-7F2AC1623FC3}" sibTransId="{39B61907-F1BC-4C42-96DB-026EBB244F1B}"/>
    <dgm:cxn modelId="{E361A782-E3A8-4FA0-817E-2EB97524694A}" type="presOf" srcId="{CCAA5F37-1DC0-4D82-8B41-D271852F7899}" destId="{62DC146A-0FA8-5643-8C1B-8E78B4F2EC8B}" srcOrd="0" destOrd="2" presId="urn:microsoft.com/office/officeart/2016/7/layout/VerticalDownArrowProcess"/>
    <dgm:cxn modelId="{2876E994-5A09-8E43-A9AE-D35D0ADF14FD}" type="presOf" srcId="{85AFAF67-5728-4BC3-A9A6-482192A1F96E}" destId="{87C7C186-8899-1944-8564-61181FD9304B}" srcOrd="0" destOrd="0" presId="urn:microsoft.com/office/officeart/2016/7/layout/VerticalDownArrowProcess"/>
    <dgm:cxn modelId="{B279149E-74D3-4942-87AE-C592633015EB}" type="presOf" srcId="{DC011426-1284-4348-9A4B-AEE8BB83F87C}" destId="{56D480DE-BCE5-D441-9CAD-387EB6246FAC}" srcOrd="0" destOrd="0" presId="urn:microsoft.com/office/officeart/2016/7/layout/VerticalDownArrowProcess"/>
    <dgm:cxn modelId="{AC08B0A7-322A-3E43-8947-CD176DEC7AB9}" type="presOf" srcId="{09A6121B-7DAD-446B-9664-0B30034CCDBF}" destId="{81A3BA6B-C427-6B42-94D5-058790C6BF7A}" srcOrd="0" destOrd="0" presId="urn:microsoft.com/office/officeart/2016/7/layout/VerticalDownArrowProcess"/>
    <dgm:cxn modelId="{998EDCAA-BE58-48B7-8C6D-1531BFFB909F}" srcId="{CEE26E60-CC2E-4255-9C57-F80C7F156E8E}" destId="{350CA7BA-FC98-4130-B4E5-9F096722A838}" srcOrd="2" destOrd="0" parTransId="{551C21E4-595D-4C57-AEA9-B28272051AFF}" sibTransId="{BC6447E6-B183-4A58-9363-0DDED7E97C4E}"/>
    <dgm:cxn modelId="{DDBD57B5-DE16-4C52-83F4-FC2BBE607068}" srcId="{CEE26E60-CC2E-4255-9C57-F80C7F156E8E}" destId="{59B4FE74-B2BF-4C09-A543-E874AD4E65BD}" srcOrd="4" destOrd="0" parTransId="{552430E8-B57A-464D-BB10-C60E999CD982}" sibTransId="{3712345D-EFE8-408D-978B-9060949C7BA2}"/>
    <dgm:cxn modelId="{F9880EB9-9658-4B4D-8E75-C2D6C94E15E4}" srcId="{CEE26E60-CC2E-4255-9C57-F80C7F156E8E}" destId="{6A076E39-7181-499F-A257-762800C2DC73}" srcOrd="0" destOrd="0" parTransId="{351ADBFF-9991-4AD4-86A3-CBFE6729B798}" sibTransId="{2B1A2546-EC43-40BE-A762-33566BAF0CC3}"/>
    <dgm:cxn modelId="{6B6AF3C7-F598-084E-84A5-57548E043785}" type="presOf" srcId="{350CA7BA-FC98-4130-B4E5-9F096722A838}" destId="{B1484C9C-B297-8D45-AB5B-F7E915312DA5}" srcOrd="1" destOrd="0" presId="urn:microsoft.com/office/officeart/2016/7/layout/VerticalDownArrowProcess"/>
    <dgm:cxn modelId="{41448ED4-25DB-4AB5-8F44-B8A0E3730DFA}" srcId="{59B4FE74-B2BF-4C09-A543-E874AD4E65BD}" destId="{09A6121B-7DAD-446B-9664-0B30034CCDBF}" srcOrd="0" destOrd="0" parTransId="{C1241D5A-3BCB-48AB-A06A-74A5EEFA941F}" sibTransId="{C90DB01B-D227-4ECB-A7B1-A328A263645B}"/>
    <dgm:cxn modelId="{7808A5E4-D056-4D28-8954-42C033CC1426}" srcId="{CEE26E60-CC2E-4255-9C57-F80C7F156E8E}" destId="{AD553BCE-99DD-4C42-B289-72D3D69A08D5}" srcOrd="3" destOrd="0" parTransId="{61556DB7-C378-4323-A09C-A8155A68C472}" sibTransId="{2EF13FD3-496C-4C28-93E1-754C85FA2BBC}"/>
    <dgm:cxn modelId="{2239F2E5-A589-554F-B71E-0234040E8889}" type="presOf" srcId="{6A076E39-7181-499F-A257-762800C2DC73}" destId="{4B00E808-DB51-C74F-93AB-2D0167FCB4FB}" srcOrd="0" destOrd="0" presId="urn:microsoft.com/office/officeart/2016/7/layout/VerticalDownArrowProcess"/>
    <dgm:cxn modelId="{2A0012EF-1DF1-4988-A733-43505384095F}" srcId="{350CA7BA-FC98-4130-B4E5-9F096722A838}" destId="{227DB1BA-FB89-4700-A784-9A5958131102}" srcOrd="0" destOrd="0" parTransId="{40713129-2F94-474A-ADA1-4D601958EBA8}" sibTransId="{218FD44A-EFEE-48EC-9306-5565E70D3411}"/>
    <dgm:cxn modelId="{A771E7F2-E825-5043-9A16-D741F9C5BCE7}" type="presOf" srcId="{6A076E39-7181-499F-A257-762800C2DC73}" destId="{270C80CF-8517-3649-A673-C7A61AD76175}" srcOrd="1"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B01A61FB-450A-9241-8958-2F1275F600A7}" type="presOf" srcId="{AD553BCE-99DD-4C42-B289-72D3D69A08D5}" destId="{76CF3883-D09E-9A41-A1AC-CB2AD8EB84AF}" srcOrd="1" destOrd="0" presId="urn:microsoft.com/office/officeart/2016/7/layout/VerticalDownArrowProcess"/>
    <dgm:cxn modelId="{B0D0B972-C2DA-A344-BF92-A6E1B22E0753}" type="presParOf" srcId="{F5242C1A-BE95-6C48-9111-8B61CAFEBEC6}" destId="{A7A60F31-50FF-3B40-9FFB-9E3665EA66C3}" srcOrd="0" destOrd="0" presId="urn:microsoft.com/office/officeart/2016/7/layout/VerticalDownArrowProcess"/>
    <dgm:cxn modelId="{DBA4BC96-A22E-C645-B644-50A253185C3A}" type="presParOf" srcId="{A7A60F31-50FF-3B40-9FFB-9E3665EA66C3}" destId="{AF313A53-730F-8C41-8C7C-B0E9C1CC38D3}" srcOrd="0" destOrd="0" presId="urn:microsoft.com/office/officeart/2016/7/layout/VerticalDownArrowProcess"/>
    <dgm:cxn modelId="{2F21FD6F-E343-D141-B1D5-33BD3AF8C680}" type="presParOf" srcId="{A7A60F31-50FF-3B40-9FFB-9E3665EA66C3}" destId="{81A3BA6B-C427-6B42-94D5-058790C6BF7A}" srcOrd="1" destOrd="0" presId="urn:microsoft.com/office/officeart/2016/7/layout/VerticalDownArrowProcess"/>
    <dgm:cxn modelId="{09CFAC01-F015-A345-9FB5-F90EB3F4CE8A}" type="presParOf" srcId="{F5242C1A-BE95-6C48-9111-8B61CAFEBEC6}" destId="{C214CCD0-D082-6E45-8A67-7C48BF8793D6}" srcOrd="1" destOrd="0" presId="urn:microsoft.com/office/officeart/2016/7/layout/VerticalDownArrowProcess"/>
    <dgm:cxn modelId="{42569A3A-E8CD-B249-8164-CCC3D3F9C53B}" type="presParOf" srcId="{F5242C1A-BE95-6C48-9111-8B61CAFEBEC6}" destId="{764D76C7-FA86-0045-B51A-4AD4957DCE78}" srcOrd="2" destOrd="0" presId="urn:microsoft.com/office/officeart/2016/7/layout/VerticalDownArrowProcess"/>
    <dgm:cxn modelId="{E3CE7FC5-83E9-6440-B184-5E88C283A94D}" type="presParOf" srcId="{764D76C7-FA86-0045-B51A-4AD4957DCE78}" destId="{F455A4DE-230A-504C-A5D1-352A673F8871}" srcOrd="0" destOrd="0" presId="urn:microsoft.com/office/officeart/2016/7/layout/VerticalDownArrowProcess"/>
    <dgm:cxn modelId="{7755AC86-D726-B54B-B838-B1C1F4B1FCAC}" type="presParOf" srcId="{764D76C7-FA86-0045-B51A-4AD4957DCE78}" destId="{76CF3883-D09E-9A41-A1AC-CB2AD8EB84AF}" srcOrd="1" destOrd="0" presId="urn:microsoft.com/office/officeart/2016/7/layout/VerticalDownArrowProcess"/>
    <dgm:cxn modelId="{732B409A-9E63-6543-B706-5FB083A2FFFD}" type="presParOf" srcId="{764D76C7-FA86-0045-B51A-4AD4957DCE78}" destId="{1BD39C00-42F5-754E-840B-6F710E9AFD94}" srcOrd="2" destOrd="0" presId="urn:microsoft.com/office/officeart/2016/7/layout/VerticalDownArrowProcess"/>
    <dgm:cxn modelId="{B49FCF6A-C8A1-4D42-B692-2C59F8FAD062}" type="presParOf" srcId="{F5242C1A-BE95-6C48-9111-8B61CAFEBEC6}" destId="{EA679943-EF68-854D-A7BE-8F8DDB3A93B3}" srcOrd="3" destOrd="0" presId="urn:microsoft.com/office/officeart/2016/7/layout/VerticalDownArrowProcess"/>
    <dgm:cxn modelId="{A015997F-4AA4-404A-97F8-B68078B998BC}" type="presParOf" srcId="{F5242C1A-BE95-6C48-9111-8B61CAFEBEC6}" destId="{2076676C-47A5-D240-BDD5-A9E380E366D7}" srcOrd="4" destOrd="0" presId="urn:microsoft.com/office/officeart/2016/7/layout/VerticalDownArrowProcess"/>
    <dgm:cxn modelId="{1BA7EAB8-FBE2-0942-AD42-869D29F2AA01}" type="presParOf" srcId="{2076676C-47A5-D240-BDD5-A9E380E366D7}" destId="{DC716E7D-8B5D-934D-B0DA-DF90A925304B}" srcOrd="0" destOrd="0" presId="urn:microsoft.com/office/officeart/2016/7/layout/VerticalDownArrowProcess"/>
    <dgm:cxn modelId="{B00AF805-3D0A-F84D-9E87-6FC1322C3E9F}" type="presParOf" srcId="{2076676C-47A5-D240-BDD5-A9E380E366D7}" destId="{B1484C9C-B297-8D45-AB5B-F7E915312DA5}" srcOrd="1" destOrd="0" presId="urn:microsoft.com/office/officeart/2016/7/layout/VerticalDownArrowProcess"/>
    <dgm:cxn modelId="{48ABDC05-8F06-F84C-B50F-5D6D7FE11FAB}" type="presParOf" srcId="{2076676C-47A5-D240-BDD5-A9E380E366D7}" destId="{62DC146A-0FA8-5643-8C1B-8E78B4F2EC8B}" srcOrd="2" destOrd="0" presId="urn:microsoft.com/office/officeart/2016/7/layout/VerticalDownArrowProcess"/>
    <dgm:cxn modelId="{3E6A1FC3-C06D-2541-9285-AA98760641BB}" type="presParOf" srcId="{F5242C1A-BE95-6C48-9111-8B61CAFEBEC6}" destId="{FB9E70A3-C963-8D46-A291-EFC4FE99C727}" srcOrd="5" destOrd="0" presId="urn:microsoft.com/office/officeart/2016/7/layout/VerticalDownArrowProcess"/>
    <dgm:cxn modelId="{4FC06234-E1DF-DD41-B809-39E95AE5AC15}" type="presParOf" srcId="{F5242C1A-BE95-6C48-9111-8B61CAFEBEC6}" destId="{0AB6C29E-AB05-054B-96A3-F010B6355FF4}" srcOrd="6" destOrd="0" presId="urn:microsoft.com/office/officeart/2016/7/layout/VerticalDownArrowProcess"/>
    <dgm:cxn modelId="{9B249565-1EE5-884D-97B2-B9A03F75FFD9}" type="presParOf" srcId="{0AB6C29E-AB05-054B-96A3-F010B6355FF4}" destId="{56D480DE-BCE5-D441-9CAD-387EB6246FAC}" srcOrd="0" destOrd="0" presId="urn:microsoft.com/office/officeart/2016/7/layout/VerticalDownArrowProcess"/>
    <dgm:cxn modelId="{2FDC52C9-228D-E24B-B816-673777ABFABC}" type="presParOf" srcId="{0AB6C29E-AB05-054B-96A3-F010B6355FF4}" destId="{246F3752-3111-BE46-8362-2EE9898A7EF9}" srcOrd="1" destOrd="0" presId="urn:microsoft.com/office/officeart/2016/7/layout/VerticalDownArrowProcess"/>
    <dgm:cxn modelId="{F70236BB-5896-0B4D-A71D-2AA79BB282E3}" type="presParOf" srcId="{0AB6C29E-AB05-054B-96A3-F010B6355FF4}" destId="{48B41B64-0C75-D843-9D9F-952349FBF1D8}" srcOrd="2" destOrd="0" presId="urn:microsoft.com/office/officeart/2016/7/layout/VerticalDownArrowProcess"/>
    <dgm:cxn modelId="{3D5FC528-F874-7C46-8388-ECF09D625B4A}" type="presParOf" srcId="{F5242C1A-BE95-6C48-9111-8B61CAFEBEC6}" destId="{35EA64FF-B690-6F41-9952-DB578B7BB8D9}" srcOrd="7" destOrd="0" presId="urn:microsoft.com/office/officeart/2016/7/layout/VerticalDownArrowProcess"/>
    <dgm:cxn modelId="{10B55B79-A1CF-6647-9DD1-678B744CCBD3}" type="presParOf" srcId="{F5242C1A-BE95-6C48-9111-8B61CAFEBEC6}" destId="{F840CB28-0BA7-F942-9905-FD33EFF686D6}" srcOrd="8" destOrd="0" presId="urn:microsoft.com/office/officeart/2016/7/layout/VerticalDownArrowProcess"/>
    <dgm:cxn modelId="{835200A3-8A29-C84C-BC13-5C2933F4ED09}" type="presParOf" srcId="{F840CB28-0BA7-F942-9905-FD33EFF686D6}" destId="{4B00E808-DB51-C74F-93AB-2D0167FCB4FB}" srcOrd="0" destOrd="0" presId="urn:microsoft.com/office/officeart/2016/7/layout/VerticalDownArrowProcess"/>
    <dgm:cxn modelId="{B04DA457-E240-8C40-8C43-0357BC98D027}" type="presParOf" srcId="{F840CB28-0BA7-F942-9905-FD33EFF686D6}" destId="{270C80CF-8517-3649-A673-C7A61AD76175}" srcOrd="1" destOrd="0" presId="urn:microsoft.com/office/officeart/2016/7/layout/VerticalDownArrowProcess"/>
    <dgm:cxn modelId="{52089DF9-2331-5E47-85AD-97DBA2198DE3}" type="presParOf" srcId="{F840CB28-0BA7-F942-9905-FD33EFF686D6}" destId="{87C7C186-8899-1944-8564-61181FD9304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13A53-730F-8C41-8C7C-B0E9C1CC38D3}">
      <dsp:nvSpPr>
        <dsp:cNvPr id="0" name=""/>
        <dsp:cNvSpPr/>
      </dsp:nvSpPr>
      <dsp:spPr>
        <a:xfrm>
          <a:off x="0" y="3819784"/>
          <a:ext cx="2814145" cy="530106"/>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2" tIns="113792" rIns="20014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Check out</a:t>
          </a:r>
        </a:p>
      </dsp:txBody>
      <dsp:txXfrm>
        <a:off x="0" y="3819784"/>
        <a:ext cx="2814145" cy="530106"/>
      </dsp:txXfrm>
    </dsp:sp>
    <dsp:sp modelId="{81A3BA6B-C427-6B42-94D5-058790C6BF7A}">
      <dsp:nvSpPr>
        <dsp:cNvPr id="0" name=""/>
        <dsp:cNvSpPr/>
      </dsp:nvSpPr>
      <dsp:spPr>
        <a:xfrm>
          <a:off x="2798357" y="3821231"/>
          <a:ext cx="8442435" cy="53010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2" tIns="177800" rIns="171252" bIns="17780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mn-lt"/>
            </a:rPr>
            <a:t>Check out learning opportunities from  PrescQIPP and SPS (webinars free to attend – </a:t>
          </a:r>
          <a:r>
            <a:rPr lang="en-US" sz="1400" kern="1200" dirty="0" err="1">
              <a:solidFill>
                <a:schemeClr val="tx1"/>
              </a:solidFill>
              <a:latin typeface="+mn-lt"/>
            </a:rPr>
            <a:t>e.g.Antibiotic</a:t>
          </a:r>
          <a:r>
            <a:rPr lang="en-US" sz="1400" kern="1200" dirty="0">
              <a:solidFill>
                <a:schemeClr val="tx1"/>
              </a:solidFill>
              <a:latin typeface="+mn-lt"/>
            </a:rPr>
            <a:t> awareness) &amp; PrescQIPP bulletins, SPS resources. Also see Medicines Safety week : r</a:t>
          </a:r>
          <a:r>
            <a:rPr lang="en-GB" sz="1400" b="0" kern="1200" dirty="0" err="1">
              <a:solidFill>
                <a:srgbClr val="000000"/>
              </a:solidFill>
              <a:latin typeface="+mn-lt"/>
              <a:cs typeface="Arial" panose="020B0604020202020204" pitchFamily="34" charset="0"/>
            </a:rPr>
            <a:t>aise</a:t>
          </a:r>
          <a:r>
            <a:rPr lang="en-GB" sz="1400" b="0" kern="1200" dirty="0">
              <a:solidFill>
                <a:srgbClr val="000000"/>
              </a:solidFill>
              <a:latin typeface="+mn-lt"/>
              <a:cs typeface="Arial" panose="020B0604020202020204" pitchFamily="34" charset="0"/>
            </a:rPr>
            <a:t> </a:t>
          </a:r>
          <a:r>
            <a:rPr kumimoji="0" lang="en-GB" sz="1400" b="0" i="0" u="none" strike="noStrike" kern="1200" cap="none" spc="0" normalizeH="0" baseline="0" noProof="0" dirty="0">
              <a:ln>
                <a:noFill/>
              </a:ln>
              <a:solidFill>
                <a:srgbClr val="000000"/>
              </a:solidFill>
              <a:effectLst/>
              <a:uLnTx/>
              <a:uFillTx/>
              <a:latin typeface="+mn-lt"/>
              <a:cs typeface="Arial" panose="020B0604020202020204" pitchFamily="34" charset="0"/>
            </a:rPr>
            <a:t>awareness locally and encourage </a:t>
          </a:r>
          <a:r>
            <a:rPr kumimoji="0" lang="en-GB" sz="1400" b="0" i="0" u="none" strike="noStrike" kern="1200" cap="none" spc="0" normalizeH="0" baseline="0" noProof="0">
              <a:ln>
                <a:noFill/>
              </a:ln>
              <a:solidFill>
                <a:srgbClr val="000000"/>
              </a:solidFill>
              <a:effectLst/>
              <a:uLnTx/>
              <a:uFillTx/>
              <a:latin typeface="+mn-lt"/>
              <a:cs typeface="Arial" panose="020B0604020202020204" pitchFamily="34" charset="0"/>
            </a:rPr>
            <a:t>reporting plus </a:t>
          </a:r>
          <a:r>
            <a:rPr kumimoji="0" lang="en-GB" sz="1400" b="0" i="0" u="none" strike="noStrike" kern="1200" cap="none" spc="0" normalizeH="0" baseline="0" noProof="0" dirty="0">
              <a:ln>
                <a:noFill/>
              </a:ln>
              <a:solidFill>
                <a:srgbClr val="000000"/>
              </a:solidFill>
              <a:effectLst/>
              <a:uLnTx/>
              <a:uFillTx/>
              <a:latin typeface="+mn-lt"/>
              <a:cs typeface="Arial" panose="020B0604020202020204" pitchFamily="34" charset="0"/>
            </a:rPr>
            <a:t>accredited learning opportunities</a:t>
          </a:r>
          <a:endParaRPr lang="en-US" sz="1400" b="0" kern="1200" dirty="0">
            <a:solidFill>
              <a:schemeClr val="tx1"/>
            </a:solidFill>
            <a:latin typeface="+mn-lt"/>
          </a:endParaRPr>
        </a:p>
      </dsp:txBody>
      <dsp:txXfrm>
        <a:off x="2798357" y="3821231"/>
        <a:ext cx="8442435" cy="530106"/>
      </dsp:txXfrm>
    </dsp:sp>
    <dsp:sp modelId="{76CF3883-D09E-9A41-A1AC-CB2AD8EB84AF}">
      <dsp:nvSpPr>
        <dsp:cNvPr id="0" name=""/>
        <dsp:cNvSpPr/>
      </dsp:nvSpPr>
      <dsp:spPr>
        <a:xfrm rot="10800000">
          <a:off x="24236" y="2549632"/>
          <a:ext cx="2814145" cy="1404231"/>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2" tIns="113792" rIns="20014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Update</a:t>
          </a:r>
        </a:p>
      </dsp:txBody>
      <dsp:txXfrm rot="-10800000">
        <a:off x="24236" y="2549632"/>
        <a:ext cx="2814145" cy="912750"/>
      </dsp:txXfrm>
    </dsp:sp>
    <dsp:sp modelId="{1BD39C00-42F5-754E-840B-6F710E9AFD94}">
      <dsp:nvSpPr>
        <dsp:cNvPr id="0" name=""/>
        <dsp:cNvSpPr/>
      </dsp:nvSpPr>
      <dsp:spPr>
        <a:xfrm>
          <a:off x="2854098" y="2534471"/>
          <a:ext cx="8389163" cy="89694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2" tIns="228600" rIns="171252" bIns="228600" numCol="1" spcCol="1270" anchor="ctr" anchorCtr="0">
          <a:noAutofit/>
        </a:bodyPr>
        <a:lstStyle/>
        <a:p>
          <a:pPr marL="0" lvl="0" indent="0" algn="l" defTabSz="800100">
            <a:lnSpc>
              <a:spcPct val="90000"/>
            </a:lnSpc>
            <a:spcBef>
              <a:spcPct val="0"/>
            </a:spcBef>
            <a:spcAft>
              <a:spcPct val="35000"/>
            </a:spcAft>
            <a:buNone/>
          </a:pPr>
          <a:r>
            <a:rPr lang="en-US" sz="1800" kern="1200" dirty="0"/>
            <a:t>Colleagues with recent medicines supply problems: ADHD treatments and </a:t>
          </a:r>
          <a:r>
            <a:rPr lang="en-US" sz="1800" kern="1200" dirty="0" err="1"/>
            <a:t>riluzole</a:t>
          </a:r>
          <a:r>
            <a:rPr lang="en-US" sz="1800" kern="1200" dirty="0"/>
            <a:t> –see suggested actions:</a:t>
          </a:r>
        </a:p>
      </dsp:txBody>
      <dsp:txXfrm>
        <a:off x="2854098" y="2534471"/>
        <a:ext cx="8389163" cy="896941"/>
      </dsp:txXfrm>
    </dsp:sp>
    <dsp:sp modelId="{B1484C9C-B297-8D45-AB5B-F7E915312DA5}">
      <dsp:nvSpPr>
        <dsp:cNvPr id="0" name=""/>
        <dsp:cNvSpPr/>
      </dsp:nvSpPr>
      <dsp:spPr>
        <a:xfrm rot="10800000">
          <a:off x="0" y="1616152"/>
          <a:ext cx="2814145" cy="81530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2" tIns="113792" rIns="20014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Share/highlight</a:t>
          </a:r>
        </a:p>
      </dsp:txBody>
      <dsp:txXfrm rot="-10800000">
        <a:off x="0" y="1616152"/>
        <a:ext cx="2814145" cy="529947"/>
      </dsp:txXfrm>
    </dsp:sp>
    <dsp:sp modelId="{62DC146A-0FA8-5643-8C1B-8E78B4F2EC8B}">
      <dsp:nvSpPr>
        <dsp:cNvPr id="0" name=""/>
        <dsp:cNvSpPr/>
      </dsp:nvSpPr>
      <dsp:spPr>
        <a:xfrm>
          <a:off x="2814145" y="1616152"/>
          <a:ext cx="8442435" cy="52994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2" tIns="228600" rIns="171252" bIns="228600" numCol="1" spcCol="1270" anchor="ctr" anchorCtr="0">
          <a:noAutofit/>
        </a:bodyPr>
        <a:lstStyle/>
        <a:p>
          <a:pPr marL="0" lvl="0" indent="0" algn="l" defTabSz="800100">
            <a:lnSpc>
              <a:spcPct val="90000"/>
            </a:lnSpc>
            <a:spcBef>
              <a:spcPct val="0"/>
            </a:spcBef>
            <a:spcAft>
              <a:spcPct val="35000"/>
            </a:spcAft>
            <a:buNone/>
          </a:pPr>
          <a:endParaRPr lang="en-US" sz="1800" kern="1200" dirty="0">
            <a:solidFill>
              <a:srgbClr val="FF0000"/>
            </a:solidFill>
          </a:endParaRPr>
        </a:p>
        <a:p>
          <a:pPr marL="0" lvl="0" indent="0" algn="l" defTabSz="711200">
            <a:lnSpc>
              <a:spcPct val="90000"/>
            </a:lnSpc>
            <a:spcBef>
              <a:spcPct val="0"/>
            </a:spcBef>
            <a:spcAft>
              <a:spcPct val="35000"/>
            </a:spcAft>
            <a:buNone/>
          </a:pPr>
          <a:r>
            <a:rPr lang="en-GB" sz="1600" b="0" kern="1200" dirty="0">
              <a:solidFill>
                <a:schemeClr val="tx1"/>
              </a:solidFill>
            </a:rPr>
            <a:t>New </a:t>
          </a:r>
          <a:r>
            <a:rPr lang="en-GB" sz="1600" b="0" kern="1200" dirty="0" err="1">
              <a:solidFill>
                <a:schemeClr val="tx1"/>
              </a:solidFill>
            </a:rPr>
            <a:t>Insupen</a:t>
          </a:r>
          <a:r>
            <a:rPr lang="en-GB" sz="1600" b="0" kern="1200" dirty="0">
              <a:solidFill>
                <a:schemeClr val="tx1"/>
              </a:solidFill>
            </a:rPr>
            <a:t> Original is now first choice insulin pen needles, followed by BD Viva</a:t>
          </a:r>
        </a:p>
        <a:p>
          <a:pPr marL="0" lvl="0" indent="0" algn="l" defTabSz="711200">
            <a:lnSpc>
              <a:spcPct val="90000"/>
            </a:lnSpc>
            <a:spcBef>
              <a:spcPct val="0"/>
            </a:spcBef>
            <a:spcAft>
              <a:spcPct val="35000"/>
            </a:spcAft>
            <a:buNone/>
          </a:pPr>
          <a:r>
            <a:rPr lang="en-GB" sz="1600" b="0" kern="1200" dirty="0">
              <a:solidFill>
                <a:schemeClr val="tx1"/>
              </a:solidFill>
            </a:rPr>
            <a:t>Alimemazine brand of choice is </a:t>
          </a:r>
          <a:r>
            <a:rPr lang="en-GB" sz="1600" kern="1200" dirty="0" err="1">
              <a:effectLst/>
              <a:latin typeface="+mn-lt"/>
              <a:ea typeface="Calibri" panose="020F0502020204030204" pitchFamily="34" charset="0"/>
              <a:cs typeface="Arial" panose="020B0604020202020204" pitchFamily="34" charset="0"/>
            </a:rPr>
            <a:t>Itzenal</a:t>
          </a:r>
          <a:r>
            <a:rPr lang="en-GB" sz="1600" kern="1200" dirty="0">
              <a:effectLst/>
              <a:latin typeface="+mn-lt"/>
              <a:ea typeface="Calibri" panose="020F0502020204030204" pitchFamily="34" charset="0"/>
              <a:cs typeface="Arial" panose="020B0604020202020204" pitchFamily="34" charset="0"/>
            </a:rPr>
            <a:t>® SF </a:t>
          </a:r>
          <a:endParaRPr lang="en-GB" sz="1600" b="0" kern="1200" dirty="0">
            <a:solidFill>
              <a:srgbClr val="FF0000"/>
            </a:solidFill>
            <a:latin typeface="+mn-lt"/>
          </a:endParaRPr>
        </a:p>
        <a:p>
          <a:pPr marL="0" lvl="0" indent="0" algn="l" defTabSz="800100">
            <a:lnSpc>
              <a:spcPct val="90000"/>
            </a:lnSpc>
            <a:spcBef>
              <a:spcPct val="0"/>
            </a:spcBef>
            <a:spcAft>
              <a:spcPct val="35000"/>
            </a:spcAft>
            <a:buNone/>
          </a:pPr>
          <a:endParaRPr lang="en-GB" sz="1800" kern="1200" dirty="0">
            <a:solidFill>
              <a:schemeClr val="tx1"/>
            </a:solidFill>
          </a:endParaRPr>
        </a:p>
      </dsp:txBody>
      <dsp:txXfrm>
        <a:off x="2814145" y="1616152"/>
        <a:ext cx="8442435" cy="529947"/>
      </dsp:txXfrm>
    </dsp:sp>
    <dsp:sp modelId="{246F3752-3111-BE46-8362-2EE9898A7EF9}">
      <dsp:nvSpPr>
        <dsp:cNvPr id="0" name=""/>
        <dsp:cNvSpPr/>
      </dsp:nvSpPr>
      <dsp:spPr>
        <a:xfrm rot="10800000">
          <a:off x="0" y="808799"/>
          <a:ext cx="2814145" cy="81530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2" tIns="113792" rIns="20014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Share/follow</a:t>
          </a:r>
        </a:p>
      </dsp:txBody>
      <dsp:txXfrm rot="-10800000">
        <a:off x="0" y="808799"/>
        <a:ext cx="2814145" cy="529947"/>
      </dsp:txXfrm>
    </dsp:sp>
    <dsp:sp modelId="{48B41B64-0C75-D843-9D9F-952349FBF1D8}">
      <dsp:nvSpPr>
        <dsp:cNvPr id="0" name=""/>
        <dsp:cNvSpPr/>
      </dsp:nvSpPr>
      <dsp:spPr>
        <a:xfrm>
          <a:off x="2814145" y="799005"/>
          <a:ext cx="8442435" cy="52994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2" tIns="203200" rIns="171252" bIns="203200" numCol="1" spcCol="1270" anchor="ctr" anchorCtr="0">
          <a:noAutofit/>
        </a:bodyPr>
        <a:lstStyle/>
        <a:p>
          <a:pPr marL="0" lvl="0" indent="0" algn="l" defTabSz="711200">
            <a:lnSpc>
              <a:spcPct val="90000"/>
            </a:lnSpc>
            <a:spcBef>
              <a:spcPct val="0"/>
            </a:spcBef>
            <a:spcAft>
              <a:spcPct val="35000"/>
            </a:spcAft>
            <a:buNone/>
          </a:pPr>
          <a:r>
            <a:rPr lang="en-US" sz="1600" kern="1200" dirty="0"/>
            <a:t>Share/ </a:t>
          </a:r>
          <a:r>
            <a:rPr lang="en-US" sz="1600" kern="1200" dirty="0" err="1"/>
            <a:t>publicise</a:t>
          </a:r>
          <a:r>
            <a:rPr lang="en-US" sz="1600" kern="1200" dirty="0"/>
            <a:t> with colleagues the updated cardiovascular formulary chapter</a:t>
          </a:r>
        </a:p>
      </dsp:txBody>
      <dsp:txXfrm>
        <a:off x="2814145" y="799005"/>
        <a:ext cx="8442435" cy="529947"/>
      </dsp:txXfrm>
    </dsp:sp>
    <dsp:sp modelId="{270C80CF-8517-3649-A673-C7A61AD76175}">
      <dsp:nvSpPr>
        <dsp:cNvPr id="0" name=""/>
        <dsp:cNvSpPr/>
      </dsp:nvSpPr>
      <dsp:spPr>
        <a:xfrm rot="10800000">
          <a:off x="0" y="1446"/>
          <a:ext cx="2814145" cy="815304"/>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142" tIns="113792" rIns="20014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Add</a:t>
          </a:r>
        </a:p>
      </dsp:txBody>
      <dsp:txXfrm rot="-10800000">
        <a:off x="0" y="1446"/>
        <a:ext cx="2814145" cy="529947"/>
      </dsp:txXfrm>
    </dsp:sp>
    <dsp:sp modelId="{87C7C186-8899-1944-8564-61181FD9304B}">
      <dsp:nvSpPr>
        <dsp:cNvPr id="0" name=""/>
        <dsp:cNvSpPr/>
      </dsp:nvSpPr>
      <dsp:spPr>
        <a:xfrm>
          <a:off x="2814145" y="0"/>
          <a:ext cx="8442435" cy="529947"/>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252" tIns="203200" rIns="171252" bIns="203200" numCol="1" spcCol="1270" anchor="ctr" anchorCtr="0">
          <a:noAutofit/>
        </a:bodyPr>
        <a:lstStyle/>
        <a:p>
          <a:pPr marL="0" lvl="0" indent="0" algn="l" defTabSz="711200">
            <a:lnSpc>
              <a:spcPct val="90000"/>
            </a:lnSpc>
            <a:spcBef>
              <a:spcPct val="0"/>
            </a:spcBef>
            <a:spcAft>
              <a:spcPct val="35000"/>
            </a:spcAft>
            <a:buNone/>
          </a:pPr>
          <a:r>
            <a:rPr lang="en-US" sz="1600" kern="1200" dirty="0"/>
            <a:t>Add any RED medicines prescribed by hospital as ‘hospital only medicines’ – not on repeat; and please share with others that we have two TLDLs</a:t>
          </a:r>
        </a:p>
      </dsp:txBody>
      <dsp:txXfrm>
        <a:off x="2814145" y="0"/>
        <a:ext cx="8442435" cy="52994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24486-A716-4A18-89E8-902780526391}" type="datetimeFigureOut">
              <a:rPr lang="en-GB" smtClean="0"/>
              <a:t>02/11/2023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DAB21-4540-4ACB-B473-B6B91E4C9EFD}" type="slidenum">
              <a:rPr lang="en-GB" smtClean="0"/>
              <a:t>‹#›</a:t>
            </a:fld>
            <a:endParaRPr lang="en-GB"/>
          </a:p>
        </p:txBody>
      </p:sp>
    </p:spTree>
    <p:extLst>
      <p:ext uri="{BB962C8B-B14F-4D97-AF65-F5344CB8AC3E}">
        <p14:creationId xmlns:p14="http://schemas.microsoft.com/office/powerpoint/2010/main" val="212331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b="1" i="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600" b="1"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7</a:t>
            </a:fld>
            <a:endParaRPr lang="en-GB"/>
          </a:p>
        </p:txBody>
      </p:sp>
    </p:spTree>
    <p:extLst>
      <p:ext uri="{BB962C8B-B14F-4D97-AF65-F5344CB8AC3E}">
        <p14:creationId xmlns:p14="http://schemas.microsoft.com/office/powerpoint/2010/main" val="386458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9</a:t>
            </a:fld>
            <a:endParaRPr lang="en-GB"/>
          </a:p>
        </p:txBody>
      </p:sp>
    </p:spTree>
    <p:extLst>
      <p:ext uri="{BB962C8B-B14F-4D97-AF65-F5344CB8AC3E}">
        <p14:creationId xmlns:p14="http://schemas.microsoft.com/office/powerpoint/2010/main" val="272550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10</a:t>
            </a:fld>
            <a:endParaRPr lang="en-GB"/>
          </a:p>
        </p:txBody>
      </p:sp>
    </p:spTree>
    <p:extLst>
      <p:ext uri="{BB962C8B-B14F-4D97-AF65-F5344CB8AC3E}">
        <p14:creationId xmlns:p14="http://schemas.microsoft.com/office/powerpoint/2010/main" val="226150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15</a:t>
            </a:fld>
            <a:endParaRPr lang="en-GB"/>
          </a:p>
        </p:txBody>
      </p:sp>
    </p:spTree>
    <p:extLst>
      <p:ext uri="{BB962C8B-B14F-4D97-AF65-F5344CB8AC3E}">
        <p14:creationId xmlns:p14="http://schemas.microsoft.com/office/powerpoint/2010/main" val="410604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8433-6D39-479C-A683-B5D336635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5A38C6-ADD3-4410-884E-AF3592519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B2F48A-3173-47FF-8441-18700D844DA1}"/>
              </a:ext>
            </a:extLst>
          </p:cNvPr>
          <p:cNvSpPr>
            <a:spLocks noGrp="1"/>
          </p:cNvSpPr>
          <p:nvPr>
            <p:ph type="dt" sz="half" idx="10"/>
          </p:nvPr>
        </p:nvSpPr>
        <p:spPr/>
        <p:txBody>
          <a:bodyPr/>
          <a:lstStyle/>
          <a:p>
            <a:fld id="{B90FCCE0-2DEE-40F8-A056-86472EEFF24B}" type="datetimeFigureOut">
              <a:rPr lang="en-GB" smtClean="0"/>
              <a:t>02/11/2023</a:t>
            </a:fld>
            <a:endParaRPr lang="en-GB"/>
          </a:p>
        </p:txBody>
      </p:sp>
      <p:sp>
        <p:nvSpPr>
          <p:cNvPr id="5" name="Footer Placeholder 4">
            <a:extLst>
              <a:ext uri="{FF2B5EF4-FFF2-40B4-BE49-F238E27FC236}">
                <a16:creationId xmlns:a16="http://schemas.microsoft.com/office/drawing/2014/main" id="{0C0C4057-5781-40A6-B21F-D6941DDE6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F051A-055C-44AA-AAA8-66AC1B4895A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59548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p:txBody>
          <a:bodyPr/>
          <a:lstStyle/>
          <a:p>
            <a:fld id="{B90FCCE0-2DEE-40F8-A056-86472EEFF24B}" type="datetimeFigureOut">
              <a:rPr lang="en-GB" smtClean="0"/>
              <a:t>02/11/2023</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4928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p:txBody>
          <a:bodyPr/>
          <a:lstStyle/>
          <a:p>
            <a:fld id="{B90FCCE0-2DEE-40F8-A056-86472EEFF24B}" type="datetimeFigureOut">
              <a:rPr lang="en-GB" smtClean="0"/>
              <a:t>02/11/2023</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508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p:txBody>
          <a:bodyPr/>
          <a:lstStyle/>
          <a:p>
            <a:fld id="{B90FCCE0-2DEE-40F8-A056-86472EEFF24B}" type="datetimeFigureOut">
              <a:rPr lang="en-GB" smtClean="0"/>
              <a:t>02/11/2023</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03608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p:txBody>
          <a:bodyPr/>
          <a:lstStyle/>
          <a:p>
            <a:fld id="{B90FCCE0-2DEE-40F8-A056-86472EEFF24B}" type="datetimeFigureOut">
              <a:rPr lang="en-GB" smtClean="0"/>
              <a:t>02/11/2023</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1139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p:txBody>
          <a:bodyPr/>
          <a:lstStyle/>
          <a:p>
            <a:fld id="{B90FCCE0-2DEE-40F8-A056-86472EEFF24B}" type="datetimeFigureOut">
              <a:rPr lang="en-GB" smtClean="0"/>
              <a:t>02/11/2023</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29282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p:txBody>
          <a:bodyPr/>
          <a:lstStyle/>
          <a:p>
            <a:fld id="{B90FCCE0-2DEE-40F8-A056-86472EEFF24B}" type="datetimeFigureOut">
              <a:rPr lang="en-GB" smtClean="0"/>
              <a:t>02/11/2023</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2243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p:txBody>
          <a:bodyPr/>
          <a:lstStyle/>
          <a:p>
            <a:fld id="{B90FCCE0-2DEE-40F8-A056-86472EEFF24B}" type="datetimeFigureOut">
              <a:rPr lang="en-GB" smtClean="0"/>
              <a:t>02/11/2023</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08522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p:txBody>
          <a:bodyPr/>
          <a:lstStyle/>
          <a:p>
            <a:fld id="{B90FCCE0-2DEE-40F8-A056-86472EEFF24B}" type="datetimeFigureOut">
              <a:rPr lang="en-GB" smtClean="0"/>
              <a:t>02/11/2023</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88830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p:txBody>
          <a:bodyPr/>
          <a:lstStyle/>
          <a:p>
            <a:fld id="{B90FCCE0-2DEE-40F8-A056-86472EEFF24B}" type="datetimeFigureOut">
              <a:rPr lang="en-GB" smtClean="0"/>
              <a:t>02/11/2023</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16116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p:txBody>
          <a:bodyPr/>
          <a:lstStyle/>
          <a:p>
            <a:fld id="{B90FCCE0-2DEE-40F8-A056-86472EEFF24B}" type="datetimeFigureOut">
              <a:rPr lang="en-GB" smtClean="0"/>
              <a:t>02/11/2023</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91419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9F65D-3BB6-46E2-8186-A0BC976E8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21FB99-E9C1-4A80-9445-F1AAA17BC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EC374-EEE5-43DB-B12D-4109324C3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CCE0-2DEE-40F8-A056-86472EEFF24B}" type="datetimeFigureOut">
              <a:rPr lang="en-GB" smtClean="0"/>
              <a:t>02/11/2023</a:t>
            </a:fld>
            <a:endParaRPr lang="en-GB"/>
          </a:p>
        </p:txBody>
      </p:sp>
      <p:sp>
        <p:nvSpPr>
          <p:cNvPr id="5" name="Footer Placeholder 4">
            <a:extLst>
              <a:ext uri="{FF2B5EF4-FFF2-40B4-BE49-F238E27FC236}">
                <a16:creationId xmlns:a16="http://schemas.microsoft.com/office/drawing/2014/main" id="{DBA4821B-0741-4874-8052-C32D8B352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49E961-BCC7-4B3B-AB9E-5A6411841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6714A-F00A-4C82-A6A8-E016DBA66D89}" type="slidenum">
              <a:rPr lang="en-GB" smtClean="0"/>
              <a:t>‹#›</a:t>
            </a:fld>
            <a:endParaRPr lang="en-GB"/>
          </a:p>
        </p:txBody>
      </p:sp>
    </p:spTree>
    <p:extLst>
      <p:ext uri="{BB962C8B-B14F-4D97-AF65-F5344CB8AC3E}">
        <p14:creationId xmlns:p14="http://schemas.microsoft.com/office/powerpoint/2010/main" val="284099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gbr01.safelinks.protection.outlook.com/?url=https%3A%2F%2Fwww.intranet.sheffieldccg.nhs.uk%2FDownloads%2FMedicines%2520Management%2FPractice%2520resources%2520and%2520PGDs%2FMeds%2520Supply%2520Issues%2FRiluzole.pdf&amp;data=05%7C01%7Csharron.kebell%40nhs.net%7C2e8908c666c643e6e3b708dbd92ede1c%7C37c354b285b047f5b22207b48d774ee3%7C0%7C0%7C638342567530300290%7CUnknown%7CTWFpbGZsb3d8eyJWIjoiMC4wLjAwMDAiLCJQIjoiV2luMzIiLCJBTiI6Ik1haWwiLCJXVCI6Mn0%3D%7C3000%7C%7C%7C&amp;sdata=Kex1U3OfD8e1vpKhXqubybk6c%2Fv5DN4ZKH9OUoLnBho%3D&amp;reserved=0" TargetMode="External"/><Relationship Id="rId2" Type="http://schemas.openxmlformats.org/officeDocument/2006/relationships/hyperlink" Target="https://www.intranet.sheffieldccg.nhs.uk/medicines-prescribing/medicines-supply-issues.ht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hyperlink" Target="https://yellowcard.mhra.gov.uk/information" TargetMode="External"/><Relationship Id="rId13" Type="http://schemas.openxmlformats.org/officeDocument/2006/relationships/image" Target="../media/image12.png"/><Relationship Id="rId3" Type="http://schemas.openxmlformats.org/officeDocument/2006/relationships/hyperlink" Target="https://yellowcard.mhra.gov.uk/" TargetMode="External"/><Relationship Id="rId7" Type="http://schemas.openxmlformats.org/officeDocument/2006/relationships/hyperlink" Target="https://www.gov.uk/drug-safety-update/medsafetyweek-november-2023-your-yellow-card-report-helps-to-improve-patient-safety" TargetMode="External"/><Relationship Id="rId12" Type="http://schemas.openxmlformats.org/officeDocument/2006/relationships/hyperlink" Target="http://www.mhra.gov.uk/yellowcard" TargetMode="External"/><Relationship Id="rId2" Type="http://schemas.openxmlformats.org/officeDocument/2006/relationships/hyperlink" Target="https://yellowcard.mhra.gov.uk/MedSafetyWeek" TargetMode="External"/><Relationship Id="rId1" Type="http://schemas.openxmlformats.org/officeDocument/2006/relationships/slideLayout" Target="../slideLayouts/slideLayout2.xml"/><Relationship Id="rId6" Type="http://schemas.openxmlformats.org/officeDocument/2006/relationships/hyperlink" Target="https://yellowcard.mhra.gov.uk/resources/elearning" TargetMode="External"/><Relationship Id="rId11" Type="http://schemas.openxmlformats.org/officeDocument/2006/relationships/image" Target="../media/image11.png"/><Relationship Id="rId5" Type="http://schemas.openxmlformats.org/officeDocument/2006/relationships/hyperlink" Target="https://play.google.com/store/apps/details?id=uk.org.mhra.yellowcard&amp;referrer=utm_source%3DEYC%26utm_medium%3Dcpc%26anid%3Dadmob&amp;pli=1" TargetMode="External"/><Relationship Id="rId10" Type="http://schemas.openxmlformats.org/officeDocument/2006/relationships/hyperlink" Target="mailto:syicb-sheffield.mso@nhs.net" TargetMode="External"/><Relationship Id="rId4" Type="http://schemas.openxmlformats.org/officeDocument/2006/relationships/hyperlink" Target="https://apps.apple.com/us/app/yellow-card-mhra/id990237487" TargetMode="External"/><Relationship Id="rId9" Type="http://schemas.openxmlformats.org/officeDocument/2006/relationships/hyperlink" Target="https://who-umc.org/medsafetyweek/" TargetMode="External"/><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gbr01.safelinks.protection.outlook.com/?url=https%3A%2F%2Fspecialistpharmacyservice.cmail20.com%2Ft%2Fj-l-sjrekk-ijultljddy-i%2F&amp;data=05%7C01%7Chelentaylor5%40nhs.net%7Caa0aff5608ff4d060dee08dbd703e2f8%7C37c354b285b047f5b22207b48d774ee3%7C0%7C0%7C638340183912078093%7CUnknown%7CTWFpbGZsb3d8eyJWIjoiMC4wLjAwMDAiLCJQIjoiV2luMzIiLCJBTiI6Ik1haWwiLCJXVCI6Mn0%3D%7C3000%7C%7C%7C&amp;sdata=15ZsYy%2Bydgr58Wx3thQrIFqrWPYy9TxbcdhecAq2S38%3D&amp;reserved=0" TargetMode="External"/><Relationship Id="rId2" Type="http://schemas.openxmlformats.org/officeDocument/2006/relationships/hyperlink" Target="https://www.sps.nhs.uk/home/about-sps/" TargetMode="External"/><Relationship Id="rId1" Type="http://schemas.openxmlformats.org/officeDocument/2006/relationships/slideLayout" Target="../slideLayouts/slideLayout2.xml"/><Relationship Id="rId6" Type="http://schemas.openxmlformats.org/officeDocument/2006/relationships/hyperlink" Target="https://gbr01.safelinks.protection.outlook.com/?url=https%3A%2F%2Fspecialistpharmacyservice.cmail20.com%2Ft%2Fj-l-sjrekk-ijultljddy-k%2F&amp;data=05%7C01%7Chelentaylor5%40nhs.net%7Caa0aff5608ff4d060dee08dbd703e2f8%7C37c354b285b047f5b22207b48d774ee3%7C0%7C0%7C638340183912078093%7CUnknown%7CTWFpbGZsb3d8eyJWIjoiMC4wLjAwMDAiLCJQIjoiV2luMzIiLCJBTiI6Ik1haWwiLCJXVCI6Mn0%3D%7C3000%7C%7C%7C&amp;sdata=0RPlorAGvEXZwZj5c3FTERPy%2BSJiA0r5w60lhuOo9IY%3D&amp;reserved=0" TargetMode="External"/><Relationship Id="rId5" Type="http://schemas.openxmlformats.org/officeDocument/2006/relationships/hyperlink" Target="https://gbr01.safelinks.protection.outlook.com/?url=https%3A%2F%2Fspecialistpharmacyservice.cmail20.com%2Ft%2Fj-l-sjrekk-ijultljddy-h%2F&amp;data=05%7C01%7Chelentaylor5%40nhs.net%7Caa0aff5608ff4d060dee08dbd703e2f8%7C37c354b285b047f5b22207b48d774ee3%7C0%7C0%7C638340183912078093%7CUnknown%7CTWFpbGZsb3d8eyJWIjoiMC4wLjAwMDAiLCJQIjoiV2luMzIiLCJBTiI6Ik1haWwiLCJXVCI6Mn0%3D%7C3000%7C%7C%7C&amp;sdata=AopCrx3TlNG8qwmI6btC10wB1g83WIDOMGtHUkj5V7o%3D&amp;reserved=0" TargetMode="External"/><Relationship Id="rId4" Type="http://schemas.openxmlformats.org/officeDocument/2006/relationships/hyperlink" Target="https://gbr01.safelinks.protection.outlook.com/?url=https%3A%2F%2Fspecialistpharmacyservice.cmail20.com%2Ft%2Fj-l-sjrekk-ijultljddy-d%2F&amp;data=05%7C01%7Chelentaylor5%40nhs.net%7Caa0aff5608ff4d060dee08dbd703e2f8%7C37c354b285b047f5b22207b48d774ee3%7C0%7C0%7C638340183912078093%7CUnknown%7CTWFpbGZsb3d8eyJWIjoiMC4wLjAwMDAiLCJQIjoiV2luMzIiLCJBTiI6Ik1haWwiLCJXVCI6Mn0%3D%7C3000%7C%7C%7C&amp;sdata=4bgwMggQZAJTL9iIySf4dhffIPjTbBgCjBCvEgAy%2BBQ%3D&amp;reserved=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br01.safelinks.protection.outlook.com/?url=https%3A%2F%2Fspecialistpharmacyservice.cmail20.com%2Ft%2Fj-l-sjrekk-ijultljddy-x%2F&amp;data=05%7C01%7Chelentaylor5%40nhs.net%7Caa0aff5608ff4d060dee08dbd703e2f8%7C37c354b285b047f5b22207b48d774ee3%7C0%7C0%7C638340183912078093%7CUnknown%7CTWFpbGZsb3d8eyJWIjoiMC4wLjAwMDAiLCJQIjoiV2luMzIiLCJBTiI6Ik1haWwiLCJXVCI6Mn0%3D%7C3000%7C%7C%7C&amp;sdata=BB1cxIYtCNl5syxwrlNB2BPyHxGPw8EMDw4Qw3ijI7I%3D&amp;reserved=0" TargetMode="External"/><Relationship Id="rId2" Type="http://schemas.openxmlformats.org/officeDocument/2006/relationships/hyperlink" Target="https://gbr01.safelinks.protection.outlook.com/?url=https%3A%2F%2Fspecialistpharmacyservice.cmail20.com%2Ft%2Fj-l-sjrekk-ijultljddy-p%2F&amp;data=05%7C01%7Chelentaylor5%40nhs.net%7Caa0aff5608ff4d060dee08dbd703e2f8%7C37c354b285b047f5b22207b48d774ee3%7C0%7C0%7C638340183912078093%7CUnknown%7CTWFpbGZsb3d8eyJWIjoiMC4wLjAwMDAiLCJQIjoiV2luMzIiLCJBTiI6Ik1haWwiLCJXVCI6Mn0%3D%7C3000%7C%7C%7C&amp;sdata=9K%2F7dPUv5JwC6kZnE7dLYuWzplqad5AeEz8GZwcQPMs%3D&amp;reserved=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england.nhs.uk/long-read/liothyronine-advice-for-prescribers/" TargetMode="Externa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prescqipp.info/news/bulletin-330-launched-antidepressants/" TargetMode="External"/><Relationship Id="rId5" Type="http://schemas.openxmlformats.org/officeDocument/2006/relationships/hyperlink" Target="https://www.prescqipp.info/our-resources/bulletins/bulletin-326-documenting-outcomes-from-medication-review/" TargetMode="External"/><Relationship Id="rId4" Type="http://schemas.openxmlformats.org/officeDocument/2006/relationships/hyperlink" Target="https://www.prescqipp.info/news/bulletin-314-launched-liothyronin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attendee.gotowebinar.com/register/7324079376885629197" TargetMode="External"/><Relationship Id="rId3" Type="http://schemas.openxmlformats.org/officeDocument/2006/relationships/image" Target="../media/image16.png"/><Relationship Id="rId7" Type="http://schemas.openxmlformats.org/officeDocument/2006/relationships/hyperlink" Target="https://attendee.gotowebinar.com/register/3625254096592417879" TargetMode="External"/><Relationship Id="rId12" Type="http://schemas.openxmlformats.org/officeDocument/2006/relationships/hyperlink" Target="https://attendee.gotowebinar.com/register/7332666568451736411" TargetMode="External"/><Relationship Id="rId2" Type="http://schemas.openxmlformats.org/officeDocument/2006/relationships/hyperlink" Target="https://view.officeapps.live.com/op/view.aspx?src=https%3A%2F%2Fwww.prescqipp.info%2Fumbraco%2Fsurface%2Fauthorisedmediasurface%2Findex%3Furl%3D%252fmedia%252f6831%252fprescqipp-resource-guide-october-2023.xlsx&amp;wdOrigin=BROWSELINK" TargetMode="External"/><Relationship Id="rId1" Type="http://schemas.openxmlformats.org/officeDocument/2006/relationships/slideLayout" Target="../slideLayouts/slideLayout7.xml"/><Relationship Id="rId6" Type="http://schemas.openxmlformats.org/officeDocument/2006/relationships/hyperlink" Target="https://attendee.gotowebinar.com/register/6027858527539437911" TargetMode="External"/><Relationship Id="rId11" Type="http://schemas.openxmlformats.org/officeDocument/2006/relationships/hyperlink" Target="https://attendee.gotowebinar.com/register/6611142843786758742" TargetMode="External"/><Relationship Id="rId5" Type="http://schemas.openxmlformats.org/officeDocument/2006/relationships/hyperlink" Target="https://attendee.gotowebinar.com/register/1090203596662436951" TargetMode="External"/><Relationship Id="rId10" Type="http://schemas.openxmlformats.org/officeDocument/2006/relationships/hyperlink" Target="https://attendee.gotowebinar.com/register/1724495362426075481" TargetMode="External"/><Relationship Id="rId4" Type="http://schemas.openxmlformats.org/officeDocument/2006/relationships/hyperlink" Target="https://attendee.gotowebinar.com/register/5903411404386958942" TargetMode="External"/><Relationship Id="rId9" Type="http://schemas.openxmlformats.org/officeDocument/2006/relationships/hyperlink" Target="https://attendee.gotowebinar.com/register/4004836292024573792"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penprescribing.net/sicbl/03N/measures/?tags=antimicrobial" TargetMode="External"/><Relationship Id="rId2" Type="http://schemas.openxmlformats.org/officeDocument/2006/relationships/hyperlink" Target="https://www.gov.uk/government/publications/european-antibiotic-awareness-day-resources-toolkit-for-healthcare-professionals-in-england/world-antimicrobial-awareness-week-waaw-and-european-antibiotic-awareness-day-eaad" TargetMode="Externa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teams.microsoft.com/l/meetup-join/19%3ameeting_ZWRhMWYxM2ItNTE4MC00MDAzLTlkMzgtYTE5NmYxZjFiZDhk%40thread.v2/0?context=%7b%22Tid%22%3a%2237c354b2-85b0-47f5-b222-07b48d774ee3%22%2c%22Oid%22%3a%2233b213ad-ac9d-4233-9112-8ac5a0a1c023%22%7d"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forms.office.com/Pages/ResponsePage.aspx?id=slTDN7CF9UeyIge0jXdO443oflYckS5GlHWzOtEesnlUMDNDTkRVTDI1VTRaV1dPQlhMRFAyTkxNNy4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ntranet.sheffieldccg.nhs.uk/medicines-prescribing/prescribing-guidelines.htm" TargetMode="External"/><Relationship Id="rId5" Type="http://schemas.openxmlformats.org/officeDocument/2006/relationships/hyperlink" Target="https://www.intranet.sheffieldccg.nhs.uk/sheffield-formulary.htm" TargetMode="External"/><Relationship Id="rId4" Type="http://schemas.openxmlformats.org/officeDocument/2006/relationships/hyperlink" Target="https://www.intranet.sheffieldccg.nhs.uk/medicines-prescribing/traffic-light-drug-list.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5" Type="http://schemas.openxmlformats.org/officeDocument/2006/relationships/hyperlink" Target="https://southyorkshire.icb.nhs.uk/our-information/medicines-optimisation/south-yorkshire-icb-medicines-optimisation-committee"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www.england.nhs.uk/wp-content/uploads/2018/03/otc-guidance-for-ccgs.pdf" TargetMode="External"/><Relationship Id="rId2" Type="http://schemas.openxmlformats.org/officeDocument/2006/relationships/hyperlink" Target="https://syics.co.uk/application/files/5016/9693/1311/SY_ICB_Self_Care_Guidance_V1.0.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intranet.sheffieldccg.nhs.uk/medicines-prescribing/sheffield-formulary-original.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intranet.sheffieldccg.nhs.uk/Downloads/Medicines%20Management/Sheffield%20Formulary/Current%20Formulary%20Chapters/2_Cardiovascular.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ntranet.sheffieldccg.nhs.uk/Downloads/Medicines%20Management/prescribing%20guidelines/Raised_triglycerides_flowchart.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tranet.sheffieldccg.nhs.uk/medicines-prescribing/sheffield-formulary-original.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intranet.sheffieldccg.nhs.uk/Downloads/Medicines%20Management/Sheffield%20Formulary/Current%20Formulary%20Chapters/6_Endocrin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1507548" y="1694872"/>
            <a:ext cx="9010650" cy="3568789"/>
          </a:xfrm>
        </p:spPr>
        <p:txBody>
          <a:bodyPr>
            <a:normAutofit fontScale="90000"/>
          </a:bodyPr>
          <a:lstStyle/>
          <a:p>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Welcome - We will start at 12:30</a:t>
            </a: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Area Prescribing Group – Learning Lunch</a:t>
            </a: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2nd November 2023</a:t>
            </a:r>
            <a:br>
              <a:rPr lang="en-GB" sz="3600" dirty="0">
                <a:solidFill>
                  <a:schemeClr val="accent5">
                    <a:lumMod val="75000"/>
                  </a:schemeClr>
                </a:solidFill>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hlinkClick r:id="rId5"/>
              </a:rPr>
              <a:t>Sheffield Medicines and Prescribing</a:t>
            </a:r>
            <a:br>
              <a:rPr lang="en-GB" sz="4000" b="1" dirty="0">
                <a:latin typeface="Arial" panose="020B0604020202020204" pitchFamily="34" charset="0"/>
                <a:cs typeface="Arial" panose="020B0604020202020204" pitchFamily="34" charset="0"/>
              </a:rPr>
            </a:b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65CAA8E-C411-D8B1-6F11-EEF57403888E}"/>
              </a:ext>
            </a:extLst>
          </p:cNvPr>
          <p:cNvSpPr txBox="1">
            <a:spLocks/>
          </p:cNvSpPr>
          <p:nvPr/>
        </p:nvSpPr>
        <p:spPr>
          <a:xfrm>
            <a:off x="2033752" y="743746"/>
            <a:ext cx="8413531"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lumMod val="75000"/>
                  </a:schemeClr>
                </a:solidFill>
                <a:latin typeface="Arial" panose="020B0604020202020204" pitchFamily="34" charset="0"/>
                <a:cs typeface="Arial" panose="020B0604020202020204" pitchFamily="34" charset="0"/>
              </a:rPr>
              <a:t>Alimemazine solution</a:t>
            </a:r>
          </a:p>
          <a:p>
            <a:pPr algn="ctr"/>
            <a:r>
              <a:rPr lang="en-GB" sz="3600" b="1" dirty="0">
                <a:solidFill>
                  <a:schemeClr val="accent1">
                    <a:lumMod val="75000"/>
                  </a:schemeClr>
                </a:solidFill>
                <a:latin typeface="Arial" panose="020B0604020202020204" pitchFamily="34" charset="0"/>
                <a:cs typeface="Arial" panose="020B0604020202020204" pitchFamily="34" charset="0"/>
              </a:rPr>
              <a:t>Sheffield Preferred brand</a:t>
            </a:r>
            <a:endParaRPr lang="en-GB" sz="3600" b="1" dirty="0">
              <a:solidFill>
                <a:schemeClr val="accent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E3D4547-B511-0638-8975-21835A2CFEB6}"/>
              </a:ext>
            </a:extLst>
          </p:cNvPr>
          <p:cNvSpPr txBox="1"/>
          <p:nvPr/>
        </p:nvSpPr>
        <p:spPr>
          <a:xfrm>
            <a:off x="599090" y="1931276"/>
            <a:ext cx="11169357" cy="4190314"/>
          </a:xfrm>
          <a:prstGeom prst="rect">
            <a:avLst/>
          </a:prstGeom>
          <a:noFill/>
        </p:spPr>
        <p:txBody>
          <a:bodyPr wrap="square" rtlCol="0">
            <a:spAutoFit/>
          </a:bodyPr>
          <a:lstStyle/>
          <a:p>
            <a:pPr marL="342900" lvl="0" indent="-342900">
              <a:lnSpc>
                <a:spcPct val="150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Alimemazine is a first-generation antihistamine and licensed for urticaria and pruritus. </a:t>
            </a:r>
          </a:p>
          <a:p>
            <a:pPr marL="342900" lvl="0" indent="-342900">
              <a:lnSpc>
                <a:spcPct val="150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In Sheffield alimemazine is used off label, initiated from Sheffield Children’s Hospital for:</a:t>
            </a:r>
          </a:p>
          <a:p>
            <a:pPr marL="800100" lvl="1" indent="-342900">
              <a:lnSpc>
                <a:spcPct val="150000"/>
              </a:lnSpc>
              <a:buFont typeface="Courier New" panose="02070309020205020404" pitchFamily="49" charset="0"/>
              <a:buChar char="o"/>
            </a:pPr>
            <a:r>
              <a:rPr lang="en-GB" sz="2000" dirty="0">
                <a:effectLst/>
                <a:latin typeface="Arial" panose="020B0604020202020204" pitchFamily="34" charset="0"/>
                <a:ea typeface="Calibri" panose="020F0502020204030204" pitchFamily="34" charset="0"/>
                <a:cs typeface="Arial" panose="020B0604020202020204" pitchFamily="34" charset="0"/>
              </a:rPr>
              <a:t>Retching, initiated by gastroenterology team and mainly lower doses i.e., 7.5mg/5ml solution; and</a:t>
            </a:r>
          </a:p>
          <a:p>
            <a:pPr marL="800100" lvl="1" indent="-342900">
              <a:lnSpc>
                <a:spcPct val="150000"/>
              </a:lnSpc>
              <a:buFont typeface="Courier New" panose="02070309020205020404" pitchFamily="49" charset="0"/>
              <a:buChar char="o"/>
            </a:pPr>
            <a:r>
              <a:rPr lang="en-GB" sz="2000" dirty="0">
                <a:effectLst/>
                <a:latin typeface="Arial" panose="020B0604020202020204" pitchFamily="34" charset="0"/>
                <a:ea typeface="Calibri" panose="020F0502020204030204" pitchFamily="34" charset="0"/>
                <a:cs typeface="Arial" panose="020B0604020202020204" pitchFamily="34" charset="0"/>
              </a:rPr>
              <a:t>Sleep disorders where the higher strength is used i.e., 30mg/5ml solution.</a:t>
            </a:r>
          </a:p>
          <a:p>
            <a:pPr marL="342900" lvl="0" indent="-342900">
              <a:lnSpc>
                <a:spcPct val="150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Not currently listed on the TLDL, but this is under review.</a:t>
            </a:r>
          </a:p>
          <a:p>
            <a:pPr marL="342900" lvl="0" indent="-342900">
              <a:lnSpc>
                <a:spcPct val="150000"/>
              </a:lnSpc>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To ensure this is prescribed most cost effectively, </a:t>
            </a:r>
            <a:r>
              <a:rPr lang="en-GB" sz="2000" dirty="0">
                <a:effectLst/>
                <a:latin typeface="Arial" panose="020B0604020202020204" pitchFamily="34" charset="0"/>
                <a:ea typeface="Calibri" panose="020F0502020204030204" pitchFamily="34" charset="0"/>
                <a:cs typeface="Arial" panose="020B0604020202020204" pitchFamily="34" charset="0"/>
              </a:rPr>
              <a:t>Sheffield’s preferred brand for the solution is called </a:t>
            </a:r>
            <a:r>
              <a:rPr lang="en-GB" sz="2000" dirty="0" err="1">
                <a:effectLst/>
                <a:latin typeface="Arial" panose="020B0604020202020204" pitchFamily="34" charset="0"/>
                <a:ea typeface="Calibri" panose="020F0502020204030204" pitchFamily="34" charset="0"/>
                <a:cs typeface="Arial" panose="020B0604020202020204" pitchFamily="34" charset="0"/>
              </a:rPr>
              <a:t>Itzenal</a:t>
            </a:r>
            <a:r>
              <a:rPr lang="en-GB" sz="2000" dirty="0">
                <a:effectLst/>
                <a:latin typeface="Arial" panose="020B0604020202020204" pitchFamily="34" charset="0"/>
                <a:ea typeface="Calibri" panose="020F0502020204030204" pitchFamily="34" charset="0"/>
                <a:cs typeface="Arial" panose="020B0604020202020204" pitchFamily="34" charset="0"/>
              </a:rPr>
              <a:t>® SF – and specialist letters should specify this brand.</a:t>
            </a:r>
          </a:p>
          <a:p>
            <a:pPr marL="342900" lvl="0" indent="-342900">
              <a:lnSpc>
                <a:spcPct val="150000"/>
              </a:lnSpc>
              <a:spcAft>
                <a:spcPts val="800"/>
              </a:spcAft>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Medicine Optimisation </a:t>
            </a:r>
            <a:r>
              <a:rPr lang="en-GB" sz="2000" dirty="0">
                <a:latin typeface="Arial" panose="020B0604020202020204" pitchFamily="34" charset="0"/>
                <a:ea typeface="Calibri" panose="020F0502020204030204" pitchFamily="34" charset="0"/>
                <a:cs typeface="Arial" panose="020B0604020202020204" pitchFamily="34" charset="0"/>
              </a:rPr>
              <a:t>T</a:t>
            </a:r>
            <a:r>
              <a:rPr lang="en-GB" sz="2000" dirty="0">
                <a:effectLst/>
                <a:latin typeface="Arial" panose="020B0604020202020204" pitchFamily="34" charset="0"/>
                <a:ea typeface="Calibri" panose="020F0502020204030204" pitchFamily="34" charset="0"/>
                <a:cs typeface="Arial" panose="020B0604020202020204" pitchFamily="34" charset="0"/>
              </a:rPr>
              <a:t>eam are undertaking some of the switches to the brand </a:t>
            </a:r>
            <a:r>
              <a:rPr lang="en-GB" sz="2000" dirty="0" err="1">
                <a:latin typeface="Arial" panose="020B0604020202020204" pitchFamily="34" charset="0"/>
                <a:ea typeface="Calibri" panose="020F0502020204030204" pitchFamily="34" charset="0"/>
                <a:cs typeface="Arial" panose="020B0604020202020204" pitchFamily="34" charset="0"/>
              </a:rPr>
              <a:t>Itzenal</a:t>
            </a:r>
            <a:r>
              <a:rPr lang="en-GB" sz="2000" dirty="0">
                <a:latin typeface="Arial" panose="020B0604020202020204" pitchFamily="34" charset="0"/>
                <a:ea typeface="Calibri" panose="020F0502020204030204" pitchFamily="34" charset="0"/>
                <a:cs typeface="Arial" panose="020B0604020202020204" pitchFamily="34" charset="0"/>
              </a:rPr>
              <a:t>®</a:t>
            </a:r>
            <a:r>
              <a:rPr lang="en-GB" sz="20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49537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p:txBody>
          <a:bodyPr>
            <a:normAutofit fontScale="90000"/>
          </a:bodyPr>
          <a:lstStyle/>
          <a:p>
            <a:pPr algn="ctr"/>
            <a:r>
              <a:rPr lang="en-GB" sz="4400" b="1" dirty="0">
                <a:solidFill>
                  <a:srgbClr val="FF0000"/>
                </a:solidFill>
                <a:latin typeface="Arial" panose="020B0604020202020204" pitchFamily="34" charset="0"/>
                <a:cs typeface="Arial" panose="020B0604020202020204" pitchFamily="34" charset="0"/>
                <a:hlinkClick r:id="rId2"/>
              </a:rPr>
              <a:t>Medicines Supply Problems - Sheffield Place </a:t>
            </a:r>
            <a:br>
              <a:rPr lang="en-GB" sz="4400" b="1" dirty="0">
                <a:solidFill>
                  <a:srgbClr val="FF0000"/>
                </a:solidFill>
                <a:latin typeface="Arial" panose="020B0604020202020204" pitchFamily="34" charset="0"/>
                <a:cs typeface="Arial" panose="020B0604020202020204" pitchFamily="34" charset="0"/>
              </a:rPr>
            </a:br>
            <a:endParaRPr lang="en-GB"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662152" y="1414658"/>
            <a:ext cx="10691648" cy="5001907"/>
          </a:xfrm>
        </p:spPr>
        <p:txBody>
          <a:bodyPr>
            <a:normAutofit/>
          </a:bodyPr>
          <a:lstStyle/>
          <a:p>
            <a:pPr>
              <a:lnSpc>
                <a:spcPct val="100000"/>
              </a:lnSpc>
              <a:spcBef>
                <a:spcPts val="0"/>
              </a:spcBef>
            </a:pPr>
            <a:r>
              <a:rPr lang="en-GB" sz="2000" b="1" dirty="0">
                <a:latin typeface="Arial" panose="020B0604020202020204" pitchFamily="34" charset="0"/>
                <a:cs typeface="Arial" panose="020B0604020202020204" pitchFamily="34" charset="0"/>
              </a:rPr>
              <a:t>ADHD</a:t>
            </a:r>
            <a:r>
              <a:rPr lang="en-GB" sz="2000" dirty="0">
                <a:latin typeface="Arial" panose="020B0604020202020204" pitchFamily="34" charset="0"/>
                <a:cs typeface="Arial" panose="020B0604020202020204" pitchFamily="34" charset="0"/>
              </a:rPr>
              <a:t> national shortage – Sheffield place information and patient information on this Medicines Supply Page. </a:t>
            </a:r>
          </a:p>
          <a:p>
            <a:pPr>
              <a:lnSpc>
                <a:spcPct val="100000"/>
              </a:lnSpc>
              <a:spcBef>
                <a:spcPts val="0"/>
              </a:spcBef>
            </a:pPr>
            <a:endParaRPr lang="en-GB" sz="2000" dirty="0">
              <a:latin typeface="Arial" panose="020B0604020202020204" pitchFamily="34" charset="0"/>
              <a:cs typeface="Arial" panose="020B0604020202020204" pitchFamily="34" charset="0"/>
            </a:endParaRPr>
          </a:p>
          <a:p>
            <a:pPr>
              <a:lnSpc>
                <a:spcPct val="100000"/>
              </a:lnSpc>
              <a:spcBef>
                <a:spcPts val="0"/>
              </a:spcBef>
            </a:pPr>
            <a:r>
              <a:rPr lang="en-GB" sz="2000" u="sng" dirty="0" err="1">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Riluzole</a:t>
            </a:r>
            <a:r>
              <a:rPr lang="en-GB" sz="2000" u="sng" dirty="0">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Advice Regarding </a:t>
            </a:r>
            <a:r>
              <a:rPr lang="en-GB" sz="2000" u="sng" dirty="0" err="1">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Riluzole</a:t>
            </a:r>
            <a:r>
              <a:rPr lang="en-GB"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Supplies in the Community</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GB" sz="2000" dirty="0">
                <a:effectLst/>
                <a:latin typeface="Arial" panose="020B0604020202020204" pitchFamily="34" charset="0"/>
                <a:ea typeface="Times New Roman" panose="02020603050405020304" pitchFamily="18" charset="0"/>
                <a:cs typeface="Arial" panose="020B0604020202020204" pitchFamily="34" charset="0"/>
              </a:rPr>
              <a:t> </a:t>
            </a:r>
            <a:r>
              <a:rPr lang="en-GB" sz="2000" dirty="0">
                <a:effectLst/>
                <a:latin typeface="Arial" panose="020B0604020202020204" pitchFamily="34" charset="0"/>
                <a:ea typeface="Calibri" panose="020F0502020204030204" pitchFamily="34" charset="0"/>
                <a:cs typeface="Arial" panose="020B0604020202020204" pitchFamily="34" charset="0"/>
              </a:rPr>
              <a:t>Where there are supply problems with generic </a:t>
            </a:r>
            <a:r>
              <a:rPr lang="en-GB" sz="2000" dirty="0" err="1">
                <a:effectLst/>
                <a:latin typeface="Arial" panose="020B0604020202020204" pitchFamily="34" charset="0"/>
                <a:ea typeface="Calibri" panose="020F0502020204030204" pitchFamily="34" charset="0"/>
                <a:cs typeface="Arial" panose="020B0604020202020204" pitchFamily="34" charset="0"/>
              </a:rPr>
              <a:t>riluzole</a:t>
            </a:r>
            <a:r>
              <a:rPr lang="en-GB" sz="2000" dirty="0">
                <a:effectLst/>
                <a:latin typeface="Arial" panose="020B0604020202020204" pitchFamily="34" charset="0"/>
                <a:ea typeface="Calibri" panose="020F0502020204030204" pitchFamily="34" charset="0"/>
                <a:cs typeface="Arial" panose="020B0604020202020204" pitchFamily="34" charset="0"/>
              </a:rPr>
              <a:t> in the community, </a:t>
            </a:r>
          </a:p>
          <a:p>
            <a:pPr marL="0" indent="0">
              <a:lnSpc>
                <a:spcPct val="100000"/>
              </a:lnSpc>
              <a:spcBef>
                <a:spcPts val="0"/>
              </a:spcBef>
              <a:buNone/>
            </a:pPr>
            <a:endParaRPr lang="en-GB" sz="2000" b="1"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GB" sz="2000" b="1" dirty="0">
                <a:effectLst/>
                <a:latin typeface="Arial" panose="020B0604020202020204" pitchFamily="34" charset="0"/>
                <a:ea typeface="Calibri" panose="020F0502020204030204" pitchFamily="34" charset="0"/>
                <a:cs typeface="Arial" panose="020B0604020202020204" pitchFamily="34" charset="0"/>
              </a:rPr>
              <a:t>Suggested Actions are</a:t>
            </a:r>
            <a:r>
              <a:rPr lang="en-GB" sz="2000" dirty="0">
                <a:effectLst/>
                <a:latin typeface="Arial" panose="020B0604020202020204" pitchFamily="34" charset="0"/>
                <a:ea typeface="Calibri" panose="020F0502020204030204" pitchFamily="34" charset="0"/>
                <a:cs typeface="Arial" panose="020B0604020202020204" pitchFamily="34" charset="0"/>
              </a:rPr>
              <a:t>: </a:t>
            </a:r>
          </a:p>
          <a:p>
            <a:pPr lvl="1">
              <a:lnSpc>
                <a:spcPct val="100000"/>
              </a:lnSpc>
              <a:spcBef>
                <a:spcPts val="0"/>
              </a:spcBef>
            </a:pPr>
            <a:r>
              <a:rPr lang="en-GB" sz="2000" dirty="0">
                <a:effectLst/>
                <a:latin typeface="Arial" panose="020B0604020202020204" pitchFamily="34" charset="0"/>
                <a:ea typeface="Calibri" panose="020F0502020204030204" pitchFamily="34" charset="0"/>
                <a:cs typeface="Arial" panose="020B0604020202020204" pitchFamily="34" charset="0"/>
              </a:rPr>
              <a:t>Community pharmacists to contact prescribers to temporarily amend / issue as an acute prescription either </a:t>
            </a:r>
            <a:r>
              <a:rPr lang="en-GB" sz="2000" dirty="0" err="1">
                <a:effectLst/>
                <a:latin typeface="Arial" panose="020B0604020202020204" pitchFamily="34" charset="0"/>
                <a:ea typeface="Calibri" panose="020F0502020204030204" pitchFamily="34" charset="0"/>
                <a:cs typeface="Arial" panose="020B0604020202020204" pitchFamily="34" charset="0"/>
              </a:rPr>
              <a:t>Emylif</a:t>
            </a:r>
            <a:r>
              <a:rPr lang="en-GB" sz="2000" dirty="0">
                <a:effectLst/>
                <a:latin typeface="Arial" panose="020B0604020202020204" pitchFamily="34" charset="0"/>
                <a:ea typeface="Calibri" panose="020F0502020204030204" pitchFamily="34" charset="0"/>
                <a:cs typeface="Arial" panose="020B0604020202020204" pitchFamily="34" charset="0"/>
              </a:rPr>
              <a:t>®, </a:t>
            </a:r>
            <a:r>
              <a:rPr lang="en-GB" sz="2000" dirty="0" err="1">
                <a:effectLst/>
                <a:latin typeface="Arial" panose="020B0604020202020204" pitchFamily="34" charset="0"/>
                <a:ea typeface="Calibri" panose="020F0502020204030204" pitchFamily="34" charset="0"/>
                <a:cs typeface="Arial" panose="020B0604020202020204" pitchFamily="34" charset="0"/>
              </a:rPr>
              <a:t>Rilutek</a:t>
            </a:r>
            <a:r>
              <a:rPr lang="en-GB" sz="2000" dirty="0">
                <a:effectLst/>
                <a:latin typeface="Arial" panose="020B0604020202020204" pitchFamily="34" charset="0"/>
                <a:ea typeface="Calibri" panose="020F0502020204030204" pitchFamily="34" charset="0"/>
                <a:cs typeface="Arial" panose="020B0604020202020204" pitchFamily="34" charset="0"/>
              </a:rPr>
              <a:t>® or </a:t>
            </a:r>
            <a:r>
              <a:rPr lang="en-GB" sz="2000" dirty="0" err="1">
                <a:effectLst/>
                <a:latin typeface="Arial" panose="020B0604020202020204" pitchFamily="34" charset="0"/>
                <a:ea typeface="Calibri" panose="020F0502020204030204" pitchFamily="34" charset="0"/>
                <a:cs typeface="Arial" panose="020B0604020202020204" pitchFamily="34" charset="0"/>
              </a:rPr>
              <a:t>Teglutik</a:t>
            </a:r>
            <a:r>
              <a:rPr lang="en-GB" sz="2000" dirty="0">
                <a:effectLst/>
                <a:latin typeface="Arial" panose="020B0604020202020204" pitchFamily="34" charset="0"/>
                <a:ea typeface="Calibri" panose="020F0502020204030204" pitchFamily="34" charset="0"/>
                <a:cs typeface="Arial" panose="020B0604020202020204" pitchFamily="34" charset="0"/>
              </a:rPr>
              <a:t>®.</a:t>
            </a:r>
          </a:p>
          <a:p>
            <a:pPr lvl="1">
              <a:lnSpc>
                <a:spcPct val="100000"/>
              </a:lnSpc>
              <a:spcBef>
                <a:spcPts val="0"/>
              </a:spcBef>
            </a:pPr>
            <a:r>
              <a:rPr lang="en-GB" sz="2000" dirty="0">
                <a:latin typeface="Arial" panose="020B0604020202020204" pitchFamily="34" charset="0"/>
                <a:ea typeface="Calibri" panose="020F0502020204030204" pitchFamily="34" charset="0"/>
                <a:cs typeface="Arial" panose="020B0604020202020204" pitchFamily="34" charset="0"/>
              </a:rPr>
              <a:t>For Primary care clinicians: I</a:t>
            </a:r>
            <a:r>
              <a:rPr lang="en-GB" sz="2000" dirty="0">
                <a:effectLst/>
                <a:latin typeface="Arial" panose="020B0604020202020204" pitchFamily="34" charset="0"/>
                <a:ea typeface="Calibri" panose="020F0502020204030204" pitchFamily="34" charset="0"/>
                <a:cs typeface="Arial" panose="020B0604020202020204" pitchFamily="34" charset="0"/>
              </a:rPr>
              <a:t>f patients report that unable to get supplies from community pharmacy, issue acute prescription as either </a:t>
            </a:r>
            <a:r>
              <a:rPr lang="en-GB" sz="2000" dirty="0" err="1">
                <a:effectLst/>
                <a:latin typeface="Arial" panose="020B0604020202020204" pitchFamily="34" charset="0"/>
                <a:ea typeface="Calibri" panose="020F0502020204030204" pitchFamily="34" charset="0"/>
                <a:cs typeface="Arial" panose="020B0604020202020204" pitchFamily="34" charset="0"/>
              </a:rPr>
              <a:t>Emylif</a:t>
            </a:r>
            <a:r>
              <a:rPr lang="en-GB" sz="2000" dirty="0">
                <a:effectLst/>
                <a:latin typeface="Arial" panose="020B0604020202020204" pitchFamily="34" charset="0"/>
                <a:ea typeface="Calibri" panose="020F0502020204030204" pitchFamily="34" charset="0"/>
                <a:cs typeface="Arial" panose="020B0604020202020204" pitchFamily="34" charset="0"/>
              </a:rPr>
              <a:t>®, </a:t>
            </a:r>
            <a:r>
              <a:rPr lang="en-GB" sz="2000" dirty="0" err="1">
                <a:effectLst/>
                <a:latin typeface="Arial" panose="020B0604020202020204" pitchFamily="34" charset="0"/>
                <a:ea typeface="Calibri" panose="020F0502020204030204" pitchFamily="34" charset="0"/>
                <a:cs typeface="Arial" panose="020B0604020202020204" pitchFamily="34" charset="0"/>
              </a:rPr>
              <a:t>Rilutek</a:t>
            </a:r>
            <a:r>
              <a:rPr lang="en-GB" sz="2000" dirty="0">
                <a:effectLst/>
                <a:latin typeface="Arial" panose="020B0604020202020204" pitchFamily="34" charset="0"/>
                <a:ea typeface="Calibri" panose="020F0502020204030204" pitchFamily="34" charset="0"/>
                <a:cs typeface="Arial" panose="020B0604020202020204" pitchFamily="34" charset="0"/>
              </a:rPr>
              <a:t>® or </a:t>
            </a:r>
            <a:r>
              <a:rPr lang="en-GB" sz="2000" dirty="0" err="1">
                <a:effectLst/>
                <a:latin typeface="Arial" panose="020B0604020202020204" pitchFamily="34" charset="0"/>
                <a:ea typeface="Calibri" panose="020F0502020204030204" pitchFamily="34" charset="0"/>
                <a:cs typeface="Arial" panose="020B0604020202020204" pitchFamily="34" charset="0"/>
              </a:rPr>
              <a:t>Teglutik</a:t>
            </a:r>
            <a:r>
              <a:rPr lang="en-GB" sz="2000" dirty="0">
                <a:effectLst/>
                <a:latin typeface="Arial" panose="020B0604020202020204" pitchFamily="34" charset="0"/>
                <a:ea typeface="Calibri" panose="020F0502020204030204" pitchFamily="34" charset="0"/>
                <a:cs typeface="Arial" panose="020B0604020202020204" pitchFamily="34" charset="0"/>
              </a:rPr>
              <a:t>®; liaise with community pharmacist to confirm supplies / liaise with patient etc, </a:t>
            </a:r>
          </a:p>
          <a:p>
            <a:pPr lvl="1">
              <a:lnSpc>
                <a:spcPct val="100000"/>
              </a:lnSpc>
              <a:spcBef>
                <a:spcPts val="0"/>
              </a:spcBef>
            </a:pPr>
            <a:r>
              <a:rPr lang="en-GB" sz="2000" dirty="0">
                <a:effectLst/>
                <a:latin typeface="Arial" panose="020B0604020202020204" pitchFamily="34" charset="0"/>
                <a:ea typeface="Calibri" panose="020F0502020204030204" pitchFamily="34" charset="0"/>
                <a:cs typeface="Arial" panose="020B0604020202020204" pitchFamily="34" charset="0"/>
              </a:rPr>
              <a:t>Once supplies of generic </a:t>
            </a:r>
            <a:r>
              <a:rPr lang="en-GB" sz="2000" dirty="0" err="1">
                <a:effectLst/>
                <a:latin typeface="Arial" panose="020B0604020202020204" pitchFamily="34" charset="0"/>
                <a:ea typeface="Calibri" panose="020F0502020204030204" pitchFamily="34" charset="0"/>
                <a:cs typeface="Arial" panose="020B0604020202020204" pitchFamily="34" charset="0"/>
              </a:rPr>
              <a:t>riluzole</a:t>
            </a:r>
            <a:r>
              <a:rPr lang="en-GB" sz="2000" dirty="0">
                <a:effectLst/>
                <a:latin typeface="Arial" panose="020B0604020202020204" pitchFamily="34" charset="0"/>
                <a:ea typeface="Calibri" panose="020F0502020204030204" pitchFamily="34" charset="0"/>
                <a:cs typeface="Arial" panose="020B0604020202020204" pitchFamily="34" charset="0"/>
              </a:rPr>
              <a:t> return into stock, to switch patients back to generic</a:t>
            </a:r>
          </a:p>
          <a:p>
            <a:endParaRPr lang="en-GB" dirty="0"/>
          </a:p>
        </p:txBody>
      </p:sp>
      <p:pic>
        <p:nvPicPr>
          <p:cNvPr id="4" name="Picture 3">
            <a:extLst>
              <a:ext uri="{FF2B5EF4-FFF2-40B4-BE49-F238E27FC236}">
                <a16:creationId xmlns:a16="http://schemas.microsoft.com/office/drawing/2014/main" id="{2E8F6BAF-13D1-DEB8-04A8-CF7BC64B740E}"/>
              </a:ext>
            </a:extLst>
          </p:cNvPr>
          <p:cNvPicPr>
            <a:picLocks noChangeAspect="1"/>
          </p:cNvPicPr>
          <p:nvPr/>
        </p:nvPicPr>
        <p:blipFill>
          <a:blip r:embed="rId4"/>
          <a:stretch>
            <a:fillRect/>
          </a:stretch>
        </p:blipFill>
        <p:spPr>
          <a:xfrm>
            <a:off x="0" y="3915611"/>
            <a:ext cx="881846" cy="571586"/>
          </a:xfrm>
          <a:prstGeom prst="rect">
            <a:avLst/>
          </a:prstGeom>
        </p:spPr>
      </p:pic>
    </p:spTree>
    <p:extLst>
      <p:ext uri="{BB962C8B-B14F-4D97-AF65-F5344CB8AC3E}">
        <p14:creationId xmlns:p14="http://schemas.microsoft.com/office/powerpoint/2010/main" val="1426344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838200" y="327541"/>
            <a:ext cx="10515600" cy="617681"/>
          </a:xfrm>
        </p:spPr>
        <p:txBody>
          <a:bodyPr>
            <a:noAutofit/>
          </a:bodyPr>
          <a:lstStyle/>
          <a:p>
            <a:pPr algn="ctr"/>
            <a:r>
              <a:rPr lang="en-GB" sz="3200" b="1" dirty="0">
                <a:solidFill>
                  <a:schemeClr val="accent1">
                    <a:lumMod val="75000"/>
                  </a:schemeClr>
                </a:solidFill>
                <a:latin typeface="Arial" panose="020B0604020202020204" pitchFamily="34" charset="0"/>
                <a:cs typeface="Arial" panose="020B0604020202020204" pitchFamily="34" charset="0"/>
              </a:rPr>
              <a:t>Annual #MedSafetyWeek 2023 (6-12 November)</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3924729" y="1094900"/>
            <a:ext cx="8267271" cy="5435559"/>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#MedSafetyWeek is a global social media campaign to encourage the reporting of suspected side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dirty="0">
              <a:solidFill>
                <a:srgbClr val="00A18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rgbClr val="00A188"/>
                </a:solidFill>
                <a:latin typeface="Arial" panose="020B0604020202020204" pitchFamily="34" charset="0"/>
                <a:cs typeface="Arial" panose="020B0604020202020204" pitchFamily="34" charset="0"/>
              </a:rPr>
              <a:t>The theme for 2023 </a:t>
            </a:r>
            <a:r>
              <a:rPr kumimoji="0" lang="en-GB" sz="1500" b="1" i="0" u="none" strike="noStrike" kern="1200" cap="none" spc="0" normalizeH="0" baseline="0" noProof="0" dirty="0">
                <a:ln>
                  <a:noFill/>
                </a:ln>
                <a:solidFill>
                  <a:srgbClr val="00A188"/>
                </a:solidFill>
                <a:effectLst/>
                <a:uLnTx/>
                <a:uFillTx/>
                <a:latin typeface="Arial" panose="020B0604020202020204" pitchFamily="34" charset="0"/>
                <a:cs typeface="Arial" panose="020B0604020202020204" pitchFamily="34" charset="0"/>
              </a:rPr>
              <a:t>is ‘Who can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All patients, carers, and healthcare professionals can contribute and play a key role in improving patient safety and strengthening the vigilance of healthcare products.</a:t>
            </a:r>
          </a:p>
          <a:p>
            <a:pPr marL="0" indent="0">
              <a:lnSpc>
                <a:spcPct val="100000"/>
              </a:lnSpc>
              <a:spcBef>
                <a:spcPts val="0"/>
              </a:spcBef>
              <a:buNone/>
              <a:defRPr/>
            </a:pPr>
            <a:r>
              <a:rPr lang="en-GB" sz="1500" b="1" dirty="0">
                <a:solidFill>
                  <a:srgbClr val="000000"/>
                </a:solidFill>
                <a:latin typeface="Arial" panose="020B0604020202020204" pitchFamily="34" charset="0"/>
                <a:cs typeface="Arial" panose="020B0604020202020204" pitchFamily="34" charset="0"/>
              </a:rPr>
              <a:t>N</a:t>
            </a:r>
            <a:r>
              <a:rPr kumimoji="0" lang="en-GB" sz="15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ever delay in reporting suspected side effects or </a:t>
            </a:r>
            <a:r>
              <a:rPr lang="en-GB" sz="1500" b="1" dirty="0">
                <a:solidFill>
                  <a:srgbClr val="000000"/>
                </a:solidFill>
                <a:latin typeface="Arial" panose="020B0604020202020204" pitchFamily="34" charset="0"/>
                <a:cs typeface="Arial" panose="020B0604020202020204" pitchFamily="34" charset="0"/>
              </a:rPr>
              <a:t>adverse incident</a:t>
            </a:r>
            <a:r>
              <a:rPr kumimoji="0" lang="en-GB" sz="15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 to a medicine, vaccine or medical device to the Yellow Card scheme – only a suspicion is needed to report a suspected reaction.</a:t>
            </a:r>
          </a:p>
          <a:p>
            <a:pPr marL="0" indent="0">
              <a:lnSpc>
                <a:spcPct val="100000"/>
              </a:lnSpc>
              <a:spcBef>
                <a:spcPts val="0"/>
              </a:spcBef>
              <a:buNone/>
              <a:defRPr/>
            </a:pPr>
            <a:endParaRPr lang="en-GB" sz="800" b="1" i="0" dirty="0">
              <a:solidFill>
                <a:srgbClr val="0B0C0C"/>
              </a:solidFill>
              <a:effectLst/>
              <a:latin typeface="Arial" panose="020B0604020202020204" pitchFamily="34" charset="0"/>
              <a:cs typeface="Arial" panose="020B0604020202020204" pitchFamily="34" charset="0"/>
            </a:endParaRPr>
          </a:p>
          <a:p>
            <a:pPr marL="0" indent="0">
              <a:lnSpc>
                <a:spcPct val="100000"/>
              </a:lnSpc>
              <a:spcBef>
                <a:spcPts val="0"/>
              </a:spcBef>
              <a:buNone/>
              <a:defRPr/>
            </a:pPr>
            <a:r>
              <a:rPr lang="en-GB" sz="1500" b="1" i="0" dirty="0">
                <a:solidFill>
                  <a:srgbClr val="0B0C0C"/>
                </a:solidFill>
                <a:effectLst/>
                <a:latin typeface="Arial" panose="020B0604020202020204" pitchFamily="34" charset="0"/>
                <a:cs typeface="Arial" panose="020B0604020202020204" pitchFamily="34" charset="0"/>
              </a:rPr>
              <a:t>What healthcare professionals can do to support #MedSafetyWeek</a:t>
            </a:r>
            <a:r>
              <a:rPr lang="en-GB" sz="1500" b="1" dirty="0">
                <a:solidFill>
                  <a:srgbClr val="0B0C0C"/>
                </a:solidFill>
                <a:latin typeface="Arial" panose="020B0604020202020204" pitchFamily="34" charset="0"/>
                <a:cs typeface="Arial" panose="020B0604020202020204" pitchFamily="34" charset="0"/>
              </a:rPr>
              <a:t>:</a:t>
            </a:r>
            <a:endParaRPr kumimoji="0" lang="en-GB" sz="15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Follow MHRA social media channels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during the week – retweet, comment, like and share safety messages using #MHRAYellowCard, #MedSafetyWeek, #PatientSafety and #ReportSideEffects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dirty="0">
                <a:solidFill>
                  <a:srgbClr val="000000"/>
                </a:solidFill>
                <a:latin typeface="Arial" panose="020B0604020202020204" pitchFamily="34" charset="0"/>
                <a:cs typeface="Arial" panose="020B0604020202020204" pitchFamily="34" charset="0"/>
              </a:rPr>
              <a:t>Raise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awareness locally and encourage reporting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new materials are available, including downloadable digital and print posters, social media banners and animations. See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2"/>
              </a:rPr>
              <a:t>https://yellowcard.mhra.gov.uk/MedSafetyWeek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285750" indent="-285750">
              <a:lnSpc>
                <a:spcPct val="100000"/>
              </a:lnSpc>
              <a:spcBef>
                <a:spcPts val="0"/>
              </a:spcBef>
              <a:defRPr/>
            </a:pPr>
            <a:r>
              <a:rPr lang="en-GB" sz="1400" b="1" dirty="0">
                <a:effectLst/>
                <a:latin typeface="Arial" panose="020B0604020202020204" pitchFamily="34" charset="0"/>
                <a:ea typeface="Calibri" panose="020F0502020204030204" pitchFamily="34" charset="0"/>
                <a:cs typeface="Times New Roman" panose="02020603050405020304" pitchFamily="18" charset="0"/>
              </a:rPr>
              <a:t>Have conversations with colleagues and patients</a:t>
            </a:r>
            <a:r>
              <a:rPr lang="en-GB" sz="1400" dirty="0">
                <a:effectLst/>
                <a:latin typeface="Arial" panose="020B0604020202020204" pitchFamily="34" charset="0"/>
                <a:ea typeface="Calibri" panose="020F0502020204030204" pitchFamily="34" charset="0"/>
                <a:cs typeface="Times New Roman" panose="02020603050405020304" pitchFamily="18" charset="0"/>
              </a:rPr>
              <a:t> about side effects and how they can report suspected problems to the MHRA </a:t>
            </a:r>
            <a:r>
              <a:rPr lang="en-GB" sz="1400" dirty="0">
                <a:effectLst/>
                <a:latin typeface="Arial" panose="020B0604020202020204" pitchFamily="34" charset="0"/>
                <a:ea typeface="Calibri" panose="020F0502020204030204" pitchFamily="34" charset="0"/>
                <a:cs typeface="Times New Roman" panose="02020603050405020304" pitchFamily="18" charset="0"/>
                <a:hlinkClick r:id="rId3"/>
              </a:rPr>
              <a:t>Yellow Card Scheme </a:t>
            </a:r>
            <a:r>
              <a:rPr lang="en-GB" sz="1400" dirty="0">
                <a:effectLst/>
                <a:latin typeface="Arial" panose="020B0604020202020204" pitchFamily="34" charset="0"/>
                <a:ea typeface="Calibri" panose="020F0502020204030204" pitchFamily="34" charset="0"/>
                <a:cs typeface="Times New Roman" panose="02020603050405020304" pitchFamily="18" charset="0"/>
              </a:rPr>
              <a:t>or via the Yellow Card app (download from the </a:t>
            </a:r>
            <a:r>
              <a:rPr lang="en-GB" sz="1400" dirty="0">
                <a:effectLst/>
                <a:latin typeface="Arial" panose="020B0604020202020204" pitchFamily="34" charset="0"/>
                <a:ea typeface="Calibri" panose="020F0502020204030204" pitchFamily="34" charset="0"/>
                <a:cs typeface="Times New Roman" panose="02020603050405020304" pitchFamily="18" charset="0"/>
                <a:hlinkClick r:id="rId4"/>
              </a:rPr>
              <a:t>Apple App Store </a:t>
            </a:r>
            <a:r>
              <a:rPr lang="en-GB" sz="1400" dirty="0">
                <a:effectLst/>
                <a:latin typeface="Arial" panose="020B0604020202020204" pitchFamily="34" charset="0"/>
                <a:ea typeface="Calibri" panose="020F0502020204030204" pitchFamily="34" charset="0"/>
                <a:cs typeface="Times New Roman" panose="02020603050405020304" pitchFamily="18" charset="0"/>
              </a:rPr>
              <a:t>or </a:t>
            </a:r>
            <a:r>
              <a:rPr lang="en-GB" sz="1400" dirty="0">
                <a:effectLst/>
                <a:latin typeface="Arial" panose="020B0604020202020204" pitchFamily="34" charset="0"/>
                <a:ea typeface="Calibri" panose="020F0502020204030204" pitchFamily="34" charset="0"/>
                <a:cs typeface="Times New Roman" panose="02020603050405020304" pitchFamily="18" charset="0"/>
                <a:hlinkClick r:id="rId5"/>
              </a:rPr>
              <a:t>Google Play Store</a:t>
            </a:r>
            <a:r>
              <a:rPr lang="en-GB" sz="1400" dirty="0">
                <a:effectLst/>
                <a:latin typeface="Arial" panose="020B0604020202020204" pitchFamily="34" charset="0"/>
                <a:ea typeface="Calibri" panose="020F0502020204030204" pitchFamily="34" charset="0"/>
                <a:cs typeface="Times New Roman" panose="02020603050405020304" pitchFamily="18" charset="0"/>
              </a:rPr>
              <a:t>) </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i="0" dirty="0">
                <a:solidFill>
                  <a:srgbClr val="0B0C0C"/>
                </a:solidFill>
                <a:effectLst/>
                <a:latin typeface="Arial" panose="020B0604020202020204" pitchFamily="34" charset="0"/>
                <a:cs typeface="Arial" panose="020B0604020202020204" pitchFamily="34" charset="0"/>
              </a:rPr>
              <a:t>Accredited e-learning modules </a:t>
            </a:r>
            <a:r>
              <a:rPr lang="en-GB" sz="1400" b="0" i="0" dirty="0">
                <a:solidFill>
                  <a:srgbClr val="0B0C0C"/>
                </a:solidFill>
                <a:effectLst/>
                <a:latin typeface="Arial" panose="020B0604020202020204" pitchFamily="34" charset="0"/>
                <a:cs typeface="Arial" panose="020B0604020202020204" pitchFamily="34" charset="0"/>
              </a:rPr>
              <a:t>are available for doctors, pharmacists and nurses which count for CPD credits. See </a:t>
            </a:r>
            <a:r>
              <a:rPr lang="en-GB" sz="1400" b="0" i="0" dirty="0">
                <a:solidFill>
                  <a:srgbClr val="0B0C0C"/>
                </a:solidFill>
                <a:effectLst/>
                <a:latin typeface="Arial" panose="020B0604020202020204" pitchFamily="34" charset="0"/>
                <a:cs typeface="Arial" panose="020B0604020202020204" pitchFamily="34" charset="0"/>
                <a:hlinkClick r:id="rId6"/>
              </a:rPr>
              <a:t>https://yellowcard.mhra.gov.uk/resources/elearning</a:t>
            </a:r>
            <a:r>
              <a:rPr lang="en-GB" sz="1400" b="0" i="0" dirty="0">
                <a:solidFill>
                  <a:srgbClr val="0B0C0C"/>
                </a:solidFill>
                <a:effectLst/>
                <a:latin typeface="Arial" panose="020B0604020202020204" pitchFamily="34" charset="0"/>
                <a:cs typeface="Arial" panose="020B0604020202020204" pitchFamily="34" charset="0"/>
              </a:rPr>
              <a:t> </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For more </a:t>
            </a:r>
            <a:r>
              <a:rPr lang="en-GB" sz="1400" b="1" dirty="0">
                <a:solidFill>
                  <a:srgbClr val="000000"/>
                </a:solidFill>
                <a:latin typeface="Arial" panose="020B0604020202020204" pitchFamily="34" charset="0"/>
                <a:cs typeface="Arial" panose="020B0604020202020204" pitchFamily="34" charset="0"/>
              </a:rPr>
              <a:t>detailed information</a:t>
            </a:r>
            <a:r>
              <a:rPr lang="en-GB" sz="1400" dirty="0">
                <a:solidFill>
                  <a:srgbClr val="000000"/>
                </a:solidFill>
                <a:latin typeface="Arial" panose="020B0604020202020204" pitchFamily="34" charset="0"/>
                <a:cs typeface="Arial" panose="020B0604020202020204" pitchFamily="34" charset="0"/>
              </a:rPr>
              <a:t>, see the </a:t>
            </a:r>
            <a:r>
              <a:rPr lang="en-GB" sz="1400" dirty="0">
                <a:solidFill>
                  <a:srgbClr val="000000"/>
                </a:solidFill>
                <a:latin typeface="Arial" panose="020B0604020202020204" pitchFamily="34" charset="0"/>
                <a:cs typeface="Arial" panose="020B0604020202020204" pitchFamily="34" charset="0"/>
                <a:hlinkClick r:id="rId7"/>
              </a:rPr>
              <a:t>MHRA Drug Safety Update</a:t>
            </a:r>
            <a:r>
              <a:rPr lang="en-GB" sz="1400" dirty="0">
                <a:solidFill>
                  <a:srgbClr val="000000"/>
                </a:solidFill>
                <a:latin typeface="Arial" panose="020B0604020202020204" pitchFamily="34" charset="0"/>
                <a:cs typeface="Arial" panose="020B0604020202020204" pitchFamily="34" charset="0"/>
              </a:rPr>
              <a:t>, the </a:t>
            </a:r>
            <a:r>
              <a:rPr lang="en-GB" sz="1400" dirty="0">
                <a:solidFill>
                  <a:srgbClr val="000000"/>
                </a:solidFill>
                <a:latin typeface="Arial" panose="020B0604020202020204" pitchFamily="34" charset="0"/>
                <a:cs typeface="Arial" panose="020B0604020202020204" pitchFamily="34" charset="0"/>
                <a:hlinkClick r:id="rId8"/>
              </a:rPr>
              <a:t>Yellow Card website </a:t>
            </a:r>
            <a:r>
              <a:rPr lang="en-GB" sz="1400" dirty="0">
                <a:solidFill>
                  <a:srgbClr val="000000"/>
                </a:solidFill>
                <a:latin typeface="Arial" panose="020B0604020202020204" pitchFamily="34" charset="0"/>
                <a:cs typeface="Arial" panose="020B0604020202020204" pitchFamily="34" charset="0"/>
              </a:rPr>
              <a:t>and </a:t>
            </a:r>
            <a:r>
              <a:rPr lang="en-GB" sz="1400" b="0" i="0" dirty="0">
                <a:solidFill>
                  <a:srgbClr val="0B0C0C"/>
                </a:solidFill>
                <a:effectLst/>
                <a:latin typeface="Arial" panose="020B0604020202020204" pitchFamily="34" charset="0"/>
                <a:cs typeface="Arial" panose="020B0604020202020204" pitchFamily="34" charset="0"/>
              </a:rPr>
              <a:t>the </a:t>
            </a:r>
            <a:r>
              <a:rPr lang="en-GB" sz="1400" b="0" i="0" dirty="0">
                <a:solidFill>
                  <a:srgbClr val="1D70B8"/>
                </a:solidFill>
                <a:effectLst/>
                <a:latin typeface="Arial" panose="020B0604020202020204" pitchFamily="34" charset="0"/>
                <a:cs typeface="Arial" panose="020B0604020202020204" pitchFamily="34" charset="0"/>
                <a:hlinkClick r:id="rId9"/>
              </a:rPr>
              <a:t>Uppsala Monitoring Centre’s website</a:t>
            </a:r>
            <a:endParaRPr lang="en-GB" sz="1400" b="0" i="0" dirty="0">
              <a:solidFill>
                <a:srgbClr val="1D70B8"/>
              </a:solidFill>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discuss supporting the campaign locally or for more information, contact the South Yorkshire ICB Medicines Safety Officer (MSO):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hlinkClick r:id="rId10"/>
              </a:rPr>
              <a:t>syicb-sheffield.mso@nhs.net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pic>
        <p:nvPicPr>
          <p:cNvPr id="4" name="Picture 3" descr="2023-09-04 GetReadyForMSW">
            <a:extLst>
              <a:ext uri="{FF2B5EF4-FFF2-40B4-BE49-F238E27FC236}">
                <a16:creationId xmlns:a16="http://schemas.microsoft.com/office/drawing/2014/main" id="{931D51CB-92DE-9A11-33CF-6A1FA98A13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8447" y="1094902"/>
            <a:ext cx="3703130" cy="37031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12"/>
            <a:extLst>
              <a:ext uri="{FF2B5EF4-FFF2-40B4-BE49-F238E27FC236}">
                <a16:creationId xmlns:a16="http://schemas.microsoft.com/office/drawing/2014/main" id="{736D1359-8BF0-FA11-1CAD-ED14485AD0F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8447" y="6326449"/>
            <a:ext cx="3991764" cy="458408"/>
          </a:xfrm>
          <a:prstGeom prst="rect">
            <a:avLst/>
          </a:prstGeom>
        </p:spPr>
      </p:pic>
      <p:grpSp>
        <p:nvGrpSpPr>
          <p:cNvPr id="7" name="Group 6">
            <a:extLst>
              <a:ext uri="{FF2B5EF4-FFF2-40B4-BE49-F238E27FC236}">
                <a16:creationId xmlns:a16="http://schemas.microsoft.com/office/drawing/2014/main" id="{F35D5B07-DBB9-AD93-C5CE-B1C5956B85C7}"/>
              </a:ext>
            </a:extLst>
          </p:cNvPr>
          <p:cNvGrpSpPr/>
          <p:nvPr/>
        </p:nvGrpSpPr>
        <p:grpSpPr>
          <a:xfrm>
            <a:off x="391148" y="4889074"/>
            <a:ext cx="3197728" cy="1365473"/>
            <a:chOff x="7539369" y="6109671"/>
            <a:chExt cx="4542498" cy="1756030"/>
          </a:xfrm>
        </p:grpSpPr>
        <p:pic>
          <p:nvPicPr>
            <p:cNvPr id="9" name="Picture 8" descr="A map of the world&#10;&#10;Description automatically generated">
              <a:extLst>
                <a:ext uri="{FF2B5EF4-FFF2-40B4-BE49-F238E27FC236}">
                  <a16:creationId xmlns:a16="http://schemas.microsoft.com/office/drawing/2014/main" id="{5F780B84-6940-EAE4-3EDD-F4306559F10D}"/>
                </a:ext>
              </a:extLst>
            </p:cNvPr>
            <p:cNvPicPr>
              <a:picLocks noChangeAspect="1"/>
            </p:cNvPicPr>
            <p:nvPr/>
          </p:nvPicPr>
          <p:blipFill>
            <a:blip r:embed="rId14"/>
            <a:stretch>
              <a:fillRect/>
            </a:stretch>
          </p:blipFill>
          <p:spPr>
            <a:xfrm>
              <a:off x="8533397" y="6109671"/>
              <a:ext cx="3548470" cy="1756030"/>
            </a:xfrm>
            <a:prstGeom prst="rect">
              <a:avLst/>
            </a:prstGeom>
          </p:spPr>
        </p:pic>
        <p:sp>
          <p:nvSpPr>
            <p:cNvPr id="10" name="TextBox 10">
              <a:extLst>
                <a:ext uri="{FF2B5EF4-FFF2-40B4-BE49-F238E27FC236}">
                  <a16:creationId xmlns:a16="http://schemas.microsoft.com/office/drawing/2014/main" id="{BC9FA82B-F947-E148-5ED7-F0445522B2AC}"/>
                </a:ext>
              </a:extLst>
            </p:cNvPr>
            <p:cNvSpPr txBox="1"/>
            <p:nvPr/>
          </p:nvSpPr>
          <p:spPr>
            <a:xfrm>
              <a:off x="7539369" y="6672850"/>
              <a:ext cx="1683998" cy="11280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A188"/>
                  </a:solidFill>
                  <a:effectLst/>
                  <a:uLnTx/>
                  <a:uFillTx/>
                  <a:latin typeface="Arial"/>
                  <a:ea typeface="+mn-ea"/>
                  <a:cs typeface="Calibri" panose="020F0502020204030204" pitchFamily="34" charset="0"/>
                </a:rPr>
                <a:t>94</a:t>
              </a:r>
              <a:r>
                <a:rPr kumimoji="0" lang="en-GB" sz="1050" b="0" i="0" u="none" strike="noStrike" kern="1200" cap="none" spc="0" normalizeH="0" baseline="0" noProof="0" dirty="0">
                  <a:ln>
                    <a:noFill/>
                  </a:ln>
                  <a:solidFill>
                    <a:srgbClr val="000000"/>
                  </a:solidFill>
                  <a:effectLst/>
                  <a:uLnTx/>
                  <a:uFillTx/>
                  <a:latin typeface="Arial"/>
                  <a:ea typeface="+mn-ea"/>
                  <a:cs typeface="+mn-cs"/>
                </a:rPr>
                <a:t> organisations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69793"/>
                  </a:solidFill>
                  <a:effectLst/>
                  <a:uLnTx/>
                  <a:uFillTx/>
                  <a:latin typeface="Calibri Light" panose="020F0302020204030204"/>
                  <a:ea typeface="+mn-ea"/>
                  <a:cs typeface="Calibri" panose="020F0502020204030204" pitchFamily="34" charset="0"/>
                </a:rPr>
                <a:t>83</a:t>
              </a:r>
              <a:r>
                <a:rPr kumimoji="0" lang="en-GB" sz="1050" b="0" i="0" u="none" strike="noStrike" kern="1200" cap="none" spc="0" normalizeH="0" baseline="0" noProof="0" dirty="0">
                  <a:ln>
                    <a:noFill/>
                  </a:ln>
                  <a:solidFill>
                    <a:srgbClr val="163861"/>
                  </a:solidFill>
                  <a:effectLst/>
                  <a:uLnTx/>
                  <a:uFillTx/>
                  <a:latin typeface="Calibri Light" panose="020F0302020204030204"/>
                  <a:ea typeface="+mn-ea"/>
                  <a:cs typeface="+mn-cs"/>
                </a:rPr>
                <a:t>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F69793"/>
                  </a:solidFill>
                  <a:effectLst/>
                  <a:uLnTx/>
                  <a:uFillTx/>
                  <a:latin typeface="Calibri Light" panose="020F0302020204030204"/>
                  <a:ea typeface="+mn-ea"/>
                  <a:cs typeface="Calibri" panose="020F0502020204030204" pitchFamily="34" charset="0"/>
                </a:rPr>
                <a:t>50</a:t>
              </a:r>
              <a:r>
                <a:rPr kumimoji="0" lang="en-GB" sz="1050" b="0" i="0" u="none" strike="noStrike" kern="1200" cap="none" spc="0" normalizeH="0" baseline="0" noProof="0" dirty="0">
                  <a:ln>
                    <a:noFill/>
                  </a:ln>
                  <a:solidFill>
                    <a:srgbClr val="163861"/>
                  </a:solidFill>
                  <a:effectLst/>
                  <a:uLnTx/>
                  <a:uFillTx/>
                  <a:latin typeface="Calibri Light" panose="020F0302020204030204"/>
                  <a:ea typeface="+mn-ea"/>
                  <a:cs typeface="+mn-cs"/>
                </a:rPr>
                <a:t> languages</a:t>
              </a:r>
            </a:p>
          </p:txBody>
        </p:sp>
      </p:grpSp>
    </p:spTree>
    <p:extLst>
      <p:ext uri="{BB962C8B-B14F-4D97-AF65-F5344CB8AC3E}">
        <p14:creationId xmlns:p14="http://schemas.microsoft.com/office/powerpoint/2010/main" val="351746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1D39-F7EE-4928-B4C7-1E6F189836D3}"/>
              </a:ext>
            </a:extLst>
          </p:cNvPr>
          <p:cNvSpPr>
            <a:spLocks noGrp="1"/>
          </p:cNvSpPr>
          <p:nvPr>
            <p:ph type="title"/>
          </p:nvPr>
        </p:nvSpPr>
        <p:spPr/>
        <p:txBody>
          <a:bodyPr>
            <a:normAutofit fontScale="90000"/>
          </a:bodyPr>
          <a:lstStyle/>
          <a:p>
            <a:br>
              <a:rPr lang="en-GB" b="1" dirty="0">
                <a:solidFill>
                  <a:srgbClr val="00B050"/>
                </a:solidFill>
                <a:latin typeface="Arial" panose="020B0604020202020204" pitchFamily="34" charset="0"/>
                <a:cs typeface="Arial" panose="020B0604020202020204" pitchFamily="34" charset="0"/>
              </a:rPr>
            </a:br>
            <a:r>
              <a:rPr lang="en-GB" b="1" dirty="0">
                <a:solidFill>
                  <a:srgbClr val="00B050"/>
                </a:solidFill>
                <a:latin typeface="Arial" panose="020B0604020202020204" pitchFamily="34" charset="0"/>
                <a:cs typeface="Arial" panose="020B0604020202020204" pitchFamily="34" charset="0"/>
              </a:rPr>
              <a:t>New SPS resources (link </a:t>
            </a:r>
            <a:r>
              <a:rPr lang="en-GB" b="1" dirty="0">
                <a:solidFill>
                  <a:srgbClr val="00B050"/>
                </a:solidFill>
                <a:latin typeface="Arial" panose="020B0604020202020204" pitchFamily="34" charset="0"/>
                <a:cs typeface="Arial" panose="020B0604020202020204" pitchFamily="34" charset="0"/>
                <a:hlinkClick r:id="rId2"/>
              </a:rPr>
              <a:t>here</a:t>
            </a:r>
            <a:r>
              <a:rPr lang="en-GB" b="1" dirty="0">
                <a:solidFill>
                  <a:srgbClr val="00B050"/>
                </a:solidFill>
                <a:latin typeface="Arial" panose="020B0604020202020204" pitchFamily="34" charset="0"/>
                <a:cs typeface="Arial" panose="020B0604020202020204" pitchFamily="34" charset="0"/>
              </a:rPr>
              <a:t>)</a:t>
            </a:r>
            <a:br>
              <a:rPr lang="en-GB" b="1" dirty="0"/>
            </a:br>
            <a:br>
              <a:rPr lang="en-GB" b="1" dirty="0"/>
            </a:br>
            <a:endParaRPr lang="en-GB" b="1" dirty="0"/>
          </a:p>
        </p:txBody>
      </p:sp>
      <p:sp>
        <p:nvSpPr>
          <p:cNvPr id="3" name="Content Placeholder 2">
            <a:extLst>
              <a:ext uri="{FF2B5EF4-FFF2-40B4-BE49-F238E27FC236}">
                <a16:creationId xmlns:a16="http://schemas.microsoft.com/office/drawing/2014/main" id="{EBB737BD-1D0C-498A-9BFB-32C734CB8C45}"/>
              </a:ext>
            </a:extLst>
          </p:cNvPr>
          <p:cNvSpPr>
            <a:spLocks noGrp="1"/>
          </p:cNvSpPr>
          <p:nvPr>
            <p:ph idx="1"/>
          </p:nvPr>
        </p:nvSpPr>
        <p:spPr>
          <a:xfrm>
            <a:off x="647363" y="1185862"/>
            <a:ext cx="10706437" cy="4486275"/>
          </a:xfrm>
        </p:spPr>
        <p:txBody>
          <a:bodyPr>
            <a:noAutofit/>
          </a:bodyPr>
          <a:lstStyle/>
          <a:p>
            <a:pPr marL="0" indent="0">
              <a:lnSpc>
                <a:spcPct val="150000"/>
              </a:lnSpc>
              <a:spcBef>
                <a:spcPts val="0"/>
              </a:spcBef>
              <a:buNone/>
            </a:pPr>
            <a:r>
              <a:rPr lang="en-GB" sz="1400" b="1" u="none" strike="noStrike"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3"/>
              </a:rPr>
              <a:t>Refrigerated medicines stability tool</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0"/>
              </a:spcBef>
            </a:pPr>
            <a:r>
              <a:rPr lang="en-GB"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Advice on whether refrigerated medicines can or can’t be used after exposure to out-of-range temperatures. Find entries and build and print lists.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spcBef>
                <a:spcPts val="0"/>
              </a:spcBef>
              <a:buNone/>
            </a:pPr>
            <a:r>
              <a:rPr lang="en-GB" sz="1400" b="1" u="none" strike="noStrike"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4"/>
              </a:rPr>
              <a:t>Using laxatives during breastfeeding</a:t>
            </a:r>
            <a:r>
              <a:rPr lang="en-GB"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(Published 24 October 2023)</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0"/>
              </a:spcBef>
            </a:pPr>
            <a:r>
              <a:rPr lang="en-GB"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Any laxative can be used during breastfeeding although prucalopride should be used with caution. Recommendations apply to full term and healthy infants.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spcBef>
                <a:spcPts val="0"/>
              </a:spcBef>
              <a:buNone/>
            </a:pPr>
            <a:r>
              <a:rPr lang="en-GB" sz="1400" b="1" u="none" strike="noStrike"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5"/>
              </a:rPr>
              <a:t>Giving vaccines during breastfeeding</a:t>
            </a:r>
            <a:r>
              <a:rPr lang="en-GB"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(Published 26 October 2023)</a:t>
            </a:r>
            <a:br>
              <a:rPr lang="en-GB"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br>
            <a:r>
              <a:rPr lang="en-GB"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All vaccinations, including live vaccines, can be given during breastfeeding. The only exception is yellow fever vaccine which is not recommended.</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50000"/>
              </a:lnSpc>
              <a:spcBef>
                <a:spcPts val="0"/>
              </a:spcBef>
              <a:buNone/>
            </a:pPr>
            <a:r>
              <a:rPr lang="en-GB" sz="1400" b="1" u="none" strike="noStrike"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6"/>
              </a:rPr>
              <a:t>Medication Safety Update </a:t>
            </a:r>
            <a:r>
              <a:rPr lang="en-GB"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(Last updated 25 October 2023)</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0"/>
              </a:spcBef>
            </a:pPr>
            <a:r>
              <a:rPr lang="en-GB" sz="1400" b="1" dirty="0">
                <a:solidFill>
                  <a:srgbClr val="333333"/>
                </a:solidFill>
                <a:effectLst/>
                <a:latin typeface="Arial" panose="020B0604020202020204" pitchFamily="34" charset="0"/>
                <a:ea typeface="Calibri" panose="020F0502020204030204" pitchFamily="34" charset="0"/>
                <a:cs typeface="Arial" panose="020B0604020202020204" pitchFamily="34" charset="0"/>
              </a:rPr>
              <a:t>Update:</a:t>
            </a:r>
            <a:r>
              <a:rPr lang="en-GB" sz="1400" dirty="0">
                <a:solidFill>
                  <a:srgbClr val="333333"/>
                </a:solidFill>
                <a:effectLst/>
                <a:latin typeface="Arial" panose="020B0604020202020204" pitchFamily="34" charset="0"/>
                <a:ea typeface="Calibri" panose="020F0502020204030204" pitchFamily="34" charset="0"/>
                <a:cs typeface="Arial" panose="020B0604020202020204" pitchFamily="34" charset="0"/>
              </a:rPr>
              <a:t> October slide deck collating the latest medication safety communications and publications to inform, support and inspire medication safety improvements.</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endParaRPr lang="en-GB" sz="3200" dirty="0"/>
          </a:p>
        </p:txBody>
      </p:sp>
    </p:spTree>
    <p:extLst>
      <p:ext uri="{BB962C8B-B14F-4D97-AF65-F5344CB8AC3E}">
        <p14:creationId xmlns:p14="http://schemas.microsoft.com/office/powerpoint/2010/main" val="412532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7274-CDD1-BB1E-8FD3-DAB32431ECF5}"/>
              </a:ext>
            </a:extLst>
          </p:cNvPr>
          <p:cNvSpPr>
            <a:spLocks noGrp="1"/>
          </p:cNvSpPr>
          <p:nvPr>
            <p:ph type="title"/>
          </p:nvPr>
        </p:nvSpPr>
        <p:spPr/>
        <p:txBody>
          <a:bodyPr>
            <a:normAutofit/>
          </a:bodyPr>
          <a:lstStyle/>
          <a:p>
            <a:r>
              <a:rPr lang="en-GB" sz="3200" dirty="0">
                <a:latin typeface="Arial" panose="020B0604020202020204" pitchFamily="34" charset="0"/>
                <a:cs typeface="Arial" panose="020B0604020202020204" pitchFamily="34" charset="0"/>
              </a:rPr>
              <a:t>SPS webinar - </a:t>
            </a:r>
            <a:r>
              <a:rPr lang="en-GB" sz="3200" b="1" u="none" strike="noStrike"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2"/>
              </a:rPr>
              <a:t>Reviewing medicines for people at risk of falls</a:t>
            </a:r>
            <a:r>
              <a:rPr lang="en-GB" sz="3200" b="1" u="none" strike="noStrike" dirty="0">
                <a:solidFill>
                  <a:srgbClr val="0072C6"/>
                </a:solidFill>
                <a:effectLst/>
                <a:latin typeface="Arial" panose="020B0604020202020204" pitchFamily="34" charset="0"/>
                <a:ea typeface="Calibri" panose="020F050202020403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AD482F7-D50F-71FA-2688-3086FCDBA3D8}"/>
              </a:ext>
            </a:extLst>
          </p:cNvPr>
          <p:cNvSpPr>
            <a:spLocks noGrp="1"/>
          </p:cNvSpPr>
          <p:nvPr>
            <p:ph idx="1"/>
          </p:nvPr>
        </p:nvSpPr>
        <p:spPr/>
        <p:txBody>
          <a:bodyPr>
            <a:normAutofit fontScale="32500" lnSpcReduction="20000"/>
          </a:bodyPr>
          <a:lstStyle/>
          <a:p>
            <a:pPr marL="0" indent="0">
              <a:lnSpc>
                <a:spcPct val="120000"/>
              </a:lnSpc>
              <a:spcBef>
                <a:spcPts val="0"/>
              </a:spcBef>
              <a:buNone/>
            </a:pPr>
            <a:r>
              <a:rPr lang="en-GB" sz="5500" b="1" dirty="0">
                <a:solidFill>
                  <a:srgbClr val="333333"/>
                </a:solidFill>
                <a:effectLst/>
                <a:latin typeface="Helvetica" panose="020B0604020202020204" pitchFamily="34" charset="0"/>
                <a:ea typeface="Calibri" panose="020F0502020204030204" pitchFamily="34" charset="0"/>
              </a:rPr>
              <a:t>Date:</a:t>
            </a:r>
            <a:r>
              <a:rPr lang="en-GB" sz="5500" dirty="0">
                <a:solidFill>
                  <a:srgbClr val="333333"/>
                </a:solidFill>
                <a:effectLst/>
                <a:latin typeface="Helvetica" panose="020B0604020202020204" pitchFamily="34" charset="0"/>
                <a:ea typeface="Calibri" panose="020F0502020204030204" pitchFamily="34" charset="0"/>
              </a:rPr>
              <a:t> 9 January 2024, 13:00 - 14:00, online.</a:t>
            </a:r>
            <a:endParaRPr lang="en-GB" sz="5500" dirty="0">
              <a:effectLst/>
              <a:latin typeface="Calibri" panose="020F0502020204030204" pitchFamily="34" charset="0"/>
              <a:ea typeface="Calibri" panose="020F0502020204030204" pitchFamily="34" charset="0"/>
            </a:endParaRPr>
          </a:p>
          <a:p>
            <a:pPr marL="0" indent="0">
              <a:lnSpc>
                <a:spcPct val="120000"/>
              </a:lnSpc>
              <a:spcBef>
                <a:spcPts val="0"/>
              </a:spcBef>
              <a:buNone/>
            </a:pPr>
            <a:endParaRPr lang="en-GB" sz="5500" b="1" dirty="0">
              <a:solidFill>
                <a:srgbClr val="333333"/>
              </a:solidFill>
              <a:effectLst/>
              <a:latin typeface="Helvetica" panose="020B0604020202020204" pitchFamily="34" charset="0"/>
              <a:ea typeface="Calibri" panose="020F0502020204030204" pitchFamily="34" charset="0"/>
            </a:endParaRPr>
          </a:p>
          <a:p>
            <a:pPr marL="0" indent="0">
              <a:lnSpc>
                <a:spcPct val="120000"/>
              </a:lnSpc>
              <a:spcBef>
                <a:spcPts val="0"/>
              </a:spcBef>
              <a:buNone/>
            </a:pPr>
            <a:r>
              <a:rPr lang="en-GB" sz="5500" b="1" dirty="0">
                <a:solidFill>
                  <a:srgbClr val="333333"/>
                </a:solidFill>
                <a:effectLst/>
                <a:latin typeface="Helvetica" panose="020B0604020202020204" pitchFamily="34" charset="0"/>
                <a:ea typeface="Calibri" panose="020F0502020204030204" pitchFamily="34" charset="0"/>
              </a:rPr>
              <a:t>What will be covered/what you will learn</a:t>
            </a:r>
            <a:endParaRPr lang="en-GB" sz="5500" b="1" dirty="0">
              <a:latin typeface="Calibri" panose="020F0502020204030204" pitchFamily="34" charset="0"/>
              <a:ea typeface="Calibri" panose="020F0502020204030204" pitchFamily="34" charset="0"/>
            </a:endParaRPr>
          </a:p>
          <a:p>
            <a:pPr>
              <a:lnSpc>
                <a:spcPct val="120000"/>
              </a:lnSpc>
              <a:spcBef>
                <a:spcPts val="0"/>
              </a:spcBef>
            </a:pPr>
            <a:r>
              <a:rPr lang="en-GB" sz="5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 importance of medication in causing falls</a:t>
            </a:r>
            <a:endParaRPr lang="en-GB" sz="55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pPr>
            <a:r>
              <a:rPr lang="en-GB" sz="5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How medication reviews can reduce falls risk</a:t>
            </a:r>
            <a:endParaRPr lang="en-GB" sz="55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nSpc>
                <a:spcPct val="120000"/>
              </a:lnSpc>
              <a:spcBef>
                <a:spcPts val="0"/>
              </a:spcBef>
            </a:pPr>
            <a:r>
              <a:rPr lang="en-GB" sz="55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Information </a:t>
            </a:r>
            <a:r>
              <a:rPr lang="en-GB" sz="5500" dirty="0">
                <a:solidFill>
                  <a:srgbClr val="333333"/>
                </a:solidFill>
                <a:effectLst/>
                <a:latin typeface="Helvetica" panose="020B0604020202020204" pitchFamily="34" charset="0"/>
                <a:ea typeface="Times New Roman" panose="02020603050405020304" pitchFamily="18" charset="0"/>
              </a:rPr>
              <a:t>and guidance that can be used in conducting a falls-related medication review.</a:t>
            </a:r>
            <a:endParaRPr lang="en-GB" sz="5500" dirty="0">
              <a:solidFill>
                <a:srgbClr val="333333"/>
              </a:solidFill>
              <a:effectLst/>
              <a:latin typeface="Calibri" panose="020F0502020204030204" pitchFamily="34" charset="0"/>
              <a:ea typeface="Calibri" panose="020F0502020204030204" pitchFamily="34" charset="0"/>
            </a:endParaRPr>
          </a:p>
          <a:p>
            <a:pPr marL="0" indent="0">
              <a:lnSpc>
                <a:spcPct val="120000"/>
              </a:lnSpc>
              <a:spcBef>
                <a:spcPts val="0"/>
              </a:spcBef>
              <a:buNone/>
            </a:pPr>
            <a:endParaRPr lang="en-GB" sz="5500" b="1" dirty="0">
              <a:solidFill>
                <a:srgbClr val="333333"/>
              </a:solidFill>
              <a:effectLst/>
              <a:latin typeface="Helvetica" panose="020B0604020202020204" pitchFamily="34" charset="0"/>
              <a:ea typeface="Calibri" panose="020F0502020204030204" pitchFamily="34" charset="0"/>
            </a:endParaRPr>
          </a:p>
          <a:p>
            <a:pPr marL="0" indent="0">
              <a:lnSpc>
                <a:spcPct val="120000"/>
              </a:lnSpc>
              <a:spcBef>
                <a:spcPts val="0"/>
              </a:spcBef>
              <a:buNone/>
            </a:pPr>
            <a:r>
              <a:rPr lang="en-GB" sz="5500" b="1" dirty="0">
                <a:solidFill>
                  <a:srgbClr val="333333"/>
                </a:solidFill>
                <a:effectLst/>
                <a:latin typeface="Helvetica" panose="020B0604020202020204" pitchFamily="34" charset="0"/>
                <a:ea typeface="Calibri" panose="020F0502020204030204" pitchFamily="34" charset="0"/>
              </a:rPr>
              <a:t>Speakers</a:t>
            </a:r>
            <a:endParaRPr lang="en-GB" sz="5500" dirty="0">
              <a:effectLst/>
              <a:latin typeface="Calibri" panose="020F0502020204030204" pitchFamily="34" charset="0"/>
              <a:ea typeface="Calibri" panose="020F0502020204030204" pitchFamily="34" charset="0"/>
            </a:endParaRPr>
          </a:p>
          <a:p>
            <a:pPr marL="0" lvl="0" indent="0">
              <a:lnSpc>
                <a:spcPct val="120000"/>
              </a:lnSpc>
              <a:spcBef>
                <a:spcPts val="0"/>
              </a:spcBef>
              <a:buSzPts val="1000"/>
              <a:buNone/>
              <a:tabLst>
                <a:tab pos="457200" algn="l"/>
              </a:tabLst>
            </a:pPr>
            <a:r>
              <a:rPr lang="en-GB" sz="5500" b="1" dirty="0" err="1">
                <a:solidFill>
                  <a:srgbClr val="333333"/>
                </a:solidFill>
                <a:effectLst/>
                <a:latin typeface="Helvetica" panose="020B0604020202020204" pitchFamily="34" charset="0"/>
                <a:ea typeface="Times New Roman" panose="02020603050405020304" pitchFamily="18" charset="0"/>
              </a:rPr>
              <a:t>Ðula</a:t>
            </a:r>
            <a:r>
              <a:rPr lang="en-GB" sz="5500" b="1" dirty="0">
                <a:solidFill>
                  <a:srgbClr val="333333"/>
                </a:solidFill>
                <a:effectLst/>
                <a:latin typeface="Helvetica" panose="020B0604020202020204" pitchFamily="34" charset="0"/>
                <a:ea typeface="Times New Roman" panose="02020603050405020304" pitchFamily="18" charset="0"/>
              </a:rPr>
              <a:t> </a:t>
            </a:r>
            <a:r>
              <a:rPr lang="en-GB" sz="5500" b="1" dirty="0" err="1">
                <a:solidFill>
                  <a:srgbClr val="333333"/>
                </a:solidFill>
                <a:effectLst/>
                <a:latin typeface="Helvetica" panose="020B0604020202020204" pitchFamily="34" charset="0"/>
                <a:ea typeface="Times New Roman" panose="02020603050405020304" pitchFamily="18" charset="0"/>
              </a:rPr>
              <a:t>Alićehajić-Bečić</a:t>
            </a:r>
            <a:r>
              <a:rPr lang="en-GB" sz="5500" dirty="0">
                <a:solidFill>
                  <a:srgbClr val="333333"/>
                </a:solidFill>
                <a:effectLst/>
                <a:latin typeface="Helvetica" panose="020B0604020202020204" pitchFamily="34" charset="0"/>
                <a:ea typeface="Times New Roman" panose="02020603050405020304" pitchFamily="18" charset="0"/>
              </a:rPr>
              <a:t> - Consultant Pharmacist Frailty, Wrightington, Wigan and Leigh NHS Foundation Trust</a:t>
            </a:r>
            <a:endParaRPr lang="en-GB" sz="5500" dirty="0">
              <a:solidFill>
                <a:srgbClr val="333333"/>
              </a:solidFill>
              <a:effectLst/>
              <a:latin typeface="Calibri" panose="020F0502020204030204" pitchFamily="34" charset="0"/>
              <a:ea typeface="Calibri" panose="020F0502020204030204" pitchFamily="34" charset="0"/>
            </a:endParaRPr>
          </a:p>
          <a:p>
            <a:pPr marL="0" lvl="0" indent="0">
              <a:lnSpc>
                <a:spcPct val="120000"/>
              </a:lnSpc>
              <a:spcBef>
                <a:spcPts val="0"/>
              </a:spcBef>
              <a:buSzPts val="1000"/>
              <a:buNone/>
              <a:tabLst>
                <a:tab pos="457200" algn="l"/>
              </a:tabLst>
            </a:pPr>
            <a:r>
              <a:rPr lang="en-GB" sz="5500" b="1" dirty="0">
                <a:solidFill>
                  <a:srgbClr val="333333"/>
                </a:solidFill>
                <a:effectLst/>
                <a:latin typeface="Helvetica" panose="020B0604020202020204" pitchFamily="34" charset="0"/>
                <a:ea typeface="Times New Roman" panose="02020603050405020304" pitchFamily="18" charset="0"/>
              </a:rPr>
              <a:t>Heather Smith</a:t>
            </a:r>
            <a:r>
              <a:rPr lang="en-GB" sz="5500" dirty="0">
                <a:solidFill>
                  <a:srgbClr val="333333"/>
                </a:solidFill>
                <a:effectLst/>
                <a:latin typeface="Helvetica" panose="020B0604020202020204" pitchFamily="34" charset="0"/>
                <a:ea typeface="Times New Roman" panose="02020603050405020304" pitchFamily="18" charset="0"/>
              </a:rPr>
              <a:t> - Consultant Pharmacist: Older People, NHS West Yorkshire Integrated Care Board.</a:t>
            </a:r>
            <a:endParaRPr lang="en-GB" sz="5500" dirty="0">
              <a:solidFill>
                <a:srgbClr val="333333"/>
              </a:solidFill>
              <a:effectLst/>
              <a:latin typeface="Calibri" panose="020F0502020204030204" pitchFamily="34" charset="0"/>
              <a:ea typeface="Calibri" panose="020F0502020204030204" pitchFamily="34" charset="0"/>
            </a:endParaRPr>
          </a:p>
          <a:p>
            <a:pPr>
              <a:lnSpc>
                <a:spcPct val="120000"/>
              </a:lnSpc>
              <a:spcBef>
                <a:spcPts val="0"/>
              </a:spcBef>
            </a:pPr>
            <a:endParaRPr lang="en-GB" sz="5500" u="none" strike="noStrike" dirty="0">
              <a:solidFill>
                <a:srgbClr val="0072C6"/>
              </a:solidFill>
              <a:effectLst/>
              <a:latin typeface="Helvetica" panose="020B0604020202020204" pitchFamily="34" charset="0"/>
              <a:ea typeface="Calibri" panose="020F0502020204030204" pitchFamily="34" charset="0"/>
              <a:hlinkClick r:id="rId3"/>
            </a:endParaRPr>
          </a:p>
          <a:p>
            <a:pPr>
              <a:lnSpc>
                <a:spcPct val="120000"/>
              </a:lnSpc>
              <a:spcBef>
                <a:spcPts val="0"/>
              </a:spcBef>
            </a:pPr>
            <a:r>
              <a:rPr lang="en-GB" sz="5500" u="none" strike="noStrike" dirty="0">
                <a:solidFill>
                  <a:srgbClr val="0072C6"/>
                </a:solidFill>
                <a:effectLst/>
                <a:latin typeface="Helvetica" panose="020B0604020202020204" pitchFamily="34" charset="0"/>
                <a:ea typeface="Calibri" panose="020F0502020204030204" pitchFamily="34" charset="0"/>
                <a:hlinkClick r:id="rId3"/>
              </a:rPr>
              <a:t>Registration is now open</a:t>
            </a:r>
            <a:endParaRPr lang="en-GB" sz="5500" dirty="0">
              <a:effectLst/>
              <a:latin typeface="Calibri" panose="020F0502020204030204" pitchFamily="34" charset="0"/>
              <a:ea typeface="Calibri" panose="020F0502020204030204" pitchFamily="34" charset="0"/>
            </a:endParaRPr>
          </a:p>
          <a:p>
            <a:pPr>
              <a:lnSpc>
                <a:spcPct val="150000"/>
              </a:lnSpc>
              <a:spcBef>
                <a:spcPts val="750"/>
              </a:spcBef>
              <a:spcAft>
                <a:spcPts val="750"/>
              </a:spcAft>
            </a:pPr>
            <a:r>
              <a:rPr lang="en-GB" sz="1800" dirty="0">
                <a:solidFill>
                  <a:srgbClr val="333333"/>
                </a:solidFill>
                <a:effectLst/>
                <a:latin typeface="Helvetica"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24705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F1BA3C-C627-2540-CA50-88B949A5B75C}"/>
              </a:ext>
            </a:extLst>
          </p:cNvPr>
          <p:cNvSpPr txBox="1">
            <a:spLocks/>
          </p:cNvSpPr>
          <p:nvPr/>
        </p:nvSpPr>
        <p:spPr>
          <a:xfrm>
            <a:off x="343702" y="107439"/>
            <a:ext cx="10891345" cy="822544"/>
          </a:xfrm>
          <a:prstGeom prst="rect">
            <a:avLst/>
          </a:prstGeom>
        </p:spPr>
        <p:txBody>
          <a:bodyP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6000" b="1" dirty="0">
                <a:solidFill>
                  <a:schemeClr val="accent1"/>
                </a:solidFill>
                <a:latin typeface="Arial" panose="020B0604020202020204" pitchFamily="34" charset="0"/>
                <a:cs typeface="Arial" panose="020B0604020202020204" pitchFamily="34" charset="0"/>
              </a:rPr>
            </a:br>
            <a:r>
              <a:rPr lang="en-GB" sz="6000" b="1" dirty="0">
                <a:solidFill>
                  <a:schemeClr val="accent1"/>
                </a:solidFill>
                <a:latin typeface="Arial" panose="020B0604020202020204" pitchFamily="34" charset="0"/>
                <a:cs typeface="Arial" panose="020B0604020202020204" pitchFamily="34" charset="0"/>
              </a:rPr>
              <a:t>PrescQIPP updates / new bulletins</a:t>
            </a:r>
            <a:br>
              <a:rPr lang="en-GB" b="1" dirty="0"/>
            </a:br>
            <a:br>
              <a:rPr lang="en-GB" b="1" dirty="0"/>
            </a:br>
            <a:endParaRPr lang="en-GB" b="1" dirty="0"/>
          </a:p>
          <a:p>
            <a:endParaRPr lang="en-GB" b="1" dirty="0"/>
          </a:p>
          <a:p>
            <a:endParaRPr lang="en-GB" b="1" dirty="0"/>
          </a:p>
        </p:txBody>
      </p:sp>
      <p:sp>
        <p:nvSpPr>
          <p:cNvPr id="2" name="TextBox 1">
            <a:extLst>
              <a:ext uri="{FF2B5EF4-FFF2-40B4-BE49-F238E27FC236}">
                <a16:creationId xmlns:a16="http://schemas.microsoft.com/office/drawing/2014/main" id="{593F152F-63A1-24E8-6504-F78A4C67C520}"/>
              </a:ext>
            </a:extLst>
          </p:cNvPr>
          <p:cNvSpPr txBox="1"/>
          <p:nvPr/>
        </p:nvSpPr>
        <p:spPr>
          <a:xfrm>
            <a:off x="1770204" y="4353500"/>
            <a:ext cx="9730741"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Please note</a:t>
            </a:r>
          </a:p>
          <a:p>
            <a:r>
              <a:rPr lang="en-GB" dirty="0">
                <a:latin typeface="Arial" panose="020B0604020202020204" pitchFamily="34" charset="0"/>
                <a:cs typeface="Arial" panose="020B0604020202020204" pitchFamily="34" charset="0"/>
              </a:rPr>
              <a:t>Liothyronine - Current guidance local is under review as there is new national </a:t>
            </a:r>
            <a:r>
              <a:rPr lang="en-GB" dirty="0">
                <a:latin typeface="Arial" panose="020B0604020202020204" pitchFamily="34" charset="0"/>
                <a:cs typeface="Arial" panose="020B0604020202020204" pitchFamily="34" charset="0"/>
                <a:hlinkClick r:id="rId3"/>
              </a:rPr>
              <a:t>NHS guidance. </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Antidepressants – will shortly be publishing updated local depression guidance</a:t>
            </a:r>
          </a:p>
        </p:txBody>
      </p:sp>
      <p:sp>
        <p:nvSpPr>
          <p:cNvPr id="6" name="TextBox 5">
            <a:extLst>
              <a:ext uri="{FF2B5EF4-FFF2-40B4-BE49-F238E27FC236}">
                <a16:creationId xmlns:a16="http://schemas.microsoft.com/office/drawing/2014/main" id="{C2E0019D-1450-7525-D5EE-61C55AEF2137}"/>
              </a:ext>
            </a:extLst>
          </p:cNvPr>
          <p:cNvSpPr txBox="1"/>
          <p:nvPr/>
        </p:nvSpPr>
        <p:spPr>
          <a:xfrm>
            <a:off x="628710" y="1063802"/>
            <a:ext cx="6097712" cy="2031325"/>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hlinkClick r:id="rId4"/>
              </a:rPr>
              <a:t>Bulletin 314 launched - Liothyronine | PrescQIPP C.I.C</a:t>
            </a:r>
            <a:endPar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hlinkClick r:id="rId5"/>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hlinkClick r:id="rId5"/>
              </a:rPr>
              <a:t>Bulletin 326: Documenting outcomes from medication review | PrescQIPP C.I.C</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hlinkClick r:id="rId6"/>
              </a:rPr>
              <a:t>Bulletin 330 launched - Antidepressants | PrescQIPP C.I.C</a:t>
            </a: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E5A7009-B1E8-773F-5F1C-24F41F9B5104}"/>
              </a:ext>
            </a:extLst>
          </p:cNvPr>
          <p:cNvPicPr>
            <a:picLocks noChangeAspect="1"/>
          </p:cNvPicPr>
          <p:nvPr/>
        </p:nvPicPr>
        <p:blipFill>
          <a:blip r:embed="rId7"/>
          <a:stretch>
            <a:fillRect/>
          </a:stretch>
        </p:blipFill>
        <p:spPr>
          <a:xfrm>
            <a:off x="628710" y="4353500"/>
            <a:ext cx="883997" cy="573074"/>
          </a:xfrm>
          <a:prstGeom prst="rect">
            <a:avLst/>
          </a:prstGeom>
        </p:spPr>
      </p:pic>
      <p:pic>
        <p:nvPicPr>
          <p:cNvPr id="8" name="Picture 7">
            <a:extLst>
              <a:ext uri="{FF2B5EF4-FFF2-40B4-BE49-F238E27FC236}">
                <a16:creationId xmlns:a16="http://schemas.microsoft.com/office/drawing/2014/main" id="{BE214E0E-B03D-4805-EC6A-B16F9CC35B22}"/>
              </a:ext>
            </a:extLst>
          </p:cNvPr>
          <p:cNvPicPr>
            <a:picLocks noChangeAspect="1"/>
          </p:cNvPicPr>
          <p:nvPr/>
        </p:nvPicPr>
        <p:blipFill rotWithShape="1">
          <a:blip r:embed="rId8"/>
          <a:srcRect l="40227" t="30789" r="19935" b="5852"/>
          <a:stretch/>
        </p:blipFill>
        <p:spPr>
          <a:xfrm>
            <a:off x="6567053" y="831748"/>
            <a:ext cx="4857009" cy="3191272"/>
          </a:xfrm>
          <a:prstGeom prst="rect">
            <a:avLst/>
          </a:prstGeom>
        </p:spPr>
      </p:pic>
    </p:spTree>
    <p:extLst>
      <p:ext uri="{BB962C8B-B14F-4D97-AF65-F5344CB8AC3E}">
        <p14:creationId xmlns:p14="http://schemas.microsoft.com/office/powerpoint/2010/main" val="411115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1DA196-7789-0D1C-DFC1-941DD28002ED}"/>
              </a:ext>
            </a:extLst>
          </p:cNvPr>
          <p:cNvSpPr txBox="1"/>
          <p:nvPr/>
        </p:nvSpPr>
        <p:spPr>
          <a:xfrm>
            <a:off x="1859622" y="739739"/>
            <a:ext cx="6832315" cy="369332"/>
          </a:xfrm>
          <a:prstGeom prst="rect">
            <a:avLst/>
          </a:prstGeom>
          <a:noFill/>
        </p:spPr>
        <p:txBody>
          <a:bodyPr wrap="square" rtlCol="0">
            <a:spAutoFit/>
          </a:bodyPr>
          <a:lstStyle/>
          <a:p>
            <a:r>
              <a:rPr lang="en-GB" dirty="0">
                <a:hlinkClick r:id="rId2"/>
              </a:rPr>
              <a:t>prescqipp-resource-guide-october-2023.xlsx (live.com)</a:t>
            </a:r>
            <a:endParaRPr lang="en-GB" dirty="0"/>
          </a:p>
        </p:txBody>
      </p:sp>
      <p:sp>
        <p:nvSpPr>
          <p:cNvPr id="4" name="TextBox 3">
            <a:extLst>
              <a:ext uri="{FF2B5EF4-FFF2-40B4-BE49-F238E27FC236}">
                <a16:creationId xmlns:a16="http://schemas.microsoft.com/office/drawing/2014/main" id="{53A3181E-AFF8-222A-9BA4-C4E2006304E8}"/>
              </a:ext>
            </a:extLst>
          </p:cNvPr>
          <p:cNvSpPr txBox="1"/>
          <p:nvPr/>
        </p:nvSpPr>
        <p:spPr>
          <a:xfrm>
            <a:off x="838200" y="1294410"/>
            <a:ext cx="8198922" cy="369332"/>
          </a:xfrm>
          <a:prstGeom prst="rect">
            <a:avLst/>
          </a:prstGeom>
          <a:noFill/>
        </p:spPr>
        <p:txBody>
          <a:bodyPr wrap="square" rtlCol="0">
            <a:spAutoFit/>
          </a:bodyPr>
          <a:lstStyle/>
          <a:p>
            <a:r>
              <a:rPr lang="en-GB" dirty="0"/>
              <a:t>Useful resource page: </a:t>
            </a:r>
          </a:p>
        </p:txBody>
      </p:sp>
      <p:pic>
        <p:nvPicPr>
          <p:cNvPr id="6" name="Picture 5">
            <a:extLst>
              <a:ext uri="{FF2B5EF4-FFF2-40B4-BE49-F238E27FC236}">
                <a16:creationId xmlns:a16="http://schemas.microsoft.com/office/drawing/2014/main" id="{F9F16DB8-A632-C061-8160-5A211A2F5788}"/>
              </a:ext>
            </a:extLst>
          </p:cNvPr>
          <p:cNvPicPr>
            <a:picLocks noChangeAspect="1"/>
          </p:cNvPicPr>
          <p:nvPr/>
        </p:nvPicPr>
        <p:blipFill rotWithShape="1">
          <a:blip r:embed="rId3"/>
          <a:srcRect l="41202" t="43458" r="18084" b="7619"/>
          <a:stretch/>
        </p:blipFill>
        <p:spPr>
          <a:xfrm>
            <a:off x="367422" y="1849081"/>
            <a:ext cx="7865474" cy="3904513"/>
          </a:xfrm>
          <a:prstGeom prst="rect">
            <a:avLst/>
          </a:prstGeom>
        </p:spPr>
      </p:pic>
      <p:graphicFrame>
        <p:nvGraphicFramePr>
          <p:cNvPr id="7" name="Table 6">
            <a:extLst>
              <a:ext uri="{FF2B5EF4-FFF2-40B4-BE49-F238E27FC236}">
                <a16:creationId xmlns:a16="http://schemas.microsoft.com/office/drawing/2014/main" id="{1B584A45-36BF-D2BE-4AED-548DC5A34EB1}"/>
              </a:ext>
            </a:extLst>
          </p:cNvPr>
          <p:cNvGraphicFramePr>
            <a:graphicFrameLocks noGrp="1"/>
          </p:cNvGraphicFramePr>
          <p:nvPr>
            <p:extLst>
              <p:ext uri="{D42A27DB-BD31-4B8C-83A1-F6EECF244321}">
                <p14:modId xmlns:p14="http://schemas.microsoft.com/office/powerpoint/2010/main" val="503078798"/>
              </p:ext>
            </p:extLst>
          </p:nvPr>
        </p:nvGraphicFramePr>
        <p:xfrm>
          <a:off x="5094513" y="1294410"/>
          <a:ext cx="8600210" cy="3698010"/>
        </p:xfrm>
        <a:graphic>
          <a:graphicData uri="http://schemas.openxmlformats.org/drawingml/2006/table">
            <a:tbl>
              <a:tblPr/>
              <a:tblGrid>
                <a:gridCol w="2927438">
                  <a:extLst>
                    <a:ext uri="{9D8B030D-6E8A-4147-A177-3AD203B41FA5}">
                      <a16:colId xmlns:a16="http://schemas.microsoft.com/office/drawing/2014/main" val="572936252"/>
                    </a:ext>
                  </a:extLst>
                </a:gridCol>
                <a:gridCol w="679859">
                  <a:extLst>
                    <a:ext uri="{9D8B030D-6E8A-4147-A177-3AD203B41FA5}">
                      <a16:colId xmlns:a16="http://schemas.microsoft.com/office/drawing/2014/main" val="416747604"/>
                    </a:ext>
                  </a:extLst>
                </a:gridCol>
                <a:gridCol w="4992913">
                  <a:extLst>
                    <a:ext uri="{9D8B030D-6E8A-4147-A177-3AD203B41FA5}">
                      <a16:colId xmlns:a16="http://schemas.microsoft.com/office/drawing/2014/main" val="3476231253"/>
                    </a:ext>
                  </a:extLst>
                </a:gridCol>
              </a:tblGrid>
              <a:tr h="512160">
                <a:tc>
                  <a:txBody>
                    <a:bodyPr/>
                    <a:lstStyle/>
                    <a:p>
                      <a:pPr algn="l" fontAlgn="ctr"/>
                      <a:r>
                        <a:rPr lang="en-GB" sz="1000" b="0" i="0" u="none" strike="noStrike" dirty="0">
                          <a:solidFill>
                            <a:srgbClr val="000000"/>
                          </a:solidFill>
                          <a:effectLst/>
                          <a:latin typeface="Calibri" panose="020F0502020204030204" pitchFamily="34" charset="0"/>
                        </a:rPr>
                        <a:t>Leadership at lunch 2023/24 (one registration link for all the sessions) Nov, 15 Dec 2023 , 9 Feb, 19 Apr, 7 Jun, 12 Jul 2024</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10/11/23</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sng" strike="noStrike">
                          <a:solidFill>
                            <a:srgbClr val="0563C1"/>
                          </a:solidFill>
                          <a:effectLst/>
                          <a:latin typeface="Calibri" panose="020F0502020204030204" pitchFamily="34" charset="0"/>
                          <a:hlinkClick r:id="rId4"/>
                        </a:rPr>
                        <a:t>https://attendee.gotowebinar.com/register/5903411404386958942</a:t>
                      </a:r>
                      <a:endParaRPr lang="en-GB" sz="1000" b="0" i="0" u="sng" strike="noStrike">
                        <a:solidFill>
                          <a:srgbClr val="0563C1"/>
                        </a:solidFill>
                        <a:effectLst/>
                        <a:latin typeface="Calibri" panose="020F0502020204030204" pitchFamily="34" charset="0"/>
                      </a:endParaRP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998250"/>
                  </a:ext>
                </a:extLst>
              </a:tr>
              <a:tr h="312794">
                <a:tc>
                  <a:txBody>
                    <a:bodyPr/>
                    <a:lstStyle/>
                    <a:p>
                      <a:pPr algn="l" fontAlgn="ctr"/>
                      <a:r>
                        <a:rPr lang="en-GB" sz="1000" b="0" i="0" u="none" strike="noStrike">
                          <a:solidFill>
                            <a:srgbClr val="000000"/>
                          </a:solidFill>
                          <a:effectLst/>
                          <a:latin typeface="Calibri" panose="020F0502020204030204" pitchFamily="34" charset="0"/>
                        </a:rPr>
                        <a:t>Pharmacy Technicians VPG</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13/11/23</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sng" strike="noStrike">
                          <a:solidFill>
                            <a:srgbClr val="0563C1"/>
                          </a:solidFill>
                          <a:effectLst/>
                          <a:latin typeface="Calibri" panose="020F0502020204030204" pitchFamily="34" charset="0"/>
                          <a:hlinkClick r:id="rId5"/>
                        </a:rPr>
                        <a:t>https://attendee.gotowebinar.com/register/1090203596662436951</a:t>
                      </a:r>
                      <a:endParaRPr lang="en-GB" sz="1000" b="0" i="0" u="sng" strike="noStrike">
                        <a:solidFill>
                          <a:srgbClr val="0563C1"/>
                        </a:solidFill>
                        <a:effectLst/>
                        <a:latin typeface="Calibri" panose="020F0502020204030204" pitchFamily="34" charset="0"/>
                      </a:endParaRP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387506"/>
                  </a:ext>
                </a:extLst>
              </a:tr>
              <a:tr h="357784">
                <a:tc>
                  <a:txBody>
                    <a:bodyPr/>
                    <a:lstStyle/>
                    <a:p>
                      <a:pPr algn="l" fontAlgn="ctr"/>
                      <a:r>
                        <a:rPr lang="en-GB" sz="1000" b="0" i="0" u="none" strike="noStrike" dirty="0">
                          <a:solidFill>
                            <a:srgbClr val="000000"/>
                          </a:solidFill>
                          <a:effectLst/>
                          <a:latin typeface="Calibri" panose="020F0502020204030204" pitchFamily="34" charset="0"/>
                        </a:rPr>
                        <a:t>Clinical Masterclass - Pharmacogenomics: Is it time for implementation into clinical practice?</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14/11/23</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sng" strike="noStrike">
                          <a:solidFill>
                            <a:srgbClr val="0563C1"/>
                          </a:solidFill>
                          <a:effectLst/>
                          <a:latin typeface="Calibri" panose="020F0502020204030204" pitchFamily="34" charset="0"/>
                          <a:hlinkClick r:id="rId6"/>
                        </a:rPr>
                        <a:t>https://attendee.gotowebinar.com/register/6027858527539437911</a:t>
                      </a:r>
                      <a:endParaRPr lang="en-GB" sz="1000" b="0" i="0" u="sng" strike="noStrike">
                        <a:solidFill>
                          <a:srgbClr val="0563C1"/>
                        </a:solidFill>
                        <a:effectLst/>
                        <a:latin typeface="Calibri" panose="020F0502020204030204" pitchFamily="34" charset="0"/>
                      </a:endParaRP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59358"/>
                  </a:ext>
                </a:extLst>
              </a:tr>
              <a:tr h="820911">
                <a:tc>
                  <a:txBody>
                    <a:bodyPr/>
                    <a:lstStyle/>
                    <a:p>
                      <a:pPr algn="l" fontAlgn="ctr"/>
                      <a:r>
                        <a:rPr lang="en-GB" sz="1000" b="0" i="0" u="none" strike="noStrike" dirty="0">
                          <a:solidFill>
                            <a:srgbClr val="000000"/>
                          </a:solidFill>
                          <a:effectLst/>
                          <a:latin typeface="Calibri" panose="020F0502020204030204" pitchFamily="34" charset="0"/>
                        </a:rPr>
                        <a:t>PrescQIPP carbon awareness and sustainability in healthcare webinar series (started 28 Sept followed by 19 Oct) the</a:t>
                      </a:r>
                      <a:br>
                        <a:rPr lang="en-GB" sz="1000" b="0" i="0" u="none" strike="noStrike" dirty="0">
                          <a:solidFill>
                            <a:srgbClr val="000000"/>
                          </a:solidFill>
                          <a:effectLst/>
                          <a:latin typeface="Calibri" panose="020F0502020204030204" pitchFamily="34" charset="0"/>
                        </a:rPr>
                      </a:br>
                      <a:r>
                        <a:rPr lang="en-GB" sz="1000" b="0" i="0" u="none" strike="noStrike" dirty="0">
                          <a:solidFill>
                            <a:srgbClr val="000000"/>
                          </a:solidFill>
                          <a:effectLst/>
                          <a:latin typeface="Calibri" panose="020F0502020204030204" pitchFamily="34" charset="0"/>
                        </a:rPr>
                        <a:t> last three planned for 14 Dec 23, 18 Jan 24 and 15 Feb 24</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23/11/23</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sng" strike="noStrike">
                          <a:solidFill>
                            <a:srgbClr val="0563C1"/>
                          </a:solidFill>
                          <a:effectLst/>
                          <a:latin typeface="Calibri" panose="020F0502020204030204" pitchFamily="34" charset="0"/>
                          <a:hlinkClick r:id="rId7"/>
                        </a:rPr>
                        <a:t>https://attendee.gotowebinar.com/register/3625254096592417879</a:t>
                      </a:r>
                      <a:endParaRPr lang="en-GB" sz="1000" b="0" i="0" u="sng" strike="noStrike">
                        <a:solidFill>
                          <a:srgbClr val="0563C1"/>
                        </a:solidFill>
                        <a:effectLst/>
                        <a:latin typeface="Calibri" panose="020F0502020204030204" pitchFamily="34" charset="0"/>
                      </a:endParaRP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819937"/>
                  </a:ext>
                </a:extLst>
              </a:tr>
              <a:tr h="312794">
                <a:tc>
                  <a:txBody>
                    <a:bodyPr/>
                    <a:lstStyle/>
                    <a:p>
                      <a:pPr algn="l" fontAlgn="ctr"/>
                      <a:r>
                        <a:rPr lang="en-GB" sz="1000" b="0" i="0" u="none" strike="noStrike">
                          <a:solidFill>
                            <a:srgbClr val="000000"/>
                          </a:solidFill>
                          <a:effectLst/>
                          <a:latin typeface="Calibri" panose="020F0502020204030204" pitchFamily="34" charset="0"/>
                        </a:rPr>
                        <a:t>Practice Plus webinar</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29/11/23</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sng" strike="noStrike">
                          <a:solidFill>
                            <a:srgbClr val="0563C1"/>
                          </a:solidFill>
                          <a:effectLst/>
                          <a:latin typeface="Calibri" panose="020F0502020204030204" pitchFamily="34" charset="0"/>
                          <a:hlinkClick r:id="rId8"/>
                        </a:rPr>
                        <a:t>https://attendee.gotowebinar.com/register/7324079376885629197</a:t>
                      </a:r>
                      <a:endParaRPr lang="en-GB" sz="1000" b="0" i="0" u="sng" strike="noStrike">
                        <a:solidFill>
                          <a:srgbClr val="0563C1"/>
                        </a:solidFill>
                        <a:effectLst/>
                        <a:latin typeface="Calibri" panose="020F0502020204030204" pitchFamily="34" charset="0"/>
                      </a:endParaRP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24920"/>
                  </a:ext>
                </a:extLst>
              </a:tr>
              <a:tr h="312794">
                <a:tc>
                  <a:txBody>
                    <a:bodyPr/>
                    <a:lstStyle/>
                    <a:p>
                      <a:pPr algn="l" fontAlgn="ctr"/>
                      <a:r>
                        <a:rPr lang="en-GB" sz="1000" b="0" i="0" u="none" strike="noStrike">
                          <a:solidFill>
                            <a:srgbClr val="000000"/>
                          </a:solidFill>
                          <a:effectLst/>
                          <a:latin typeface="Calibri" panose="020F0502020204030204" pitchFamily="34" charset="0"/>
                        </a:rPr>
                        <a:t>Champions</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06/12/23</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sng" strike="noStrike">
                          <a:solidFill>
                            <a:srgbClr val="0563C1"/>
                          </a:solidFill>
                          <a:effectLst/>
                          <a:latin typeface="Calibri" panose="020F0502020204030204" pitchFamily="34" charset="0"/>
                          <a:hlinkClick r:id="rId9"/>
                        </a:rPr>
                        <a:t>https://attendee.gotowebinar.com/register/4004836292024573792</a:t>
                      </a:r>
                      <a:endParaRPr lang="en-GB" sz="1000" b="0" i="0" u="sng" strike="noStrike">
                        <a:solidFill>
                          <a:srgbClr val="0563C1"/>
                        </a:solidFill>
                        <a:effectLst/>
                        <a:latin typeface="Calibri" panose="020F0502020204030204" pitchFamily="34" charset="0"/>
                      </a:endParaRP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627294"/>
                  </a:ext>
                </a:extLst>
              </a:tr>
              <a:tr h="357784">
                <a:tc>
                  <a:txBody>
                    <a:bodyPr/>
                    <a:lstStyle/>
                    <a:p>
                      <a:pPr algn="l" fontAlgn="ctr"/>
                      <a:r>
                        <a:rPr lang="en-GB" sz="1000" b="0" i="0" u="none" strike="noStrike">
                          <a:solidFill>
                            <a:srgbClr val="000000"/>
                          </a:solidFill>
                          <a:effectLst/>
                          <a:latin typeface="Calibri" panose="020F0502020204030204" pitchFamily="34" charset="0"/>
                        </a:rPr>
                        <a:t>Silver Award Winner - Antidepressant deprescribing clinic - NHS South Yorkshire </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11/12/23</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sng" strike="noStrike">
                          <a:solidFill>
                            <a:srgbClr val="0563C1"/>
                          </a:solidFill>
                          <a:effectLst/>
                          <a:latin typeface="Calibri" panose="020F0502020204030204" pitchFamily="34" charset="0"/>
                          <a:hlinkClick r:id="rId10"/>
                        </a:rPr>
                        <a:t>https://attendee.gotowebinar.com/register/1724495362426075481</a:t>
                      </a:r>
                      <a:endParaRPr lang="en-GB" sz="1000" b="0" i="0" u="sng" strike="noStrike">
                        <a:solidFill>
                          <a:srgbClr val="0563C1"/>
                        </a:solidFill>
                        <a:effectLst/>
                        <a:latin typeface="Calibri" panose="020F0502020204030204" pitchFamily="34" charset="0"/>
                      </a:endParaRP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132245"/>
                  </a:ext>
                </a:extLst>
              </a:tr>
              <a:tr h="312794">
                <a:tc>
                  <a:txBody>
                    <a:bodyPr/>
                    <a:lstStyle/>
                    <a:p>
                      <a:pPr algn="l" fontAlgn="ctr"/>
                      <a:r>
                        <a:rPr lang="en-GB" sz="1000" b="0" i="0" u="none" strike="noStrike">
                          <a:solidFill>
                            <a:srgbClr val="000000"/>
                          </a:solidFill>
                          <a:effectLst/>
                          <a:latin typeface="Calibri" panose="020F0502020204030204" pitchFamily="34" charset="0"/>
                        </a:rPr>
                        <a:t>Practice Plus webinar (details not finalised to this link yet)</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13/12/23</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sng" strike="noStrike">
                          <a:solidFill>
                            <a:srgbClr val="0563C1"/>
                          </a:solidFill>
                          <a:effectLst/>
                          <a:latin typeface="Calibri" panose="020F0502020204030204" pitchFamily="34" charset="0"/>
                          <a:hlinkClick r:id="rId11"/>
                        </a:rPr>
                        <a:t>https://attendee.gotowebinar.com/register/6611142843786758742</a:t>
                      </a:r>
                      <a:endParaRPr lang="en-GB" sz="1000" b="0" i="0" u="sng" strike="noStrike">
                        <a:solidFill>
                          <a:srgbClr val="0563C1"/>
                        </a:solidFill>
                        <a:effectLst/>
                        <a:latin typeface="Calibri" panose="020F0502020204030204" pitchFamily="34" charset="0"/>
                      </a:endParaRP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576794"/>
                  </a:ext>
                </a:extLst>
              </a:tr>
              <a:tr h="357784">
                <a:tc>
                  <a:txBody>
                    <a:bodyPr/>
                    <a:lstStyle/>
                    <a:p>
                      <a:pPr algn="l" fontAlgn="ctr"/>
                      <a:r>
                        <a:rPr lang="en-GB" sz="1000" b="0" i="0" u="none" strike="noStrike">
                          <a:solidFill>
                            <a:srgbClr val="000000"/>
                          </a:solidFill>
                          <a:effectLst/>
                          <a:latin typeface="Calibri" panose="020F0502020204030204" pitchFamily="34" charset="0"/>
                        </a:rPr>
                        <a:t>Clinical Masterclass - Eczema management in primary care</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19/12/23</a:t>
                      </a: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000" b="0" i="0" u="sng" strike="noStrike" dirty="0">
                          <a:solidFill>
                            <a:srgbClr val="0563C1"/>
                          </a:solidFill>
                          <a:effectLst/>
                          <a:latin typeface="Calibri" panose="020F0502020204030204" pitchFamily="34" charset="0"/>
                          <a:hlinkClick r:id="rId12"/>
                        </a:rPr>
                        <a:t>https://attendee.gotowebinar.com/register/7332666568451736411</a:t>
                      </a:r>
                      <a:endParaRPr lang="en-GB" sz="1000" b="0" i="0" u="sng" strike="noStrike" dirty="0">
                        <a:solidFill>
                          <a:srgbClr val="0563C1"/>
                        </a:solidFill>
                        <a:effectLst/>
                        <a:latin typeface="Calibri" panose="020F0502020204030204" pitchFamily="34" charset="0"/>
                      </a:endParaRPr>
                    </a:p>
                  </a:txBody>
                  <a:tcPr marL="8346" marR="8346" marT="8346" marB="4005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542460"/>
                  </a:ext>
                </a:extLst>
              </a:tr>
            </a:tbl>
          </a:graphicData>
        </a:graphic>
      </p:graphicFrame>
    </p:spTree>
    <p:extLst>
      <p:ext uri="{BB962C8B-B14F-4D97-AF65-F5344CB8AC3E}">
        <p14:creationId xmlns:p14="http://schemas.microsoft.com/office/powerpoint/2010/main" val="417718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3D9DF2-A1FE-6C69-06DF-3CBF0CD636CB}"/>
              </a:ext>
            </a:extLst>
          </p:cNvPr>
          <p:cNvSpPr txBox="1"/>
          <p:nvPr/>
        </p:nvSpPr>
        <p:spPr>
          <a:xfrm>
            <a:off x="478638" y="428000"/>
            <a:ext cx="8707560" cy="3600986"/>
          </a:xfrm>
          <a:prstGeom prst="rect">
            <a:avLst/>
          </a:prstGeom>
          <a:noFill/>
        </p:spPr>
        <p:txBody>
          <a:bodyPr wrap="square">
            <a:spAutoFit/>
          </a:bodyPr>
          <a:lstStyle/>
          <a:p>
            <a:pPr>
              <a:lnSpc>
                <a:spcPct val="150000"/>
              </a:lnSpc>
            </a:pPr>
            <a:r>
              <a:rPr lang="en-GB" sz="2000" b="1" dirty="0">
                <a:solidFill>
                  <a:srgbClr val="2C405E"/>
                </a:solidFill>
                <a:effectLst/>
                <a:latin typeface="Arial" panose="020B0604020202020204" pitchFamily="34" charset="0"/>
                <a:ea typeface="Times New Roman" panose="02020603050405020304" pitchFamily="18" charset="0"/>
                <a:cs typeface="Arial" panose="020B0604020202020204" pitchFamily="34" charset="0"/>
              </a:rPr>
              <a:t>World Antimicrobial Resistance (AMR) Awareness Week 2023</a:t>
            </a:r>
            <a:endParaRPr lang="en-GB" sz="2000" b="1" dirty="0">
              <a:solidFill>
                <a:srgbClr val="2C405E"/>
              </a:solidFill>
              <a:effectLst/>
              <a:latin typeface="Arial" panose="020B0604020202020204" pitchFamily="34" charset="0"/>
              <a:ea typeface="Calibri" panose="020F0502020204030204" pitchFamily="34" charset="0"/>
              <a:cs typeface="Arial" panose="020B0604020202020204" pitchFamily="34" charset="0"/>
            </a:endParaRPr>
          </a:p>
          <a:p>
            <a:r>
              <a:rPr lang="en-GB" dirty="0">
                <a:solidFill>
                  <a:srgbClr val="2C4054"/>
                </a:solidFill>
                <a:effectLst/>
                <a:latin typeface="Arial" panose="020B0604020202020204" pitchFamily="34" charset="0"/>
                <a:ea typeface="Times New Roman" panose="02020603050405020304" pitchFamily="18" charset="0"/>
                <a:cs typeface="Arial" panose="020B0604020202020204" pitchFamily="34" charset="0"/>
              </a:rPr>
              <a:t>Global campaign to raise awareness and understanding of AMR and promote best practice </a:t>
            </a:r>
          </a:p>
          <a:p>
            <a:r>
              <a:rPr lang="en-GB" dirty="0">
                <a:solidFill>
                  <a:srgbClr val="2C4054"/>
                </a:solidFill>
                <a:effectLst/>
                <a:latin typeface="Arial" panose="020B0604020202020204" pitchFamily="34" charset="0"/>
                <a:ea typeface="Times New Roman" panose="02020603050405020304" pitchFamily="18" charset="0"/>
                <a:cs typeface="Arial" panose="020B0604020202020204" pitchFamily="34" charset="0"/>
              </a:rPr>
              <a:t>Will be held 18th - 24th November.</a:t>
            </a:r>
            <a:r>
              <a:rPr lang="en-GB" sz="1600" dirty="0">
                <a:solidFill>
                  <a:srgbClr val="2C4054"/>
                </a:solidFill>
                <a:effectLst/>
                <a:latin typeface="Arial" panose="020B0604020202020204" pitchFamily="34" charset="0"/>
                <a:ea typeface="Times New Roman" panose="02020603050405020304" pitchFamily="18" charset="0"/>
                <a:cs typeface="Arial" panose="020B0604020202020204" pitchFamily="34" charset="0"/>
              </a:rPr>
              <a:t> </a:t>
            </a:r>
          </a:p>
          <a:p>
            <a:endParaRPr lang="en-GB" sz="1600" dirty="0">
              <a:solidFill>
                <a:srgbClr val="2C4054"/>
              </a:solidFill>
              <a:latin typeface="Arial" panose="020B0604020202020204" pitchFamily="34" charset="0"/>
              <a:cs typeface="Arial" panose="020B0604020202020204" pitchFamily="34" charset="0"/>
            </a:endParaRPr>
          </a:p>
          <a:p>
            <a:pPr marL="285750" indent="-285750">
              <a:buFontTx/>
              <a:buChar char="-"/>
            </a:pPr>
            <a:r>
              <a:rPr lang="en-GB" sz="1600" dirty="0">
                <a:solidFill>
                  <a:srgbClr val="2C4054"/>
                </a:solidFill>
                <a:latin typeface="Arial" panose="020B0604020202020204" pitchFamily="34" charset="0"/>
                <a:ea typeface="Verdana" panose="020B0604030504040204" pitchFamily="34" charset="0"/>
                <a:cs typeface="Arial" panose="020B0604020202020204" pitchFamily="34" charset="0"/>
              </a:rPr>
              <a:t>The main theme this year is ‘preventing AMR together’</a:t>
            </a:r>
          </a:p>
          <a:p>
            <a:pPr marL="285750" indent="-285750">
              <a:buFontTx/>
              <a:buChar char="-"/>
            </a:pPr>
            <a:r>
              <a:rPr lang="en-GB" sz="1600" dirty="0">
                <a:solidFill>
                  <a:srgbClr val="2C4054"/>
                </a:solidFill>
                <a:latin typeface="Arial" panose="020B0604020202020204" pitchFamily="34" charset="0"/>
                <a:ea typeface="Verdana" panose="020B0604030504040204" pitchFamily="34" charset="0"/>
                <a:cs typeface="Arial" panose="020B0604020202020204" pitchFamily="34" charset="0"/>
              </a:rPr>
              <a:t>Five different daily themes during the week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600" b="0" i="0" u="none" strike="noStrike" kern="1200" cap="none" spc="0" normalizeH="0" baseline="0" noProof="0" dirty="0">
                <a:ln>
                  <a:noFill/>
                </a:ln>
                <a:solidFill>
                  <a:srgbClr val="2C4054"/>
                </a:solidFill>
                <a:effectLst/>
                <a:uLnTx/>
                <a:uFillTx/>
                <a:latin typeface="Arial" panose="020B0604020202020204" pitchFamily="34" charset="0"/>
                <a:ea typeface="Verdana" panose="020B0604030504040204" pitchFamily="34" charset="0"/>
                <a:cs typeface="Arial" panose="020B0604020202020204" pitchFamily="34" charset="0"/>
              </a:rPr>
              <a:t>3 webinars will be publicised nearer the time aimed at clinicians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600" dirty="0">
              <a:solidFill>
                <a:srgbClr val="2C4054"/>
              </a:solidFill>
              <a:latin typeface="Arial" panose="020B0604020202020204" pitchFamily="34" charset="0"/>
              <a:ea typeface="Verdana" panose="020B060403050404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600" dirty="0">
                <a:latin typeface="Arial" panose="020B0604020202020204" pitchFamily="34" charset="0"/>
                <a:ea typeface="Verdana" panose="020B0604030504040204" pitchFamily="34" charset="0"/>
                <a:cs typeface="Arial" panose="020B0604020202020204" pitchFamily="34" charset="0"/>
                <a:hlinkClick r:id="rId2"/>
              </a:rPr>
              <a:t>World Antimicrobial Resistance Awareness Week (WAAW) and European Antibiotic Awareness Day (EAAD) - GOV.UK (www.gov.uk)</a:t>
            </a:r>
            <a:endParaRPr kumimoji="0" lang="en-GB" sz="1600" b="0" i="0" u="none" strike="noStrike" kern="1200" cap="none" spc="0" normalizeH="0" baseline="0" noProof="0" dirty="0">
              <a:ln>
                <a:noFill/>
              </a:ln>
              <a:solidFill>
                <a:srgbClr val="2C4054"/>
              </a:solidFill>
              <a:effectLst/>
              <a:uLnTx/>
              <a:uFillTx/>
              <a:latin typeface="Arial" panose="020B0604020202020204" pitchFamily="34" charset="0"/>
              <a:ea typeface="Verdana" panose="020B0604030504040204" pitchFamily="34" charset="0"/>
              <a:cs typeface="Arial" panose="020B0604020202020204" pitchFamily="34" charset="0"/>
            </a:endParaRPr>
          </a:p>
          <a:p>
            <a:pPr marL="285750" indent="-285750">
              <a:buFontTx/>
              <a:buChar char="-"/>
            </a:pPr>
            <a:endParaRPr lang="en-GB" sz="1600" dirty="0">
              <a:solidFill>
                <a:srgbClr val="2C4054"/>
              </a:solidFill>
              <a:latin typeface="Verdana" panose="020B0604030504040204" pitchFamily="34" charset="0"/>
              <a:cs typeface="Calibri" panose="020F0502020204030204" pitchFamily="34" charset="0"/>
            </a:endParaRPr>
          </a:p>
          <a:p>
            <a:pPr marL="285750" indent="-285750">
              <a:buFontTx/>
              <a:buChar char="-"/>
            </a:pPr>
            <a:endParaRPr lang="en-GB" sz="1600" dirty="0">
              <a:solidFill>
                <a:srgbClr val="2C4054"/>
              </a:solidFill>
              <a:latin typeface="Verdana" panose="020B060403050404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AEDEDBC-4225-B51B-B4FD-396D3A35F778}"/>
              </a:ext>
            </a:extLst>
          </p:cNvPr>
          <p:cNvSpPr txBox="1"/>
          <p:nvPr/>
        </p:nvSpPr>
        <p:spPr>
          <a:xfrm>
            <a:off x="1952090" y="4578033"/>
            <a:ext cx="7911101"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To view your practice’s prescribing of a</a:t>
            </a:r>
            <a:r>
              <a:rPr lang="en-GB" sz="1800" dirty="0">
                <a:latin typeface="Arial" panose="020B0604020202020204" pitchFamily="34" charset="0"/>
                <a:cs typeface="Arial" panose="020B0604020202020204" pitchFamily="34" charset="0"/>
              </a:rPr>
              <a:t>ntimicrobial agents, visit </a:t>
            </a:r>
            <a:r>
              <a:rPr lang="en-GB" dirty="0">
                <a:latin typeface="Arial" panose="020B0604020202020204" pitchFamily="34" charset="0"/>
                <a:cs typeface="Arial" panose="020B0604020202020204" pitchFamily="34" charset="0"/>
              </a:rPr>
              <a:t>O</a:t>
            </a:r>
            <a:r>
              <a:rPr lang="en-GB" sz="1800" dirty="0">
                <a:latin typeface="Arial" panose="020B0604020202020204" pitchFamily="34" charset="0"/>
                <a:cs typeface="Arial" panose="020B0604020202020204" pitchFamily="34" charset="0"/>
              </a:rPr>
              <a:t>pen </a:t>
            </a:r>
            <a:r>
              <a:rPr lang="en-GB" dirty="0">
                <a:latin typeface="Arial" panose="020B0604020202020204" pitchFamily="34" charset="0"/>
                <a:cs typeface="Arial" panose="020B0604020202020204" pitchFamily="34" charset="0"/>
              </a:rPr>
              <a:t>P</a:t>
            </a:r>
            <a:r>
              <a:rPr lang="en-GB" sz="1800" dirty="0">
                <a:latin typeface="Arial" panose="020B0604020202020204" pitchFamily="34" charset="0"/>
                <a:cs typeface="Arial" panose="020B0604020202020204" pitchFamily="34" charset="0"/>
              </a:rPr>
              <a:t>rescribing. </a:t>
            </a:r>
            <a:r>
              <a:rPr lang="en-GB"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Prescribing measures for NHS SHEFFIELD | </a:t>
            </a:r>
            <a:r>
              <a:rPr lang="en-GB" dirty="0" err="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OpenPrescribing</a:t>
            </a:r>
            <a:r>
              <a:rPr lang="en-GB" dirty="0">
                <a:latin typeface="Arial" panose="020B0604020202020204" pitchFamily="34" charset="0"/>
                <a:cs typeface="Arial" panose="020B0604020202020204" pitchFamily="34" charset="0"/>
              </a:rPr>
              <a:t> shows the ratio of broad-spectrum antibiotics prescribed compared to total antibiotic use. Will assist with PQIS (clinical metric component 2).</a:t>
            </a:r>
          </a:p>
        </p:txBody>
      </p:sp>
      <p:pic>
        <p:nvPicPr>
          <p:cNvPr id="4" name="Picture 3">
            <a:extLst>
              <a:ext uri="{FF2B5EF4-FFF2-40B4-BE49-F238E27FC236}">
                <a16:creationId xmlns:a16="http://schemas.microsoft.com/office/drawing/2014/main" id="{7B818513-226A-527B-BB09-E977765580AD}"/>
              </a:ext>
            </a:extLst>
          </p:cNvPr>
          <p:cNvPicPr>
            <a:picLocks noChangeAspect="1"/>
          </p:cNvPicPr>
          <p:nvPr/>
        </p:nvPicPr>
        <p:blipFill>
          <a:blip r:embed="rId4"/>
          <a:stretch>
            <a:fillRect/>
          </a:stretch>
        </p:blipFill>
        <p:spPr>
          <a:xfrm>
            <a:off x="870524" y="4605123"/>
            <a:ext cx="883997" cy="573074"/>
          </a:xfrm>
          <a:prstGeom prst="rect">
            <a:avLst/>
          </a:prstGeom>
        </p:spPr>
      </p:pic>
      <p:pic>
        <p:nvPicPr>
          <p:cNvPr id="5" name="Picture 4">
            <a:extLst>
              <a:ext uri="{FF2B5EF4-FFF2-40B4-BE49-F238E27FC236}">
                <a16:creationId xmlns:a16="http://schemas.microsoft.com/office/drawing/2014/main" id="{4046BA35-8BC2-5ABC-C89B-279760F1C479}"/>
              </a:ext>
            </a:extLst>
          </p:cNvPr>
          <p:cNvPicPr>
            <a:picLocks noChangeAspect="1"/>
          </p:cNvPicPr>
          <p:nvPr/>
        </p:nvPicPr>
        <p:blipFill>
          <a:blip r:embed="rId5"/>
          <a:stretch>
            <a:fillRect/>
          </a:stretch>
        </p:blipFill>
        <p:spPr>
          <a:xfrm>
            <a:off x="8562109" y="592749"/>
            <a:ext cx="2769208" cy="1266283"/>
          </a:xfrm>
          <a:prstGeom prst="rect">
            <a:avLst/>
          </a:prstGeom>
        </p:spPr>
      </p:pic>
    </p:spTree>
    <p:extLst>
      <p:ext uri="{BB962C8B-B14F-4D97-AF65-F5344CB8AC3E}">
        <p14:creationId xmlns:p14="http://schemas.microsoft.com/office/powerpoint/2010/main" val="408646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E5B6-4A10-E81C-5C7C-56A1D759ABEF}"/>
              </a:ext>
            </a:extLst>
          </p:cNvPr>
          <p:cNvSpPr>
            <a:spLocks noGrp="1"/>
          </p:cNvSpPr>
          <p:nvPr>
            <p:ph type="title"/>
          </p:nvPr>
        </p:nvSpPr>
        <p:spPr/>
        <p:txBody>
          <a:bodyPr/>
          <a:lstStyle/>
          <a:p>
            <a:r>
              <a:rPr lang="en-GB" b="1">
                <a:solidFill>
                  <a:schemeClr val="accent1"/>
                </a:solidFill>
              </a:rPr>
              <a:t>Summary of key actions</a:t>
            </a:r>
            <a:endParaRPr lang="en-GB" b="1" dirty="0">
              <a:solidFill>
                <a:schemeClr val="accent1"/>
              </a:solidFill>
            </a:endParaRPr>
          </a:p>
        </p:txBody>
      </p:sp>
      <p:pic>
        <p:nvPicPr>
          <p:cNvPr id="4" name="Picture 3">
            <a:extLst>
              <a:ext uri="{FF2B5EF4-FFF2-40B4-BE49-F238E27FC236}">
                <a16:creationId xmlns:a16="http://schemas.microsoft.com/office/drawing/2014/main" id="{E0B59A25-D4FF-B869-C701-3C50AFBBB81B}"/>
              </a:ext>
            </a:extLst>
          </p:cNvPr>
          <p:cNvPicPr>
            <a:picLocks noChangeAspect="1"/>
          </p:cNvPicPr>
          <p:nvPr/>
        </p:nvPicPr>
        <p:blipFill>
          <a:blip r:embed="rId2"/>
          <a:stretch>
            <a:fillRect/>
          </a:stretch>
        </p:blipFill>
        <p:spPr>
          <a:xfrm>
            <a:off x="7269954" y="554025"/>
            <a:ext cx="1338018" cy="947763"/>
          </a:xfrm>
          <a:prstGeom prst="rect">
            <a:avLst/>
          </a:prstGeom>
        </p:spPr>
      </p:pic>
      <p:graphicFrame>
        <p:nvGraphicFramePr>
          <p:cNvPr id="3" name="Content Placeholder 2">
            <a:extLst>
              <a:ext uri="{FF2B5EF4-FFF2-40B4-BE49-F238E27FC236}">
                <a16:creationId xmlns:a16="http://schemas.microsoft.com/office/drawing/2014/main" id="{FD50978E-B866-B1F9-0733-3ED45C7FA343}"/>
              </a:ext>
            </a:extLst>
          </p:cNvPr>
          <p:cNvGraphicFramePr>
            <a:graphicFrameLocks noGrp="1"/>
          </p:cNvGraphicFramePr>
          <p:nvPr>
            <p:ph idx="1"/>
            <p:extLst>
              <p:ext uri="{D42A27DB-BD31-4B8C-83A1-F6EECF244321}">
                <p14:modId xmlns:p14="http://schemas.microsoft.com/office/powerpoint/2010/main" val="741723964"/>
              </p:ext>
            </p:extLst>
          </p:nvPr>
        </p:nvGraphicFramePr>
        <p:xfrm>
          <a:off x="525517" y="1690688"/>
          <a:ext cx="1125658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351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2391103" y="944044"/>
            <a:ext cx="6096000" cy="3262432"/>
          </a:xfrm>
          <a:prstGeom prst="rect">
            <a:avLst/>
          </a:prstGeom>
          <a:noFill/>
        </p:spPr>
        <p:txBody>
          <a:bodyPr wrap="square">
            <a:spAutoFit/>
          </a:bodyPr>
          <a:lstStyle/>
          <a:p>
            <a:pPr marL="0" indent="0" algn="ctr">
              <a:buNone/>
            </a:pPr>
            <a:endParaRPr lang="en-GB" sz="3200" b="1" dirty="0">
              <a:latin typeface="Arial" panose="020B0604020202020204" pitchFamily="34" charset="0"/>
              <a:cs typeface="Arial" panose="020B0604020202020204" pitchFamily="34" charset="0"/>
            </a:endParaRPr>
          </a:p>
          <a:p>
            <a:pPr algn="ctr"/>
            <a:r>
              <a:rPr lang="en-US" sz="3200" u="sng">
                <a:solidFill>
                  <a:srgbClr val="6264A7"/>
                </a:solidFill>
                <a:effectLst/>
                <a:latin typeface="Arial" panose="020B0604020202020204" pitchFamily="34" charset="0"/>
                <a:ea typeface="Times New Roman" panose="02020603050405020304" pitchFamily="18" charset="0"/>
                <a:cs typeface="Arial" panose="020B0604020202020204" pitchFamily="34" charset="0"/>
                <a:hlinkClick r:id="rId3"/>
              </a:rPr>
              <a:t>Click </a:t>
            </a:r>
            <a:r>
              <a:rPr lang="en-US" sz="3200" u="sng" dirty="0">
                <a:solidFill>
                  <a:srgbClr val="6264A7"/>
                </a:solidFill>
                <a:effectLst/>
                <a:latin typeface="Arial" panose="020B0604020202020204" pitchFamily="34" charset="0"/>
                <a:ea typeface="Times New Roman" panose="02020603050405020304" pitchFamily="18" charset="0"/>
                <a:cs typeface="Arial" panose="020B0604020202020204" pitchFamily="34" charset="0"/>
                <a:hlinkClick r:id="rId3"/>
              </a:rPr>
              <a:t>here to join the meeting</a:t>
            </a:r>
            <a:endParaRPr lang="en-GB" sz="4800" b="1" dirty="0">
              <a:latin typeface="Arial" panose="020B0604020202020204" pitchFamily="34" charset="0"/>
              <a:cs typeface="Arial" panose="020B0604020202020204" pitchFamily="34" charset="0"/>
            </a:endParaRPr>
          </a:p>
          <a:p>
            <a:pPr algn="ctr"/>
            <a:r>
              <a:rPr lang="en-US" sz="3200" b="1"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Weds 6 December 2023</a:t>
            </a:r>
          </a:p>
          <a:p>
            <a:pPr marL="0" indent="0" algn="ctr">
              <a:buNone/>
            </a:pPr>
            <a:r>
              <a:rPr lang="en-US" sz="3000" b="1" dirty="0">
                <a:latin typeface="Arial" panose="020B0604020202020204" pitchFamily="34" charset="0"/>
                <a:cs typeface="Arial" panose="020B0604020202020204" pitchFamily="34" charset="0"/>
              </a:rPr>
              <a:t>Feedback welcome  </a:t>
            </a:r>
            <a:r>
              <a:rPr lang="en-GB" sz="2000" u="sng" dirty="0">
                <a:solidFill>
                  <a:srgbClr val="0563C1"/>
                </a:solidFill>
                <a:effectLst/>
                <a:latin typeface="Arial" panose="020B0604020202020204" pitchFamily="34" charset="0"/>
                <a:ea typeface="Calibri" panose="020F0502020204030204" pitchFamily="34" charset="0"/>
                <a:hlinkClick r:id="rId4"/>
              </a:rPr>
              <a:t>https://forms.office.com/Pages/ResponsePage.aspx?id=slTDN7CF9UeyIge0jXdO443oflYckS5GlHWzOtEesnlUMDNDTkRVTDI1VTRaV1dPQlhMRFAyTkxNNy4u</a:t>
            </a:r>
            <a:endParaRPr lang="en-GB"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D50BBE-5E89-E940-3D6F-A5961F429C78}"/>
              </a:ext>
            </a:extLst>
          </p:cNvPr>
          <p:cNvSpPr txBox="1"/>
          <p:nvPr/>
        </p:nvSpPr>
        <p:spPr>
          <a:xfrm>
            <a:off x="2116152" y="4690169"/>
            <a:ext cx="9015983" cy="646331"/>
          </a:xfrm>
          <a:prstGeom prst="rect">
            <a:avLst/>
          </a:prstGeom>
          <a:noFill/>
        </p:spPr>
        <p:txBody>
          <a:bodyPr wrap="square">
            <a:spAutoFit/>
          </a:bodyPr>
          <a:lstStyle/>
          <a:p>
            <a:endParaRPr lang="en-US" sz="18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solidFill>
                <a:srgbClr val="252424"/>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1679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1032641" y="1119352"/>
            <a:ext cx="9101347" cy="52983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Helen Taylor – Clinical Effectiveness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200" dirty="0">
                <a:solidFill>
                  <a:prstClr val="black"/>
                </a:solidFill>
                <a:latin typeface="Arial" panose="020B0604020202020204" pitchFamily="34" charset="0"/>
                <a:cs typeface="Arial" panose="020B0604020202020204" pitchFamily="34" charset="0"/>
              </a:rPr>
              <a:t>Sharron Kebell – Specialised Commissioning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Emily Parsons –  Medicines Governance Pharmacist</a:t>
            </a:r>
          </a:p>
          <a:p>
            <a:pPr>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Diana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Vasile</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Miglena Fox and Ian Hutchison – </a:t>
            </a:r>
            <a:r>
              <a:rPr lang="en-GB" sz="2200" dirty="0">
                <a:solidFill>
                  <a:prstClr val="black"/>
                </a:solidFill>
                <a:latin typeface="Arial" panose="020B0604020202020204" pitchFamily="34" charset="0"/>
                <a:cs typeface="Arial" panose="020B0604020202020204" pitchFamily="34" charset="0"/>
              </a:rPr>
              <a:t>Clinical Pharmacists</a:t>
            </a:r>
          </a:p>
          <a:p>
            <a:pPr marL="0" indent="0">
              <a:buNone/>
              <a:defRPr/>
            </a:pPr>
            <a:endParaRPr lang="en-GB" sz="2200" dirty="0">
              <a:solidFill>
                <a:prstClr val="black"/>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House Keeping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Feedback welcome – see form in chat</a:t>
            </a: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7360" y="3571801"/>
            <a:ext cx="690561" cy="789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eiditaylor\AppData\Local\Microsoft\Windows\INetCache\IE\2SLKIZ11\questions[1].jpg">
            <a:extLst>
              <a:ext uri="{FF2B5EF4-FFF2-40B4-BE49-F238E27FC236}">
                <a16:creationId xmlns:a16="http://schemas.microsoft.com/office/drawing/2014/main" id="{3ACC1A1B-0E46-4480-A649-8A94E3D06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044" y="5426287"/>
            <a:ext cx="1303866" cy="868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91968" y="890016"/>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74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extBox 6">
            <a:extLst>
              <a:ext uri="{FF2B5EF4-FFF2-40B4-BE49-F238E27FC236}">
                <a16:creationId xmlns:a16="http://schemas.microsoft.com/office/drawing/2014/main" id="{B6CCCD24-2B90-48A8-99FA-E97DE8E33321}"/>
              </a:ext>
            </a:extLst>
          </p:cNvPr>
          <p:cNvSpPr txBox="1"/>
          <p:nvPr/>
        </p:nvSpPr>
        <p:spPr>
          <a:xfrm>
            <a:off x="2414016" y="1255249"/>
            <a:ext cx="6096000" cy="646331"/>
          </a:xfrm>
          <a:prstGeom prst="rect">
            <a:avLst/>
          </a:prstGeom>
          <a:noFill/>
        </p:spPr>
        <p:txBody>
          <a:bodyPr wrap="square">
            <a:spAutoFit/>
          </a:bodyPr>
          <a:lstStyle/>
          <a:p>
            <a:pPr algn="ctr"/>
            <a:r>
              <a:rPr lang="en-GB" sz="3600" b="1" dirty="0">
                <a:solidFill>
                  <a:schemeClr val="accent1"/>
                </a:solidFill>
                <a:latin typeface="Arial" panose="020B0604020202020204" pitchFamily="34" charset="0"/>
                <a:cs typeface="Arial" panose="020B0604020202020204" pitchFamily="34" charset="0"/>
              </a:rPr>
              <a:t>Questions?</a:t>
            </a:r>
          </a:p>
        </p:txBody>
      </p:sp>
      <p:pic>
        <p:nvPicPr>
          <p:cNvPr id="8" name="Picture 2" descr="C:\Users\heiditaylor\AppData\Local\Microsoft\Windows\INetCache\IE\TMWEFS28\questions-1515443524gvX[1].jpg">
            <a:extLst>
              <a:ext uri="{FF2B5EF4-FFF2-40B4-BE49-F238E27FC236}">
                <a16:creationId xmlns:a16="http://schemas.microsoft.com/office/drawing/2014/main" id="{2BD92D78-BEF4-4A60-ABA0-7E0147B2A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989" y="2492502"/>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2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66E51A7-9A75-DC14-1B61-2C237CBEE686}"/>
              </a:ext>
            </a:extLst>
          </p:cNvPr>
          <p:cNvPicPr>
            <a:picLocks noChangeAspect="1"/>
          </p:cNvPicPr>
          <p:nvPr/>
        </p:nvPicPr>
        <p:blipFill rotWithShape="1">
          <a:blip r:embed="rId5"/>
          <a:srcRect l="46558" t="32022" r="8728" b="7160"/>
          <a:stretch/>
        </p:blipFill>
        <p:spPr>
          <a:xfrm>
            <a:off x="5617034" y="2775166"/>
            <a:ext cx="5451558" cy="3063295"/>
          </a:xfrm>
          <a:prstGeom prst="rect">
            <a:avLst/>
          </a:prstGeom>
        </p:spPr>
      </p:pic>
      <p:cxnSp>
        <p:nvCxnSpPr>
          <p:cNvPr id="10" name="Straight Arrow Connector 9">
            <a:extLst>
              <a:ext uri="{FF2B5EF4-FFF2-40B4-BE49-F238E27FC236}">
                <a16:creationId xmlns:a16="http://schemas.microsoft.com/office/drawing/2014/main" id="{FA6DDC00-6A19-018B-DD83-694477365A1B}"/>
              </a:ext>
            </a:extLst>
          </p:cNvPr>
          <p:cNvCxnSpPr>
            <a:cxnSpLocks/>
          </p:cNvCxnSpPr>
          <p:nvPr/>
        </p:nvCxnSpPr>
        <p:spPr>
          <a:xfrm flipH="1">
            <a:off x="8688799" y="1483515"/>
            <a:ext cx="962782" cy="2889251"/>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0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611634" y="459670"/>
            <a:ext cx="8249182"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70C0"/>
                </a:solidFill>
                <a:latin typeface="Arial" panose="020B0604020202020204" pitchFamily="34" charset="0"/>
                <a:cs typeface="Arial" panose="020B060402020202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611634" y="1255249"/>
            <a:ext cx="10369039" cy="49010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To be aware of latest updates &amp; suggested actions to:</a:t>
            </a:r>
          </a:p>
          <a:p>
            <a:r>
              <a:rPr lang="en-GB" sz="2000" dirty="0">
                <a:latin typeface="Arial" panose="020B0604020202020204" pitchFamily="34" charset="0"/>
                <a:cs typeface="Arial" panose="020B0604020202020204" pitchFamily="34" charset="0"/>
                <a:hlinkClick r:id="rId4"/>
              </a:rPr>
              <a:t>Traffic Light Drug List</a:t>
            </a:r>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hlinkClick r:id="rId5"/>
              </a:rPr>
              <a:t>Formulary</a:t>
            </a:r>
            <a:r>
              <a:rPr lang="en-GB" sz="2000" dirty="0">
                <a:latin typeface="Arial" panose="020B0604020202020204" pitchFamily="34" charset="0"/>
                <a:cs typeface="Arial" panose="020B0604020202020204" pitchFamily="34" charset="0"/>
              </a:rPr>
              <a:t> – Cardiovascular chapter</a:t>
            </a:r>
          </a:p>
          <a:p>
            <a:r>
              <a:rPr lang="en-GB" sz="2000" dirty="0">
                <a:latin typeface="Arial" panose="020B0604020202020204" pitchFamily="34" charset="0"/>
                <a:cs typeface="Arial" panose="020B0604020202020204" pitchFamily="34" charset="0"/>
                <a:hlinkClick r:id="rId6"/>
              </a:rPr>
              <a:t>Guidelines</a:t>
            </a:r>
            <a:r>
              <a:rPr lang="en-GB" sz="2000" dirty="0">
                <a:latin typeface="Arial" panose="020B0604020202020204" pitchFamily="34" charset="0"/>
                <a:cs typeface="Arial" panose="020B0604020202020204" pitchFamily="34" charset="0"/>
              </a:rPr>
              <a:t> – self-care guidance</a:t>
            </a:r>
          </a:p>
          <a:p>
            <a:r>
              <a:rPr lang="en-GB" sz="2000" dirty="0">
                <a:latin typeface="Arial" panose="020B0604020202020204" pitchFamily="34" charset="0"/>
                <a:cs typeface="Arial" panose="020B0604020202020204" pitchFamily="34" charset="0"/>
              </a:rPr>
              <a:t>Medicines Supply Problems</a:t>
            </a:r>
          </a:p>
          <a:p>
            <a:r>
              <a:rPr lang="en-GB" sz="2000" dirty="0">
                <a:latin typeface="Arial" panose="020B0604020202020204" pitchFamily="34" charset="0"/>
                <a:cs typeface="Arial" panose="020B0604020202020204" pitchFamily="34" charset="0"/>
              </a:rPr>
              <a:t>Medicines Safety update </a:t>
            </a:r>
          </a:p>
          <a:p>
            <a:r>
              <a:rPr lang="en-GB" sz="2000" dirty="0">
                <a:latin typeface="Arial" panose="020B0604020202020204" pitchFamily="34" charset="0"/>
                <a:cs typeface="Arial" panose="020B0604020202020204" pitchFamily="34" charset="0"/>
              </a:rPr>
              <a:t>General prescribing update; and </a:t>
            </a:r>
          </a:p>
          <a:p>
            <a:r>
              <a:rPr lang="en-GB" sz="2000" dirty="0">
                <a:latin typeface="Arial" panose="020B0604020202020204" pitchFamily="34" charset="0"/>
                <a:cs typeface="Arial" panose="020B0604020202020204" pitchFamily="34" charset="0"/>
              </a:rPr>
              <a:t>Education &amp;Training opportunities</a:t>
            </a:r>
          </a:p>
          <a:p>
            <a:pPr marL="0" indent="0">
              <a:buNone/>
            </a:pPr>
            <a:endParaRPr lang="en-GB" sz="2400" dirty="0">
              <a:latin typeface="Arial" panose="020B0604020202020204" pitchFamily="34" charset="0"/>
              <a:cs typeface="Arial" panose="020B0604020202020204" pitchFamily="34" charset="0"/>
            </a:endParaRPr>
          </a:p>
          <a:p>
            <a:pPr lvl="1"/>
            <a:endParaRPr lang="en-GB" sz="2000" dirty="0">
              <a:latin typeface="Arial" panose="020B0604020202020204" pitchFamily="34" charset="0"/>
              <a:cs typeface="Arial" panose="020B0604020202020204" pitchFamily="34" charset="0"/>
            </a:endParaRPr>
          </a:p>
          <a:p>
            <a:endParaRPr lang="en-GB" dirty="0"/>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2112579" y="743746"/>
            <a:ext cx="6729336" cy="718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rPr>
              <a:t>Traffic Light Drug List</a:t>
            </a:r>
            <a:endParaRPr lang="en-GB" sz="3600" b="1" dirty="0">
              <a:solidFill>
                <a:srgbClr val="FF0000"/>
              </a:solidFill>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8684165" y="536315"/>
            <a:ext cx="1047751" cy="1047751"/>
          </a:xfrm>
          <a:prstGeom prst="rect">
            <a:avLst/>
          </a:prstGeom>
        </p:spPr>
      </p:pic>
      <p:sp>
        <p:nvSpPr>
          <p:cNvPr id="9" name="Content Placeholder 1">
            <a:extLst>
              <a:ext uri="{FF2B5EF4-FFF2-40B4-BE49-F238E27FC236}">
                <a16:creationId xmlns:a16="http://schemas.microsoft.com/office/drawing/2014/main" id="{D1507FCA-69C5-4339-83F7-EC26CEB6364F}"/>
              </a:ext>
            </a:extLst>
          </p:cNvPr>
          <p:cNvSpPr txBox="1">
            <a:spLocks/>
          </p:cNvSpPr>
          <p:nvPr/>
        </p:nvSpPr>
        <p:spPr>
          <a:xfrm>
            <a:off x="386255" y="1462680"/>
            <a:ext cx="11378209" cy="5308609"/>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GB" sz="30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6200" dirty="0">
                <a:effectLst/>
                <a:latin typeface="Arial" panose="020B0604020202020204" pitchFamily="34" charset="0"/>
                <a:ea typeface="Calibri" panose="020F0502020204030204" pitchFamily="34" charset="0"/>
                <a:cs typeface="Arial" panose="020B0604020202020204" pitchFamily="34" charset="0"/>
              </a:rPr>
              <a:t>A </a:t>
            </a:r>
            <a:r>
              <a:rPr lang="en-GB" sz="8000" dirty="0">
                <a:effectLst/>
                <a:latin typeface="Arial" panose="020B0604020202020204" pitchFamily="34" charset="0"/>
                <a:ea typeface="Calibri" panose="020F0502020204030204" pitchFamily="34" charset="0"/>
                <a:cs typeface="Arial" panose="020B0604020202020204" pitchFamily="34" charset="0"/>
              </a:rPr>
              <a:t>single SY ICB TLDL is in the process of  being developed (</a:t>
            </a:r>
            <a:r>
              <a:rPr lang="en-GB" sz="8000" dirty="0">
                <a:effectLst/>
                <a:latin typeface="Arial" panose="020B0604020202020204" pitchFamily="34" charset="0"/>
                <a:ea typeface="Calibri" panose="020F0502020204030204" pitchFamily="34" charset="0"/>
                <a:cs typeface="Arial" panose="020B0604020202020204" pitchFamily="34" charset="0"/>
                <a:hlinkClick r:id="rId5"/>
              </a:rPr>
              <a:t>SY IMOC</a:t>
            </a:r>
            <a:r>
              <a:rPr lang="en-GB" sz="8000" dirty="0">
                <a:effectLst/>
                <a:latin typeface="Arial" panose="020B0604020202020204" pitchFamily="34" charset="0"/>
                <a:ea typeface="Calibri" panose="020F0502020204030204" pitchFamily="34" charset="0"/>
                <a:cs typeface="Arial" panose="020B0604020202020204" pitchFamily="34" charset="0"/>
              </a:rPr>
              <a:t>).  Please continue to refer to </a:t>
            </a:r>
            <a:r>
              <a:rPr lang="en-GB" sz="8000" b="1" dirty="0">
                <a:effectLst/>
                <a:latin typeface="Arial" panose="020B0604020202020204" pitchFamily="34" charset="0"/>
                <a:ea typeface="Calibri" panose="020F0502020204030204" pitchFamily="34" charset="0"/>
                <a:cs typeface="Arial" panose="020B0604020202020204" pitchFamily="34" charset="0"/>
              </a:rPr>
              <a:t>both</a:t>
            </a:r>
            <a:r>
              <a:rPr lang="en-GB" sz="8000" dirty="0">
                <a:effectLst/>
                <a:latin typeface="Arial" panose="020B0604020202020204" pitchFamily="34" charset="0"/>
                <a:ea typeface="Calibri" panose="020F0502020204030204" pitchFamily="34" charset="0"/>
                <a:cs typeface="Arial" panose="020B0604020202020204" pitchFamily="34" charset="0"/>
              </a:rPr>
              <a:t> Sheffield place and SY ICB TLDLs</a:t>
            </a:r>
          </a:p>
          <a:p>
            <a:pPr>
              <a:lnSpc>
                <a:spcPct val="120000"/>
              </a:lnSpc>
              <a:spcBef>
                <a:spcPts val="0"/>
              </a:spcBef>
            </a:pPr>
            <a:r>
              <a:rPr lang="en-GB" sz="8000" dirty="0">
                <a:latin typeface="Arial" panose="020B0604020202020204" pitchFamily="34" charset="0"/>
                <a:ea typeface="Calibri" panose="020F0502020204030204" pitchFamily="34" charset="0"/>
                <a:cs typeface="Arial" panose="020B0604020202020204" pitchFamily="34" charset="0"/>
              </a:rPr>
              <a:t>To access both SY ICB TLDL and Sheffield place TLDL: </a:t>
            </a:r>
            <a:r>
              <a:rPr lang="en-GB" sz="8000" b="1" dirty="0">
                <a:latin typeface="Arial" panose="020B0604020202020204" pitchFamily="34" charset="0"/>
                <a:ea typeface="Calibri" panose="020F0502020204030204" pitchFamily="34" charset="0"/>
                <a:cs typeface="Arial" panose="020B0604020202020204" pitchFamily="34" charset="0"/>
              </a:rPr>
              <a:t>Sheffield place intranet &gt; Medicines and Prescribing &gt; </a:t>
            </a:r>
            <a:r>
              <a:rPr lang="en-GB" sz="80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TLDL</a:t>
            </a:r>
            <a:r>
              <a:rPr lang="en-GB" sz="80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Bef>
                <a:spcPts val="0"/>
              </a:spcBef>
            </a:pPr>
            <a:endParaRPr lang="en-GB" sz="80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lvl="1">
              <a:lnSpc>
                <a:spcPct val="120000"/>
              </a:lnSpc>
              <a:spcBef>
                <a:spcPts val="0"/>
              </a:spcBef>
            </a:pPr>
            <a:r>
              <a:rPr lang="en-GB" sz="8000" dirty="0" err="1">
                <a:effectLst/>
                <a:latin typeface="Arial" panose="020B0604020202020204" pitchFamily="34" charset="0"/>
                <a:ea typeface="Calibri" panose="020F0502020204030204" pitchFamily="34" charset="0"/>
                <a:cs typeface="Arial" panose="020B0604020202020204" pitchFamily="34" charset="0"/>
              </a:rPr>
              <a:t>Dekas</a:t>
            </a:r>
            <a:r>
              <a:rPr lang="en-GB" sz="8000" dirty="0">
                <a:effectLst/>
                <a:latin typeface="Arial" panose="020B0604020202020204" pitchFamily="34" charset="0"/>
                <a:ea typeface="Calibri" panose="020F0502020204030204" pitchFamily="34" charset="0"/>
                <a:cs typeface="Arial" panose="020B0604020202020204" pitchFamily="34" charset="0"/>
              </a:rPr>
              <a:t> plus liquid  - a vitamin supplement for use in patients aged  under 3 years with cystic fibrosis, classified as </a:t>
            </a:r>
            <a:r>
              <a:rPr lang="en-GB" sz="8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GREEN </a:t>
            </a:r>
            <a:r>
              <a:rPr lang="en-GB" sz="8000" dirty="0">
                <a:latin typeface="Arial" panose="020B0604020202020204" pitchFamily="34" charset="0"/>
                <a:ea typeface="Calibri" panose="020F0502020204030204" pitchFamily="34" charset="0"/>
                <a:cs typeface="Arial" panose="020B0604020202020204" pitchFamily="34" charset="0"/>
              </a:rPr>
              <a:t>( for all other indications classed as </a:t>
            </a:r>
            <a:r>
              <a:rPr lang="en-GB" sz="8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GREY</a:t>
            </a:r>
            <a:r>
              <a:rPr lang="en-GB" sz="8000" dirty="0">
                <a:latin typeface="Arial" panose="020B0604020202020204" pitchFamily="34" charset="0"/>
                <a:ea typeface="Calibri" panose="020F0502020204030204" pitchFamily="34" charset="0"/>
                <a:cs typeface="Arial" panose="020B0604020202020204" pitchFamily="34" charset="0"/>
              </a:rPr>
              <a:t>)</a:t>
            </a:r>
          </a:p>
          <a:p>
            <a:pPr marL="457200" lvl="1" indent="0">
              <a:lnSpc>
                <a:spcPct val="120000"/>
              </a:lnSpc>
              <a:spcBef>
                <a:spcPts val="0"/>
              </a:spcBef>
              <a:buNone/>
            </a:pPr>
            <a:endParaRPr lang="en-GB" sz="8000" dirty="0">
              <a:latin typeface="Arial" panose="020B0604020202020204" pitchFamily="34" charset="0"/>
              <a:ea typeface="Calibri" panose="020F0502020204030204" pitchFamily="34" charset="0"/>
              <a:cs typeface="Arial" panose="020B0604020202020204" pitchFamily="34" charset="0"/>
            </a:endParaRPr>
          </a:p>
          <a:p>
            <a:pPr lvl="1">
              <a:lnSpc>
                <a:spcPct val="120000"/>
              </a:lnSpc>
              <a:spcBef>
                <a:spcPts val="0"/>
              </a:spcBef>
            </a:pPr>
            <a:r>
              <a:rPr lang="en-GB" sz="8000" dirty="0">
                <a:effectLst/>
                <a:latin typeface="Arial" panose="020B0604020202020204" pitchFamily="34" charset="0"/>
                <a:ea typeface="Calibri" panose="020F0502020204030204" pitchFamily="34" charset="0"/>
                <a:cs typeface="Arial" panose="020B0604020202020204" pitchFamily="34" charset="0"/>
              </a:rPr>
              <a:t>Morphine Sulphate 100 microgram/ml oral solution for pain relief, classified as </a:t>
            </a:r>
            <a:r>
              <a:rPr lang="en-GB" sz="8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RED</a:t>
            </a:r>
          </a:p>
          <a:p>
            <a:pPr lvl="1">
              <a:lnSpc>
                <a:spcPct val="120000"/>
              </a:lnSpc>
              <a:spcBef>
                <a:spcPts val="0"/>
              </a:spcBef>
            </a:pPr>
            <a:endParaRPr lang="en-GB" sz="8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lvl="1">
              <a:lnSpc>
                <a:spcPct val="120000"/>
              </a:lnSpc>
              <a:spcBef>
                <a:spcPts val="0"/>
              </a:spcBef>
            </a:pPr>
            <a:r>
              <a:rPr lang="en-GB" sz="8000" dirty="0">
                <a:solidFill>
                  <a:srgbClr val="000000"/>
                </a:solidFill>
                <a:effectLst/>
                <a:latin typeface="Arial" panose="020B0604020202020204" pitchFamily="34" charset="0"/>
                <a:ea typeface="Times New Roman" panose="02020603050405020304" pitchFamily="18" charset="0"/>
              </a:rPr>
              <a:t>Chickenpox vaccine:  </a:t>
            </a:r>
            <a:r>
              <a:rPr lang="en-GB" sz="8000" dirty="0" err="1">
                <a:solidFill>
                  <a:srgbClr val="000000"/>
                </a:solidFill>
                <a:effectLst/>
                <a:latin typeface="Arial" panose="020B0604020202020204" pitchFamily="34" charset="0"/>
                <a:ea typeface="Times New Roman" panose="02020603050405020304" pitchFamily="18" charset="0"/>
              </a:rPr>
              <a:t>Varilrix</a:t>
            </a:r>
            <a:r>
              <a:rPr lang="en-GB" sz="8000" dirty="0">
                <a:solidFill>
                  <a:srgbClr val="000000"/>
                </a:solidFill>
                <a:effectLst/>
                <a:latin typeface="Arial" panose="020B0604020202020204" pitchFamily="34" charset="0"/>
                <a:ea typeface="Times New Roman" panose="02020603050405020304" pitchFamily="18" charset="0"/>
              </a:rPr>
              <a:t>®,</a:t>
            </a:r>
            <a:r>
              <a:rPr lang="en-GB" sz="8000" dirty="0" err="1">
                <a:solidFill>
                  <a:srgbClr val="000000"/>
                </a:solidFill>
                <a:effectLst/>
                <a:latin typeface="Arial" panose="020B0604020202020204" pitchFamily="34" charset="0"/>
                <a:ea typeface="Times New Roman" panose="02020603050405020304" pitchFamily="18" charset="0"/>
              </a:rPr>
              <a:t>Varivax</a:t>
            </a:r>
            <a:r>
              <a:rPr lang="en-GB" sz="8000" dirty="0">
                <a:solidFill>
                  <a:srgbClr val="000000"/>
                </a:solidFill>
                <a:effectLst/>
                <a:latin typeface="Arial" panose="020B0604020202020204" pitchFamily="34" charset="0"/>
                <a:ea typeface="Times New Roman" panose="02020603050405020304" pitchFamily="18" charset="0"/>
              </a:rPr>
              <a:t>® </a:t>
            </a:r>
            <a:r>
              <a:rPr lang="en-GB" sz="8000" dirty="0">
                <a:latin typeface="Arial" panose="020B0604020202020204" pitchFamily="34" charset="0"/>
                <a:cs typeface="Arial" panose="020B0604020202020204" pitchFamily="34" charset="0"/>
              </a:rPr>
              <a:t>prior to immunosuppression in both adults and children classified as </a:t>
            </a:r>
            <a:r>
              <a:rPr lang="en-GB" sz="8000" b="1" dirty="0">
                <a:solidFill>
                  <a:srgbClr val="FF0000"/>
                </a:solidFill>
                <a:latin typeface="Arial" panose="020B0604020202020204" pitchFamily="34" charset="0"/>
                <a:cs typeface="Arial" panose="020B0604020202020204" pitchFamily="34" charset="0"/>
              </a:rPr>
              <a:t>RED 6</a:t>
            </a:r>
            <a:endParaRPr lang="en-GB" sz="8000" dirty="0">
              <a:latin typeface="Arial" panose="020B0604020202020204" pitchFamily="34" charset="0"/>
              <a:cs typeface="Arial" panose="020B0604020202020204" pitchFamily="34" charset="0"/>
            </a:endParaRPr>
          </a:p>
          <a:p>
            <a:pPr marL="0" indent="0">
              <a:buNone/>
            </a:pPr>
            <a:endParaRPr lang="en-GB" sz="9800" dirty="0">
              <a:effectLst/>
              <a:latin typeface="Arial" panose="020B0604020202020204" pitchFamily="34" charset="0"/>
              <a:ea typeface="Calibri" panose="020F0502020204030204" pitchFamily="34" charset="0"/>
              <a:cs typeface="Arial" panose="020B0604020202020204" pitchFamily="34" charset="0"/>
            </a:endParaRPr>
          </a:p>
          <a:p>
            <a:pPr marL="457200" lvl="1" indent="0">
              <a:buNone/>
            </a:pPr>
            <a:r>
              <a:rPr lang="en-GB" sz="9800" dirty="0">
                <a:latin typeface="Arial" panose="020B0604020202020204" pitchFamily="34" charset="0"/>
                <a:ea typeface="Times New Roman" panose="02020603050405020304" pitchFamily="18" charset="0"/>
                <a:cs typeface="Arial" panose="020B0604020202020204" pitchFamily="34" charset="0"/>
              </a:rPr>
              <a:t>	</a:t>
            </a:r>
          </a:p>
          <a:p>
            <a:pPr>
              <a:buFont typeface="Courier New" panose="02070309020205020404" pitchFamily="49" charset="0"/>
              <a:buChar char="o"/>
            </a:pPr>
            <a:endParaRPr lang="en-GB" sz="9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3100" b="1" dirty="0">
                <a:solidFill>
                  <a:prstClr val="black"/>
                </a:solidFill>
                <a:latin typeface="Arial" panose="020B0604020202020204" pitchFamily="34" charset="0"/>
                <a:cs typeface="Arial" panose="020B0604020202020204" pitchFamily="34" charset="0"/>
              </a:rPr>
              <a:t>	</a:t>
            </a:r>
            <a:endParaRPr lang="en-GB" dirty="0"/>
          </a:p>
        </p:txBody>
      </p:sp>
      <p:pic>
        <p:nvPicPr>
          <p:cNvPr id="3" name="Picture 2">
            <a:extLst>
              <a:ext uri="{FF2B5EF4-FFF2-40B4-BE49-F238E27FC236}">
                <a16:creationId xmlns:a16="http://schemas.microsoft.com/office/drawing/2014/main" id="{70C7B1AD-7892-DB6B-8A7D-6E9FFCCA4C40}"/>
              </a:ext>
            </a:extLst>
          </p:cNvPr>
          <p:cNvPicPr>
            <a:picLocks noChangeAspect="1"/>
          </p:cNvPicPr>
          <p:nvPr/>
        </p:nvPicPr>
        <p:blipFill>
          <a:blip r:embed="rId7"/>
          <a:stretch>
            <a:fillRect/>
          </a:stretch>
        </p:blipFill>
        <p:spPr>
          <a:xfrm>
            <a:off x="179437" y="5316627"/>
            <a:ext cx="1006911" cy="990726"/>
          </a:xfrm>
          <a:prstGeom prst="rect">
            <a:avLst/>
          </a:prstGeom>
        </p:spPr>
      </p:pic>
      <p:sp>
        <p:nvSpPr>
          <p:cNvPr id="6" name="TextBox 5">
            <a:extLst>
              <a:ext uri="{FF2B5EF4-FFF2-40B4-BE49-F238E27FC236}">
                <a16:creationId xmlns:a16="http://schemas.microsoft.com/office/drawing/2014/main" id="{FC69ADB5-C7D9-B739-EAE2-0CB4907BC784}"/>
              </a:ext>
            </a:extLst>
          </p:cNvPr>
          <p:cNvSpPr txBox="1"/>
          <p:nvPr/>
        </p:nvSpPr>
        <p:spPr>
          <a:xfrm>
            <a:off x="1236287" y="5395320"/>
            <a:ext cx="10955713"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Optimise Rx will be updated to reflect TLDL status of medicines where relevant, so clinician is aware at the point of prescribing </a:t>
            </a:r>
          </a:p>
        </p:txBody>
      </p:sp>
    </p:spTree>
    <p:extLst>
      <p:ext uri="{BB962C8B-B14F-4D97-AF65-F5344CB8AC3E}">
        <p14:creationId xmlns:p14="http://schemas.microsoft.com/office/powerpoint/2010/main" val="136932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30904-4B64-9E82-6315-D8226448C896}"/>
              </a:ext>
            </a:extLst>
          </p:cNvPr>
          <p:cNvSpPr txBox="1"/>
          <p:nvPr/>
        </p:nvSpPr>
        <p:spPr>
          <a:xfrm>
            <a:off x="195209" y="431515"/>
            <a:ext cx="9554965" cy="123110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Self-care guidance updated – now approved by SY IMOC </a:t>
            </a:r>
            <a:r>
              <a:rPr lang="en-GB" sz="2800" dirty="0">
                <a:latin typeface="Arial" panose="020B0604020202020204" pitchFamily="34" charset="0"/>
                <a:cs typeface="Arial" panose="020B0604020202020204" pitchFamily="34" charset="0"/>
                <a:hlinkClick r:id="rId2"/>
              </a:rPr>
              <a:t>SY_ICB_Self_Care_Guidance_V1.0.pdf (syics.co.uk)</a:t>
            </a:r>
            <a:endParaRPr lang="en-GB" sz="2800" dirty="0">
              <a:latin typeface="Arial" panose="020B0604020202020204" pitchFamily="34" charset="0"/>
              <a:cs typeface="Arial" panose="020B0604020202020204" pitchFamily="34" charset="0"/>
            </a:endParaRPr>
          </a:p>
          <a:p>
            <a:endParaRPr lang="en-GB" dirty="0"/>
          </a:p>
        </p:txBody>
      </p:sp>
      <p:sp>
        <p:nvSpPr>
          <p:cNvPr id="3" name="TextBox 2">
            <a:extLst>
              <a:ext uri="{FF2B5EF4-FFF2-40B4-BE49-F238E27FC236}">
                <a16:creationId xmlns:a16="http://schemas.microsoft.com/office/drawing/2014/main" id="{EBDDDA2E-EE60-33CD-DF9B-6A9A81D6E852}"/>
              </a:ext>
            </a:extLst>
          </p:cNvPr>
          <p:cNvSpPr txBox="1"/>
          <p:nvPr/>
        </p:nvSpPr>
        <p:spPr>
          <a:xfrm>
            <a:off x="493160" y="1428107"/>
            <a:ext cx="11205680" cy="535531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SYICB has made the decision to adopt all the recommendations within the NHSE guidance.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full NHS England guidance is available at: </a:t>
            </a:r>
            <a:r>
              <a:rPr lang="en-GB" dirty="0">
                <a:latin typeface="Arial" panose="020B0604020202020204" pitchFamily="34" charset="0"/>
                <a:cs typeface="Arial" panose="020B0604020202020204" pitchFamily="34" charset="0"/>
                <a:hlinkClick r:id="rId3"/>
              </a:rPr>
              <a:t>https://www.england.nhs.uk/wp-content/uploads/2018/03/otc-guidance-for-ccgs.pdf</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en-GB" dirty="0">
                <a:latin typeface="Arial" panose="020B0604020202020204" pitchFamily="34" charset="0"/>
                <a:cs typeface="Arial" panose="020B0604020202020204" pitchFamily="34" charset="0"/>
              </a:rPr>
              <a:t>The guidance is intended to encourage people to self-care for minor illnesses as the first stage of treatment. </a:t>
            </a:r>
          </a:p>
          <a:p>
            <a:pPr marL="285750" indent="-285750">
              <a:buFont typeface="Courier New" panose="02070309020205020404" pitchFamily="49" charset="0"/>
              <a:buChar char="o"/>
            </a:pPr>
            <a:r>
              <a:rPr lang="en-GB" dirty="0">
                <a:latin typeface="Arial" panose="020B0604020202020204" pitchFamily="34" charset="0"/>
                <a:cs typeface="Arial" panose="020B0604020202020204" pitchFamily="34" charset="0"/>
              </a:rPr>
              <a:t>The guidance is not intended to discourage patients from going to the GP when it is appropriate to do so.  Information has been added that this should not restrict safe access to necessary medicines for vulnerable people,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More information on OTC restrictions is available in the table and in PrescQIPP bulletin 227: Over the counter items - GP guide to self care (Users need to log to access this resources.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Information added around different care settings, including for care homes and homely remedies and when a resident, relative or care staff purchases an OTC medicine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48682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65CAA8E-C411-D8B1-6F11-EEF57403888E}"/>
              </a:ext>
            </a:extLst>
          </p:cNvPr>
          <p:cNvSpPr txBox="1">
            <a:spLocks/>
          </p:cNvSpPr>
          <p:nvPr/>
        </p:nvSpPr>
        <p:spPr>
          <a:xfrm>
            <a:off x="2033752" y="743746"/>
            <a:ext cx="8413531"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hlinkClick r:id="rId3"/>
              </a:rPr>
              <a:t>Sheffield Formulary Changes</a:t>
            </a:r>
            <a:endParaRPr lang="en-GB" sz="3600" b="1" dirty="0">
              <a:solidFill>
                <a:schemeClr val="accent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4B41EE7-A9E3-15AA-B4BE-9CE90D06CF24}"/>
              </a:ext>
            </a:extLst>
          </p:cNvPr>
          <p:cNvSpPr txBox="1"/>
          <p:nvPr/>
        </p:nvSpPr>
        <p:spPr>
          <a:xfrm>
            <a:off x="733335" y="1247696"/>
            <a:ext cx="10725330" cy="798167"/>
          </a:xfrm>
          <a:prstGeom prst="rect">
            <a:avLst/>
          </a:prstGeom>
          <a:noFill/>
        </p:spPr>
        <p:txBody>
          <a:bodyPr wrap="square">
            <a:spAutoFit/>
          </a:bodyPr>
          <a:lstStyle/>
          <a:p>
            <a:pPr>
              <a:lnSpc>
                <a:spcPct val="115000"/>
              </a:lnSpc>
              <a:spcAft>
                <a:spcPts val="10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hlinkClick r:id="rId4"/>
              </a:rPr>
              <a:t>Cardiovascular System </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A34ED5EC-19D4-550D-BDFB-A81225624F23}"/>
              </a:ext>
            </a:extLst>
          </p:cNvPr>
          <p:cNvSpPr txBox="1">
            <a:spLocks/>
          </p:cNvSpPr>
          <p:nvPr/>
        </p:nvSpPr>
        <p:spPr>
          <a:xfrm>
            <a:off x="733335" y="1346862"/>
            <a:ext cx="10515600" cy="55111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latin typeface="Arial" panose="020B0604020202020204" pitchFamily="34" charset="0"/>
                <a:cs typeface="Arial" panose="020B0604020202020204" pitchFamily="34" charset="0"/>
              </a:rPr>
              <a:t> </a:t>
            </a:r>
          </a:p>
          <a:p>
            <a:pPr marL="0" indent="0">
              <a:buNone/>
            </a:pPr>
            <a:r>
              <a:rPr lang="en-GB" sz="1600" b="1" u="sng" dirty="0">
                <a:latin typeface="Arial" panose="020B0604020202020204" pitchFamily="34" charset="0"/>
                <a:cs typeface="Arial" panose="020B0604020202020204" pitchFamily="34" charset="0"/>
              </a:rPr>
              <a:t>Section 2.4- </a:t>
            </a:r>
            <a:r>
              <a:rPr lang="en-US" sz="1600" b="1" u="sng" dirty="0">
                <a:latin typeface="Arial" panose="020B0604020202020204" pitchFamily="34" charset="0"/>
                <a:ea typeface="Calibri" panose="020F0502020204030204" pitchFamily="34" charset="0"/>
                <a:cs typeface="Arial" panose="020B0604020202020204" pitchFamily="34" charset="0"/>
              </a:rPr>
              <a:t>Beta-adrenoceptor blocking drugs</a:t>
            </a:r>
            <a:endParaRPr lang="en-GB" sz="1600" b="1" u="sng"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Beta blockers are now </a:t>
            </a:r>
            <a:r>
              <a:rPr lang="en-GB" sz="1600" b="1" dirty="0">
                <a:latin typeface="Arial" panose="020B0604020202020204" pitchFamily="34" charset="0"/>
                <a:cs typeface="Arial" panose="020B0604020202020204" pitchFamily="34" charset="0"/>
              </a:rPr>
              <a:t>step 4 </a:t>
            </a:r>
            <a:r>
              <a:rPr lang="en-GB" sz="1600" dirty="0">
                <a:latin typeface="Arial" panose="020B0604020202020204" pitchFamily="34" charset="0"/>
                <a:cs typeface="Arial" panose="020B0604020202020204" pitchFamily="34" charset="0"/>
              </a:rPr>
              <a:t>in the management of resistant hypertension. </a:t>
            </a:r>
          </a:p>
          <a:p>
            <a:pPr marL="0" indent="0">
              <a:buNone/>
            </a:pPr>
            <a:r>
              <a:rPr lang="en-GB" sz="1600" dirty="0">
                <a:latin typeface="Arial" panose="020B0604020202020204" pitchFamily="34" charset="0"/>
                <a:cs typeface="Arial" panose="020B0604020202020204" pitchFamily="34" charset="0"/>
              </a:rPr>
              <a:t>However, they may be considered earlier in the pathway in </a:t>
            </a:r>
            <a:r>
              <a:rPr lang="en-GB" sz="1600" b="1" dirty="0">
                <a:latin typeface="Arial" panose="020B0604020202020204" pitchFamily="34" charset="0"/>
                <a:cs typeface="Arial" panose="020B0604020202020204" pitchFamily="34" charset="0"/>
              </a:rPr>
              <a:t>younger people</a:t>
            </a:r>
            <a:r>
              <a:rPr lang="en-GB" sz="1600" dirty="0">
                <a:latin typeface="Arial" panose="020B0604020202020204" pitchFamily="34" charset="0"/>
                <a:cs typeface="Arial" panose="020B0604020202020204" pitchFamily="34" charset="0"/>
              </a:rPr>
              <a:t>, see formulary for more information and NICE NG133 for place in management of hypertension in pregnancy. </a:t>
            </a:r>
          </a:p>
          <a:p>
            <a:pPr marL="0" indent="0">
              <a:buNone/>
            </a:pPr>
            <a:endParaRPr lang="en-GB" sz="1600" dirty="0">
              <a:latin typeface="Arial" panose="020B0604020202020204" pitchFamily="34" charset="0"/>
              <a:cs typeface="Arial" panose="020B0604020202020204" pitchFamily="34" charset="0"/>
            </a:endParaRPr>
          </a:p>
          <a:p>
            <a:pPr marL="0" indent="0">
              <a:lnSpc>
                <a:spcPct val="110000"/>
              </a:lnSpc>
              <a:spcBef>
                <a:spcPts val="0"/>
              </a:spcBef>
              <a:spcAft>
                <a:spcPts val="1000"/>
              </a:spcAft>
              <a:buNone/>
            </a:pPr>
            <a:r>
              <a:rPr lang="en-GB" sz="1600" b="1" dirty="0">
                <a:latin typeface="Arial" panose="020B0604020202020204" pitchFamily="34" charset="0"/>
                <a:cs typeface="Arial" panose="020B0604020202020204" pitchFamily="34" charset="0"/>
              </a:rPr>
              <a:t>Section 2.5- </a:t>
            </a:r>
            <a:r>
              <a:rPr lang="en-GB" sz="1600" b="1" u="sng" dirty="0">
                <a:latin typeface="Arial" panose="020B0604020202020204" pitchFamily="34" charset="0"/>
                <a:cs typeface="Arial" panose="020B0604020202020204" pitchFamily="34" charset="0"/>
              </a:rPr>
              <a:t>6.1.2.3 Sodium glucose co-transporter inhibitors (SGLT2 inhibitors) </a:t>
            </a:r>
          </a:p>
          <a:p>
            <a:pPr marL="0" indent="0">
              <a:lnSpc>
                <a:spcPct val="110000"/>
              </a:lnSpc>
              <a:spcBef>
                <a:spcPts val="0"/>
              </a:spcBef>
              <a:spcAft>
                <a:spcPts val="1000"/>
              </a:spcAft>
              <a:buNone/>
            </a:pPr>
            <a:r>
              <a:rPr lang="en-GB" sz="1600" dirty="0">
                <a:latin typeface="Arial" panose="020B0604020202020204" pitchFamily="34" charset="0"/>
                <a:ea typeface="Calibri" panose="020F0502020204030204" pitchFamily="34" charset="0"/>
                <a:cs typeface="Arial" panose="020B0604020202020204" pitchFamily="34" charset="0"/>
              </a:rPr>
              <a:t>Addition of dapagliflozin and empagliflozin in Heart Failure with Reduced Ejection Fraction (</a:t>
            </a:r>
            <a:r>
              <a:rPr lang="en-GB" sz="1600" dirty="0" err="1">
                <a:latin typeface="Arial" panose="020B0604020202020204" pitchFamily="34" charset="0"/>
                <a:ea typeface="Calibri" panose="020F0502020204030204" pitchFamily="34" charset="0"/>
                <a:cs typeface="Arial" panose="020B0604020202020204" pitchFamily="34" charset="0"/>
              </a:rPr>
              <a:t>HFrEF</a:t>
            </a:r>
            <a:r>
              <a:rPr lang="en-GB" sz="1600" dirty="0">
                <a:latin typeface="Arial" panose="020B0604020202020204" pitchFamily="34" charset="0"/>
                <a:ea typeface="Calibri" panose="020F0502020204030204" pitchFamily="34" charset="0"/>
                <a:cs typeface="Arial" panose="020B0604020202020204" pitchFamily="34" charset="0"/>
              </a:rPr>
              <a:t>) in patients with and without Diabetes Mellitus.    </a:t>
            </a:r>
          </a:p>
          <a:p>
            <a:pPr marL="0" indent="0">
              <a:lnSpc>
                <a:spcPct val="110000"/>
              </a:lnSpc>
              <a:spcBef>
                <a:spcPts val="0"/>
              </a:spcBef>
              <a:spcAft>
                <a:spcPts val="1000"/>
              </a:spcAft>
              <a:buNone/>
            </a:pPr>
            <a:r>
              <a:rPr lang="en-GB" sz="1600" b="1" dirty="0">
                <a:solidFill>
                  <a:srgbClr val="FFC000"/>
                </a:solidFill>
                <a:latin typeface="Arial" panose="020B0604020202020204" pitchFamily="34" charset="0"/>
                <a:cs typeface="Arial" panose="020B0604020202020204" pitchFamily="34" charset="0"/>
              </a:rPr>
              <a:t>AMBER</a:t>
            </a:r>
            <a:r>
              <a:rPr lang="en-GB" sz="1600" dirty="0">
                <a:latin typeface="Arial" panose="020B0604020202020204" pitchFamily="34" charset="0"/>
                <a:cs typeface="Arial" panose="020B0604020202020204" pitchFamily="34" charset="0"/>
              </a:rPr>
              <a:t> on the TLDL specialist initiation required for treating symptomatic </a:t>
            </a:r>
            <a:r>
              <a:rPr lang="en-GB" sz="1600" dirty="0" err="1">
                <a:latin typeface="Arial" panose="020B0604020202020204" pitchFamily="34" charset="0"/>
                <a:cs typeface="Arial" panose="020B0604020202020204" pitchFamily="34" charset="0"/>
              </a:rPr>
              <a:t>HFrEF</a:t>
            </a:r>
            <a:r>
              <a:rPr lang="en-GB" sz="1600" dirty="0">
                <a:latin typeface="Arial" panose="020B0604020202020204" pitchFamily="34" charset="0"/>
                <a:cs typeface="Arial" panose="020B0604020202020204" pitchFamily="34" charset="0"/>
              </a:rPr>
              <a:t>. Dapagliflozin in </a:t>
            </a:r>
            <a:r>
              <a:rPr lang="en-GB" sz="1600" dirty="0" err="1">
                <a:latin typeface="Arial" panose="020B0604020202020204" pitchFamily="34" charset="0"/>
                <a:cs typeface="Arial" panose="020B0604020202020204" pitchFamily="34" charset="0"/>
              </a:rPr>
              <a:t>HFrEF</a:t>
            </a:r>
            <a:r>
              <a:rPr lang="en-GB" sz="1600" dirty="0">
                <a:latin typeface="Arial" panose="020B0604020202020204" pitchFamily="34" charset="0"/>
                <a:cs typeface="Arial" panose="020B0604020202020204" pitchFamily="34" charset="0"/>
              </a:rPr>
              <a:t>: guidance for primary care </a:t>
            </a:r>
            <a:r>
              <a:rPr lang="en-GB" sz="1600" b="1" dirty="0">
                <a:latin typeface="Arial" panose="020B0604020202020204" pitchFamily="34" charset="0"/>
                <a:cs typeface="Arial" panose="020B0604020202020204" pitchFamily="34" charset="0"/>
              </a:rPr>
              <a:t>(guidance under review to include empagliflozin) </a:t>
            </a:r>
          </a:p>
          <a:p>
            <a:pPr marL="0" indent="0">
              <a:lnSpc>
                <a:spcPct val="110000"/>
              </a:lnSpc>
              <a:spcBef>
                <a:spcPts val="0"/>
              </a:spcBef>
              <a:spcAft>
                <a:spcPts val="1000"/>
              </a:spcAft>
              <a:buNone/>
            </a:pPr>
            <a:r>
              <a:rPr lang="en-GB" sz="1600" b="1" dirty="0">
                <a:solidFill>
                  <a:srgbClr val="00B050"/>
                </a:solidFill>
                <a:latin typeface="Arial" panose="020B0604020202020204" pitchFamily="34" charset="0"/>
                <a:cs typeface="Arial" panose="020B0604020202020204" pitchFamily="34" charset="0"/>
              </a:rPr>
              <a:t>GREEN</a:t>
            </a:r>
            <a:r>
              <a:rPr lang="en-GB" sz="1600" dirty="0">
                <a:latin typeface="Arial" panose="020B0604020202020204" pitchFamily="34" charset="0"/>
                <a:cs typeface="Arial" panose="020B0604020202020204" pitchFamily="34" charset="0"/>
              </a:rPr>
              <a:t> on the TLDL for management of CKD. Dapagliflozin 10mg daily </a:t>
            </a:r>
            <a:r>
              <a:rPr lang="en-GB" sz="1600" b="1" dirty="0">
                <a:latin typeface="Arial" panose="020B0604020202020204" pitchFamily="34" charset="0"/>
                <a:cs typeface="Arial" panose="020B0604020202020204" pitchFamily="34" charset="0"/>
              </a:rPr>
              <a:t>( Sheffield CKD guidance for primary care under development)</a:t>
            </a:r>
            <a:endParaRPr lang="en-GB" sz="1600" b="1" dirty="0">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GB" sz="1600" b="1" u="sng" dirty="0">
                <a:latin typeface="Arial" panose="020B0604020202020204" pitchFamily="34" charset="0"/>
                <a:cs typeface="Arial" panose="020B0604020202020204" pitchFamily="34" charset="0"/>
              </a:rPr>
              <a:t>Section 2</a:t>
            </a:r>
            <a:r>
              <a:rPr lang="en-US" sz="1600" b="1" u="sng" dirty="0">
                <a:latin typeface="Arial" panose="020B0604020202020204" pitchFamily="34" charset="0"/>
                <a:ea typeface="Calibri" panose="020F0502020204030204" pitchFamily="34" charset="0"/>
                <a:cs typeface="Arial" panose="020B0604020202020204" pitchFamily="34" charset="0"/>
              </a:rPr>
              <a:t>.6.3 Other antianginal drugs</a:t>
            </a:r>
            <a:endParaRPr lang="en-GB" sz="1600" b="1" u="sng" dirty="0">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r>
              <a:rPr lang="en-US" sz="1600" dirty="0">
                <a:latin typeface="Arial" panose="020B0604020202020204" pitchFamily="34" charset="0"/>
                <a:ea typeface="Calibri" panose="020F0502020204030204" pitchFamily="34" charset="0"/>
                <a:cs typeface="Arial" panose="020B0604020202020204" pitchFamily="34" charset="0"/>
              </a:rPr>
              <a:t>Addition of ranolazine 2.5mg as this is </a:t>
            </a:r>
            <a:r>
              <a:rPr lang="en-US" sz="1600" b="1" dirty="0">
                <a:solidFill>
                  <a:schemeClr val="accent4">
                    <a:lumMod val="60000"/>
                    <a:lumOff val="40000"/>
                  </a:schemeClr>
                </a:solidFill>
                <a:latin typeface="Arial" panose="020B0604020202020204" pitchFamily="34" charset="0"/>
                <a:ea typeface="Calibri" panose="020F0502020204030204" pitchFamily="34" charset="0"/>
                <a:cs typeface="Arial" panose="020B0604020202020204" pitchFamily="34" charset="0"/>
              </a:rPr>
              <a:t>AMBER</a:t>
            </a:r>
            <a:r>
              <a:rPr lang="en-US" sz="1600" dirty="0">
                <a:latin typeface="Arial" panose="020B0604020202020204" pitchFamily="34" charset="0"/>
                <a:ea typeface="Calibri" panose="020F0502020204030204" pitchFamily="34" charset="0"/>
                <a:cs typeface="Arial" panose="020B0604020202020204" pitchFamily="34" charset="0"/>
              </a:rPr>
              <a:t> on TLDL for people who are intolerant to other therapies, in line with the Sheffield treatment algorithm.</a:t>
            </a:r>
            <a:endParaRPr lang="en-GB" sz="16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41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8E1EA-5605-0B49-33D6-65E831C8D0BB}"/>
              </a:ext>
            </a:extLst>
          </p:cNvPr>
          <p:cNvSpPr>
            <a:spLocks noGrp="1"/>
          </p:cNvSpPr>
          <p:nvPr>
            <p:ph idx="1"/>
          </p:nvPr>
        </p:nvSpPr>
        <p:spPr>
          <a:xfrm>
            <a:off x="706534" y="454980"/>
            <a:ext cx="10515600" cy="5948039"/>
          </a:xfrm>
        </p:spPr>
        <p:txBody>
          <a:bodyPr>
            <a:normAutofit fontScale="70000" lnSpcReduction="20000"/>
          </a:bodyPr>
          <a:lstStyle/>
          <a:p>
            <a:pPr marL="0" indent="0">
              <a:buNone/>
            </a:pPr>
            <a:r>
              <a:rPr lang="en-US" sz="2900" b="1" u="sng" dirty="0">
                <a:effectLst/>
                <a:latin typeface="Arial" panose="020B0604020202020204" pitchFamily="34" charset="0"/>
                <a:ea typeface="Calibri" panose="020F0502020204030204" pitchFamily="34" charset="0"/>
                <a:cs typeface="Arial" panose="020B0604020202020204" pitchFamily="34" charset="0"/>
              </a:rPr>
              <a:t>Section 2.9 Antiplatelet drugs</a:t>
            </a:r>
            <a:endParaRPr lang="en-GB" sz="2900" u="sng"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pPr>
            <a:r>
              <a:rPr lang="en-US" sz="29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Danamep</a:t>
            </a:r>
            <a:r>
              <a:rPr lang="en-US" sz="2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75mg (aspirin) </a:t>
            </a:r>
            <a:r>
              <a:rPr lang="en-US" sz="29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removed as preferred brand</a:t>
            </a:r>
            <a:endParaRPr lang="en-US" sz="29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pPr>
            <a:r>
              <a:rPr lang="en-US" sz="29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Aspirin 300mg </a:t>
            </a:r>
            <a:r>
              <a:rPr lang="en-US" sz="29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removed as only initiated by specialist in secondary care, in line with antiplatelet guidance</a:t>
            </a:r>
            <a:endParaRPr lang="en-GB" sz="29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pPr>
            <a:r>
              <a:rPr lang="en-US" sz="2900" dirty="0">
                <a:effectLst/>
                <a:latin typeface="Arial" panose="020B0604020202020204" pitchFamily="34" charset="0"/>
                <a:ea typeface="Calibri" panose="020F0502020204030204" pitchFamily="34" charset="0"/>
                <a:cs typeface="Arial" panose="020B0604020202020204" pitchFamily="34" charset="0"/>
              </a:rPr>
              <a:t>Prasugrel and ticagrelor added , along with Rivaroxaban 2.5mg added as an antithrombotic drug – </a:t>
            </a:r>
            <a:r>
              <a:rPr lang="en-US" sz="29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AMBER</a:t>
            </a:r>
            <a:r>
              <a:rPr lang="en-US" sz="2900" dirty="0">
                <a:effectLst/>
                <a:latin typeface="Arial" panose="020B0604020202020204" pitchFamily="34" charset="0"/>
                <a:ea typeface="Calibri" panose="020F0502020204030204" pitchFamily="34" charset="0"/>
                <a:cs typeface="Arial" panose="020B0604020202020204" pitchFamily="34" charset="0"/>
              </a:rPr>
              <a:t> on TLDL</a:t>
            </a:r>
            <a:endParaRPr lang="en-GB" sz="2900" dirty="0">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US" sz="2900" b="1" u="sng" dirty="0">
                <a:effectLst/>
                <a:latin typeface="Arial" panose="020B0604020202020204" pitchFamily="34" charset="0"/>
                <a:ea typeface="Calibri" panose="020F0502020204030204" pitchFamily="34" charset="0"/>
                <a:cs typeface="Arial" panose="020B0604020202020204" pitchFamily="34" charset="0"/>
              </a:rPr>
              <a:t>Section 2.12 Lipid-regulating drugs</a:t>
            </a:r>
            <a:endParaRPr lang="en-GB" sz="2900" u="sng"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pPr>
            <a:r>
              <a:rPr lang="en-US" sz="2900" dirty="0">
                <a:effectLst/>
                <a:latin typeface="Arial" panose="020B0604020202020204" pitchFamily="34" charset="0"/>
                <a:ea typeface="Calibri" panose="020F0502020204030204" pitchFamily="34" charset="0"/>
                <a:cs typeface="Arial" panose="020B0604020202020204" pitchFamily="34" charset="0"/>
              </a:rPr>
              <a:t>Updated links to Sheffield lipid modification guidelines &amp; added link to raised </a:t>
            </a:r>
            <a:r>
              <a:rPr lang="en-US" sz="29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triglycerides flow chart</a:t>
            </a:r>
            <a:r>
              <a:rPr lang="en-US" sz="2900"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endParaRPr lang="en-GB" sz="2900"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pPr>
            <a:r>
              <a:rPr lang="en-US" sz="2900" dirty="0">
                <a:effectLst/>
                <a:latin typeface="Arial" panose="020B0604020202020204" pitchFamily="34" charset="0"/>
                <a:ea typeface="Calibri" panose="020F0502020204030204" pitchFamily="34" charset="0"/>
                <a:cs typeface="Arial" panose="020B0604020202020204" pitchFamily="34" charset="0"/>
              </a:rPr>
              <a:t>rosuvastatin addition (not capsules)</a:t>
            </a:r>
          </a:p>
          <a:p>
            <a:pPr marL="0" indent="0">
              <a:lnSpc>
                <a:spcPct val="120000"/>
              </a:lnSpc>
              <a:spcBef>
                <a:spcPts val="0"/>
              </a:spcBef>
              <a:buNone/>
            </a:pPr>
            <a:r>
              <a:rPr lang="en-US" sz="2900" dirty="0">
                <a:latin typeface="Arial" panose="020B0604020202020204" pitchFamily="34" charset="0"/>
                <a:ea typeface="Calibri" panose="020F0502020204030204" pitchFamily="34" charset="0"/>
                <a:cs typeface="Arial" panose="020B0604020202020204" pitchFamily="34" charset="0"/>
              </a:rPr>
              <a:t>Cholesterol absorption inhibitors (new additions): </a:t>
            </a:r>
            <a:r>
              <a:rPr lang="en-US" sz="2900" dirty="0" err="1">
                <a:effectLst/>
                <a:latin typeface="Arial" panose="020B0604020202020204" pitchFamily="34" charset="0"/>
                <a:ea typeface="Calibri" panose="020F0502020204030204" pitchFamily="34" charset="0"/>
                <a:cs typeface="Arial" panose="020B0604020202020204" pitchFamily="34" charset="0"/>
              </a:rPr>
              <a:t>bempedoic</a:t>
            </a:r>
            <a:r>
              <a:rPr lang="en-US" sz="2900" dirty="0">
                <a:effectLst/>
                <a:latin typeface="Arial" panose="020B0604020202020204" pitchFamily="34" charset="0"/>
                <a:ea typeface="Calibri" panose="020F0502020204030204" pitchFamily="34" charset="0"/>
                <a:cs typeface="Arial" panose="020B0604020202020204" pitchFamily="34" charset="0"/>
              </a:rPr>
              <a:t> acid/ezetimibe added as </a:t>
            </a:r>
            <a:r>
              <a:rPr lang="en-GB" sz="2900" b="1" dirty="0">
                <a:solidFill>
                  <a:srgbClr val="00B050"/>
                </a:solidFill>
                <a:latin typeface="Arial" panose="020B0604020202020204" pitchFamily="34" charset="0"/>
                <a:cs typeface="Arial" panose="020B0604020202020204" pitchFamily="34" charset="0"/>
              </a:rPr>
              <a:t>GREEN </a:t>
            </a:r>
            <a:r>
              <a:rPr lang="en-US" sz="2900" dirty="0">
                <a:effectLst/>
                <a:latin typeface="Arial" panose="020B0604020202020204" pitchFamily="34" charset="0"/>
                <a:ea typeface="Calibri" panose="020F0502020204030204" pitchFamily="34" charset="0"/>
                <a:cs typeface="Arial" panose="020B0604020202020204" pitchFamily="34" charset="0"/>
              </a:rPr>
              <a:t>on TLDL and </a:t>
            </a:r>
            <a:r>
              <a:rPr lang="en-US" sz="2900" dirty="0" err="1">
                <a:effectLst/>
                <a:latin typeface="Arial" panose="020B0604020202020204" pitchFamily="34" charset="0"/>
                <a:ea typeface="Calibri" panose="020F0502020204030204" pitchFamily="34" charset="0"/>
                <a:cs typeface="Arial" panose="020B0604020202020204" pitchFamily="34" charset="0"/>
              </a:rPr>
              <a:t>bempedoic</a:t>
            </a:r>
            <a:r>
              <a:rPr lang="en-US" sz="2900" dirty="0">
                <a:effectLst/>
                <a:latin typeface="Arial" panose="020B0604020202020204" pitchFamily="34" charset="0"/>
                <a:ea typeface="Calibri" panose="020F0502020204030204" pitchFamily="34" charset="0"/>
                <a:cs typeface="Arial" panose="020B0604020202020204" pitchFamily="34" charset="0"/>
              </a:rPr>
              <a:t> acid </a:t>
            </a:r>
            <a:r>
              <a:rPr lang="en-US" sz="2900" dirty="0" err="1">
                <a:effectLst/>
                <a:latin typeface="Arial" panose="020B0604020202020204" pitchFamily="34" charset="0"/>
                <a:ea typeface="Calibri" panose="020F0502020204030204" pitchFamily="34" charset="0"/>
                <a:cs typeface="Arial" panose="020B0604020202020204" pitchFamily="34" charset="0"/>
              </a:rPr>
              <a:t>montherapy</a:t>
            </a:r>
            <a:r>
              <a:rPr lang="en-US" sz="2900" dirty="0">
                <a:effectLst/>
                <a:latin typeface="Arial" panose="020B0604020202020204" pitchFamily="34" charset="0"/>
                <a:ea typeface="Calibri" panose="020F0502020204030204" pitchFamily="34" charset="0"/>
                <a:cs typeface="Arial" panose="020B0604020202020204" pitchFamily="34" charset="0"/>
              </a:rPr>
              <a:t> added as </a:t>
            </a:r>
            <a:r>
              <a:rPr lang="en-US" sz="29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AMBER</a:t>
            </a:r>
            <a:r>
              <a:rPr lang="en-US" sz="2900" dirty="0">
                <a:effectLst/>
                <a:latin typeface="Arial" panose="020B0604020202020204" pitchFamily="34" charset="0"/>
                <a:ea typeface="Calibri" panose="020F0502020204030204" pitchFamily="34" charset="0"/>
                <a:cs typeface="Arial" panose="020B0604020202020204" pitchFamily="34" charset="0"/>
              </a:rPr>
              <a:t> on TLDL</a:t>
            </a:r>
            <a:endParaRPr lang="en-US" sz="2900"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US" sz="2900" dirty="0">
                <a:effectLst/>
                <a:latin typeface="Arial" panose="020B0604020202020204" pitchFamily="34" charset="0"/>
                <a:ea typeface="Calibri" panose="020F0502020204030204" pitchFamily="34" charset="0"/>
                <a:cs typeface="Arial" panose="020B0604020202020204" pitchFamily="34" charset="0"/>
              </a:rPr>
              <a:t>Fibrates added as </a:t>
            </a:r>
            <a:r>
              <a:rPr lang="en-US" sz="29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AMBER</a:t>
            </a:r>
            <a:r>
              <a:rPr lang="en-US" sz="29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r>
              <a:rPr lang="en-US" sz="2900" dirty="0">
                <a:effectLst/>
                <a:latin typeface="Arial" panose="020B0604020202020204" pitchFamily="34" charset="0"/>
                <a:ea typeface="Calibri" panose="020F0502020204030204" pitchFamily="34" charset="0"/>
                <a:cs typeface="Arial" panose="020B0604020202020204" pitchFamily="34" charset="0"/>
              </a:rPr>
              <a:t>on TLDL</a:t>
            </a:r>
            <a:endParaRPr lang="en-US" sz="2900"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US" sz="2900" dirty="0" err="1">
                <a:latin typeface="Arial" panose="020B0604020202020204" pitchFamily="34" charset="0"/>
                <a:ea typeface="Calibri" panose="020F0502020204030204" pitchFamily="34" charset="0"/>
                <a:cs typeface="Arial" panose="020B0604020202020204" pitchFamily="34" charset="0"/>
              </a:rPr>
              <a:t>I</a:t>
            </a:r>
            <a:r>
              <a:rPr lang="en-US" sz="2900" dirty="0" err="1">
                <a:effectLst/>
                <a:latin typeface="Arial" panose="020B0604020202020204" pitchFamily="34" charset="0"/>
                <a:ea typeface="Calibri" panose="020F0502020204030204" pitchFamily="34" charset="0"/>
                <a:cs typeface="Arial" panose="020B0604020202020204" pitchFamily="34" charset="0"/>
              </a:rPr>
              <a:t>nclisiran</a:t>
            </a:r>
            <a:r>
              <a:rPr lang="en-US" sz="2900" dirty="0">
                <a:effectLst/>
                <a:latin typeface="Arial" panose="020B0604020202020204" pitchFamily="34" charset="0"/>
                <a:ea typeface="Calibri" panose="020F0502020204030204" pitchFamily="34" charset="0"/>
                <a:cs typeface="Arial" panose="020B0604020202020204" pitchFamily="34" charset="0"/>
              </a:rPr>
              <a:t> added – </a:t>
            </a:r>
            <a:r>
              <a:rPr lang="en-GB" sz="2900" b="1" dirty="0">
                <a:solidFill>
                  <a:srgbClr val="00B050"/>
                </a:solidFill>
                <a:latin typeface="Arial" panose="020B0604020202020204" pitchFamily="34" charset="0"/>
                <a:cs typeface="Arial" panose="020B0604020202020204" pitchFamily="34" charset="0"/>
              </a:rPr>
              <a:t>GREEN</a:t>
            </a:r>
            <a:r>
              <a:rPr lang="en-US" sz="2900"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2900" dirty="0">
                <a:latin typeface="Arial" panose="020B0604020202020204" pitchFamily="34" charset="0"/>
                <a:ea typeface="Calibri" panose="020F0502020204030204" pitchFamily="34" charset="0"/>
                <a:cs typeface="Arial" panose="020B0604020202020204" pitchFamily="34" charset="0"/>
              </a:rPr>
              <a:t>on TLDL</a:t>
            </a:r>
            <a:r>
              <a:rPr lang="en-US" sz="2900" dirty="0">
                <a:effectLst/>
                <a:latin typeface="Arial" panose="020B0604020202020204" pitchFamily="34" charset="0"/>
                <a:ea typeface="Calibri" panose="020F0502020204030204" pitchFamily="34" charset="0"/>
                <a:cs typeface="Arial" panose="020B0604020202020204" pitchFamily="34" charset="0"/>
              </a:rPr>
              <a:t> </a:t>
            </a:r>
          </a:p>
          <a:p>
            <a:pPr marL="0" indent="0">
              <a:lnSpc>
                <a:spcPct val="120000"/>
              </a:lnSpc>
              <a:spcBef>
                <a:spcPts val="0"/>
              </a:spcBef>
              <a:buNone/>
            </a:pPr>
            <a:r>
              <a:rPr lang="en-US" sz="2900" dirty="0">
                <a:latin typeface="Arial" panose="020B0604020202020204" pitchFamily="34" charset="0"/>
                <a:ea typeface="Calibri" panose="020F0502020204030204" pitchFamily="34" charset="0"/>
                <a:cs typeface="Arial" panose="020B0604020202020204" pitchFamily="34" charset="0"/>
              </a:rPr>
              <a:t>Omega-3-fatty acid compounds: </a:t>
            </a:r>
            <a:r>
              <a:rPr lang="en-US" sz="2900" dirty="0" err="1">
                <a:latin typeface="Arial" panose="020B0604020202020204" pitchFamily="34" charset="0"/>
                <a:ea typeface="Calibri" panose="020F0502020204030204" pitchFamily="34" charset="0"/>
                <a:cs typeface="Arial" panose="020B0604020202020204" pitchFamily="34" charset="0"/>
              </a:rPr>
              <a:t>I</a:t>
            </a:r>
            <a:r>
              <a:rPr lang="en-US" sz="2900" dirty="0" err="1">
                <a:effectLst/>
                <a:latin typeface="Arial" panose="020B0604020202020204" pitchFamily="34" charset="0"/>
                <a:ea typeface="Calibri" panose="020F0502020204030204" pitchFamily="34" charset="0"/>
                <a:cs typeface="Arial" panose="020B0604020202020204" pitchFamily="34" charset="0"/>
              </a:rPr>
              <a:t>cosapent</a:t>
            </a:r>
            <a:r>
              <a:rPr lang="en-US" sz="2900" dirty="0">
                <a:effectLst/>
                <a:latin typeface="Arial" panose="020B0604020202020204" pitchFamily="34" charset="0"/>
                <a:ea typeface="Calibri" panose="020F0502020204030204" pitchFamily="34" charset="0"/>
                <a:cs typeface="Arial" panose="020B0604020202020204" pitchFamily="34" charset="0"/>
              </a:rPr>
              <a:t> ethyl added as </a:t>
            </a:r>
            <a:r>
              <a:rPr lang="en-US" sz="2900" b="1" dirty="0">
                <a:solidFill>
                  <a:srgbClr val="FFC000"/>
                </a:solidFill>
                <a:effectLst/>
                <a:latin typeface="Arial" panose="020B0604020202020204" pitchFamily="34" charset="0"/>
                <a:ea typeface="Calibri" panose="020F0502020204030204" pitchFamily="34" charset="0"/>
                <a:cs typeface="Arial" panose="020B0604020202020204" pitchFamily="34" charset="0"/>
              </a:rPr>
              <a:t>AMBER </a:t>
            </a:r>
            <a:r>
              <a:rPr lang="en-US" sz="2900" dirty="0">
                <a:latin typeface="Arial" panose="020B0604020202020204" pitchFamily="34" charset="0"/>
                <a:ea typeface="Calibri" panose="020F0502020204030204" pitchFamily="34" charset="0"/>
                <a:cs typeface="Arial" panose="020B0604020202020204" pitchFamily="34" charset="0"/>
              </a:rPr>
              <a:t>on TLDL</a:t>
            </a:r>
            <a:r>
              <a:rPr lang="en-US" sz="2900" dirty="0">
                <a:effectLst/>
                <a:latin typeface="Arial" panose="020B0604020202020204" pitchFamily="34" charset="0"/>
                <a:ea typeface="Calibri" panose="020F0502020204030204" pitchFamily="34" charset="0"/>
                <a:cs typeface="Arial" panose="020B0604020202020204" pitchFamily="34" charset="0"/>
              </a:rPr>
              <a:t> </a:t>
            </a:r>
            <a:endParaRPr lang="en-GB" sz="2900"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endParaRPr lang="en-US" sz="2900" dirty="0">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None/>
            </a:pPr>
            <a:r>
              <a:rPr lang="en-US" sz="2900" u="sng" dirty="0">
                <a:effectLst/>
                <a:latin typeface="Arial" panose="020B0604020202020204" pitchFamily="34" charset="0"/>
                <a:ea typeface="Calibri" panose="020F0502020204030204" pitchFamily="34" charset="0"/>
                <a:cs typeface="Arial" panose="020B0604020202020204" pitchFamily="34" charset="0"/>
              </a:rPr>
              <a:t>PCSK-9 inhibitors (</a:t>
            </a:r>
            <a:r>
              <a:rPr lang="en-US" sz="2900" u="sng" dirty="0" err="1">
                <a:effectLst/>
                <a:latin typeface="Arial" panose="020B0604020202020204" pitchFamily="34" charset="0"/>
                <a:ea typeface="Calibri" panose="020F0502020204030204" pitchFamily="34" charset="0"/>
                <a:cs typeface="Arial" panose="020B0604020202020204" pitchFamily="34" charset="0"/>
              </a:rPr>
              <a:t>evolocumab</a:t>
            </a:r>
            <a:r>
              <a:rPr lang="en-US" sz="2900" u="sng" dirty="0">
                <a:effectLst/>
                <a:latin typeface="Arial" panose="020B0604020202020204" pitchFamily="34" charset="0"/>
                <a:ea typeface="Calibri" panose="020F0502020204030204" pitchFamily="34" charset="0"/>
                <a:cs typeface="Arial" panose="020B0604020202020204" pitchFamily="34" charset="0"/>
              </a:rPr>
              <a:t> &amp; alirocumab) A</a:t>
            </a:r>
            <a:r>
              <a:rPr lang="en-US" sz="2900" dirty="0">
                <a:latin typeface="Arial" panose="020B0604020202020204" pitchFamily="34" charset="0"/>
                <a:ea typeface="Calibri" panose="020F0502020204030204" pitchFamily="34" charset="0"/>
                <a:cs typeface="Arial" panose="020B0604020202020204" pitchFamily="34" charset="0"/>
              </a:rPr>
              <a:t>dded a</a:t>
            </a:r>
            <a:r>
              <a:rPr lang="en-US" sz="2900" dirty="0">
                <a:effectLst/>
                <a:latin typeface="Arial" panose="020B0604020202020204" pitchFamily="34" charset="0"/>
                <a:ea typeface="Calibri" panose="020F0502020204030204" pitchFamily="34" charset="0"/>
                <a:cs typeface="Arial" panose="020B0604020202020204" pitchFamily="34" charset="0"/>
              </a:rPr>
              <a:t>s </a:t>
            </a:r>
            <a:r>
              <a:rPr lang="en-US" sz="29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RED</a:t>
            </a:r>
            <a:r>
              <a:rPr lang="en-US" sz="2900" dirty="0">
                <a:effectLst/>
                <a:latin typeface="Arial" panose="020B0604020202020204" pitchFamily="34" charset="0"/>
                <a:ea typeface="Calibri" panose="020F0502020204030204" pitchFamily="34" charset="0"/>
                <a:cs typeface="Arial" panose="020B0604020202020204" pitchFamily="34" charset="0"/>
              </a:rPr>
              <a:t> on TLDL, so all products recommended in the update lipid modification guidelines are listed. </a:t>
            </a:r>
            <a:endParaRPr lang="en-GB" sz="29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9DD735C8-8910-44E4-4A61-8119BF2DAC1F}"/>
              </a:ext>
            </a:extLst>
          </p:cNvPr>
          <p:cNvPicPr>
            <a:picLocks noChangeAspect="1"/>
          </p:cNvPicPr>
          <p:nvPr/>
        </p:nvPicPr>
        <p:blipFill>
          <a:blip r:embed="rId3"/>
          <a:stretch>
            <a:fillRect/>
          </a:stretch>
        </p:blipFill>
        <p:spPr>
          <a:xfrm>
            <a:off x="1284170" y="5985183"/>
            <a:ext cx="506012" cy="496867"/>
          </a:xfrm>
          <a:prstGeom prst="rect">
            <a:avLst/>
          </a:prstGeom>
        </p:spPr>
      </p:pic>
      <p:sp>
        <p:nvSpPr>
          <p:cNvPr id="6" name="TextBox 5">
            <a:extLst>
              <a:ext uri="{FF2B5EF4-FFF2-40B4-BE49-F238E27FC236}">
                <a16:creationId xmlns:a16="http://schemas.microsoft.com/office/drawing/2014/main" id="{B95916D6-6B36-EEF9-11D5-2F7BEE60BA30}"/>
              </a:ext>
            </a:extLst>
          </p:cNvPr>
          <p:cNvSpPr txBox="1"/>
          <p:nvPr/>
        </p:nvSpPr>
        <p:spPr>
          <a:xfrm>
            <a:off x="1971304" y="5910450"/>
            <a:ext cx="8300852" cy="369332"/>
          </a:xfrm>
          <a:prstGeom prst="rect">
            <a:avLst/>
          </a:prstGeom>
          <a:noFill/>
        </p:spPr>
        <p:txBody>
          <a:bodyPr wrap="square" rtlCol="0">
            <a:spAutoFit/>
          </a:bodyPr>
          <a:lstStyle/>
          <a:p>
            <a:r>
              <a:rPr lang="en-GB" b="1" dirty="0"/>
              <a:t>The TLDL status of these medicines is reflected by Optimise Rx at point of prescribing</a:t>
            </a:r>
          </a:p>
        </p:txBody>
      </p:sp>
    </p:spTree>
    <p:extLst>
      <p:ext uri="{BB962C8B-B14F-4D97-AF65-F5344CB8AC3E}">
        <p14:creationId xmlns:p14="http://schemas.microsoft.com/office/powerpoint/2010/main" val="355966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65CAA8E-C411-D8B1-6F11-EEF57403888E}"/>
              </a:ext>
            </a:extLst>
          </p:cNvPr>
          <p:cNvSpPr txBox="1">
            <a:spLocks/>
          </p:cNvSpPr>
          <p:nvPr/>
        </p:nvSpPr>
        <p:spPr>
          <a:xfrm>
            <a:off x="2033752" y="743746"/>
            <a:ext cx="8413531"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Sheffield Formulary</a:t>
            </a:r>
            <a:endParaRPr lang="en-GB" sz="3600" b="1" dirty="0">
              <a:solidFill>
                <a:schemeClr val="accent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E3D4547-B511-0638-8975-21835A2CFEB6}"/>
              </a:ext>
            </a:extLst>
          </p:cNvPr>
          <p:cNvSpPr txBox="1"/>
          <p:nvPr/>
        </p:nvSpPr>
        <p:spPr>
          <a:xfrm>
            <a:off x="1231027" y="1479332"/>
            <a:ext cx="11196314" cy="4278094"/>
          </a:xfrm>
          <a:prstGeom prst="rect">
            <a:avLst/>
          </a:prstGeom>
          <a:noFill/>
        </p:spPr>
        <p:txBody>
          <a:bodyPr wrap="square" rtlCol="0">
            <a:spAutoFit/>
          </a:bodyPr>
          <a:lstStyle/>
          <a:p>
            <a:r>
              <a:rPr lang="en-GB" sz="2400" b="1" u="sng" dirty="0">
                <a:latin typeface="Arial" panose="020B0604020202020204" pitchFamily="34" charset="0"/>
                <a:cs typeface="Arial" panose="020B0604020202020204" pitchFamily="34" charset="0"/>
              </a:rPr>
              <a:t>Chapter 6: Endocrine System update</a:t>
            </a:r>
          </a:p>
          <a:p>
            <a:r>
              <a:rPr lang="en-GB" sz="2000" b="1" dirty="0" err="1">
                <a:latin typeface="Arial" panose="020B0604020202020204" pitchFamily="34" charset="0"/>
                <a:cs typeface="Arial" panose="020B0604020202020204" pitchFamily="34" charset="0"/>
              </a:rPr>
              <a:t>Insupen</a:t>
            </a:r>
            <a:r>
              <a:rPr lang="en-GB" sz="2000" b="1" dirty="0">
                <a:latin typeface="Arial" panose="020B0604020202020204" pitchFamily="34" charset="0"/>
                <a:cs typeface="Arial" panose="020B0604020202020204" pitchFamily="34" charset="0"/>
              </a:rPr>
              <a:t> Original </a:t>
            </a:r>
            <a:r>
              <a:rPr lang="en-GB" sz="2000" dirty="0">
                <a:latin typeface="Arial" panose="020B0604020202020204" pitchFamily="34" charset="0"/>
                <a:cs typeface="Arial" panose="020B0604020202020204" pitchFamily="34" charset="0"/>
              </a:rPr>
              <a:t>now first choice for </a:t>
            </a:r>
            <a:r>
              <a:rPr kumimoji="0" lang="en-GB"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insulin pen needles, followed by  </a:t>
            </a:r>
          </a:p>
          <a:p>
            <a:r>
              <a:rPr lang="en-GB" sz="2000" dirty="0">
                <a:effectLst/>
                <a:latin typeface="Arial" panose="020B0604020202020204" pitchFamily="34" charset="0"/>
                <a:ea typeface="Times New Roman" panose="02020603050405020304" pitchFamily="18" charset="0"/>
                <a:cs typeface="Arial" panose="020B0604020202020204" pitchFamily="34" charset="0"/>
              </a:rPr>
              <a:t>BD Viva </a:t>
            </a:r>
          </a:p>
          <a:p>
            <a:r>
              <a:rPr lang="en-GB" sz="2000" dirty="0" err="1">
                <a:effectLst/>
                <a:latin typeface="Arial" panose="020B0604020202020204" pitchFamily="34" charset="0"/>
                <a:ea typeface="Times New Roman" panose="02020603050405020304" pitchFamily="18" charset="0"/>
                <a:cs typeface="Arial" panose="020B0604020202020204" pitchFamily="34" charset="0"/>
              </a:rPr>
              <a:t>GlucoRx</a:t>
            </a:r>
            <a:r>
              <a:rPr lang="en-GB" sz="2000" dirty="0">
                <a:effectLst/>
                <a:latin typeface="Arial" panose="020B0604020202020204" pitchFamily="34" charset="0"/>
                <a:ea typeface="Times New Roman" panose="02020603050405020304" pitchFamily="18" charset="0"/>
                <a:cs typeface="Arial" panose="020B0604020202020204" pitchFamily="34" charset="0"/>
              </a:rPr>
              <a:t> </a:t>
            </a:r>
            <a:r>
              <a:rPr lang="en-GB" sz="2000" dirty="0" err="1">
                <a:effectLst/>
                <a:latin typeface="Arial" panose="020B0604020202020204" pitchFamily="34" charset="0"/>
                <a:ea typeface="Times New Roman" panose="02020603050405020304" pitchFamily="18" charset="0"/>
                <a:cs typeface="Arial" panose="020B0604020202020204" pitchFamily="34" charset="0"/>
              </a:rPr>
              <a:t>CarePoint</a:t>
            </a:r>
            <a:r>
              <a:rPr lang="en-GB" sz="2000" dirty="0">
                <a:effectLst/>
                <a:latin typeface="Arial" panose="020B0604020202020204" pitchFamily="34" charset="0"/>
                <a:ea typeface="Times New Roman" panose="02020603050405020304" pitchFamily="18" charset="0"/>
                <a:cs typeface="Arial" panose="020B0604020202020204" pitchFamily="34" charset="0"/>
              </a:rPr>
              <a:t> have been removed from the formulary</a:t>
            </a:r>
          </a:p>
          <a:p>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r>
              <a:rPr lang="en-GB" sz="2000" b="1" dirty="0">
                <a:latin typeface="Arial" panose="020B0604020202020204" pitchFamily="34" charset="0"/>
                <a:ea typeface="Times New Roman" panose="02020603050405020304" pitchFamily="18" charset="0"/>
                <a:cs typeface="Arial" panose="020B0604020202020204" pitchFamily="34" charset="0"/>
              </a:rPr>
              <a:t>Sheffield Formulary updated choices:</a:t>
            </a:r>
          </a:p>
          <a:p>
            <a:r>
              <a:rPr lang="en-GB" sz="2000" u="sng" dirty="0">
                <a:latin typeface="Arial" panose="020B0604020202020204" pitchFamily="34" charset="0"/>
                <a:cs typeface="Arial" panose="020B0604020202020204" pitchFamily="34" charset="0"/>
              </a:rPr>
              <a:t>6.1.1.3 Hypodermic equipment </a:t>
            </a:r>
          </a:p>
          <a:p>
            <a:r>
              <a:rPr lang="en-GB" sz="2000" u="sng" dirty="0">
                <a:latin typeface="Arial" panose="020B0604020202020204" pitchFamily="34" charset="0"/>
                <a:cs typeface="Arial" panose="020B0604020202020204" pitchFamily="34" charset="0"/>
              </a:rPr>
              <a:t>Needles</a:t>
            </a:r>
            <a:r>
              <a:rPr lang="en-GB" sz="2000" dirty="0">
                <a:latin typeface="Arial" panose="020B0604020202020204" pitchFamily="34" charset="0"/>
                <a:cs typeface="Arial" panose="020B0604020202020204" pitchFamily="34" charset="0"/>
              </a:rPr>
              <a:t> </a:t>
            </a:r>
          </a:p>
          <a:p>
            <a:r>
              <a:rPr lang="en-GB" sz="2000" b="1" dirty="0" err="1">
                <a:latin typeface="Arial" panose="020B0604020202020204" pitchFamily="34" charset="0"/>
                <a:cs typeface="Arial" panose="020B0604020202020204" pitchFamily="34" charset="0"/>
              </a:rPr>
              <a:t>Insupen</a:t>
            </a:r>
            <a:r>
              <a:rPr lang="en-GB" sz="2000" b="1" dirty="0">
                <a:latin typeface="Arial" panose="020B0604020202020204" pitchFamily="34" charset="0"/>
                <a:cs typeface="Arial" panose="020B0604020202020204" pitchFamily="34" charset="0"/>
              </a:rPr>
              <a:t> Original </a:t>
            </a:r>
            <a:r>
              <a:rPr lang="en-GB" sz="2000" dirty="0">
                <a:latin typeface="Arial" panose="020B0604020202020204" pitchFamily="34" charset="0"/>
                <a:cs typeface="Arial" panose="020B0604020202020204" pitchFamily="34" charset="0"/>
              </a:rPr>
              <a:t>needles 4mm, 5mm, 6mm </a:t>
            </a:r>
          </a:p>
          <a:p>
            <a:r>
              <a:rPr lang="en-GB" sz="2000" dirty="0">
                <a:latin typeface="Arial" panose="020B0604020202020204" pitchFamily="34" charset="0"/>
                <a:cs typeface="Arial" panose="020B0604020202020204" pitchFamily="34" charset="0"/>
              </a:rPr>
              <a:t>BD Viva needles 4mm, 5mm, 6mm</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r>
              <a:rPr lang="en-GB" sz="2000" dirty="0">
                <a:latin typeface="Arial" panose="020B0604020202020204" pitchFamily="34" charset="0"/>
                <a:cs typeface="Arial" panose="020B0604020202020204" pitchFamily="34" charset="0"/>
              </a:rPr>
              <a:t>Here is the link for the for the formulary chapter </a:t>
            </a:r>
            <a:r>
              <a:rPr lang="en-GB" sz="2000" dirty="0">
                <a:latin typeface="Arial" panose="020B0604020202020204" pitchFamily="34" charset="0"/>
                <a:cs typeface="Arial" panose="020B0604020202020204" pitchFamily="34" charset="0"/>
                <a:hlinkClick r:id="rId4"/>
              </a:rPr>
              <a:t>6_Endocrine.pdf (sheffieldccg.nhs.uk)</a:t>
            </a:r>
            <a:endParaRPr lang="en-GB" sz="2000" dirty="0">
              <a:solidFill>
                <a:srgbClr val="FF0000"/>
              </a:solidFill>
              <a:latin typeface="Arial" panose="020B0604020202020204" pitchFamily="34" charset="0"/>
              <a:cs typeface="Arial" panose="020B0604020202020204" pitchFamily="34" charset="0"/>
            </a:endParaRPr>
          </a:p>
          <a:p>
            <a:endParaRPr lang="en-GB" sz="2000" dirty="0">
              <a:solidFill>
                <a:srgbClr val="FF0000"/>
              </a:solidFill>
              <a:latin typeface="Arial" panose="020B0604020202020204" pitchFamily="34" charset="0"/>
              <a:cs typeface="Arial" panose="020B0604020202020204" pitchFamily="34" charset="0"/>
            </a:endParaRPr>
          </a:p>
          <a:p>
            <a:endParaRPr lang="en-GB" sz="2800"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C5FD5B7-FC9B-8655-333E-70499D2C69EB}"/>
              </a:ext>
            </a:extLst>
          </p:cNvPr>
          <p:cNvPicPr>
            <a:picLocks noChangeAspect="1"/>
          </p:cNvPicPr>
          <p:nvPr/>
        </p:nvPicPr>
        <p:blipFill>
          <a:blip r:embed="rId5"/>
          <a:stretch>
            <a:fillRect/>
          </a:stretch>
        </p:blipFill>
        <p:spPr>
          <a:xfrm>
            <a:off x="709109" y="5441731"/>
            <a:ext cx="1043836" cy="854217"/>
          </a:xfrm>
          <a:prstGeom prst="rect">
            <a:avLst/>
          </a:prstGeom>
        </p:spPr>
      </p:pic>
      <p:sp>
        <p:nvSpPr>
          <p:cNvPr id="5" name="TextBox 4">
            <a:extLst>
              <a:ext uri="{FF2B5EF4-FFF2-40B4-BE49-F238E27FC236}">
                <a16:creationId xmlns:a16="http://schemas.microsoft.com/office/drawing/2014/main" id="{86E30161-FC1B-82D1-D3CE-1C8C55B86522}"/>
              </a:ext>
            </a:extLst>
          </p:cNvPr>
          <p:cNvSpPr txBox="1"/>
          <p:nvPr/>
        </p:nvSpPr>
        <p:spPr>
          <a:xfrm>
            <a:off x="1752945" y="5749037"/>
            <a:ext cx="10142138"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All new patients that require insulin, please prescribe </a:t>
            </a:r>
            <a:r>
              <a:rPr lang="en-GB" sz="2000" dirty="0" err="1">
                <a:latin typeface="Arial" panose="020B0604020202020204" pitchFamily="34" charset="0"/>
                <a:cs typeface="Arial" panose="020B0604020202020204" pitchFamily="34" charset="0"/>
              </a:rPr>
              <a:t>Insupen</a:t>
            </a:r>
            <a:r>
              <a:rPr lang="en-GB" sz="2000" dirty="0">
                <a:latin typeface="Arial" panose="020B0604020202020204" pitchFamily="34" charset="0"/>
                <a:cs typeface="Arial" panose="020B0604020202020204" pitchFamily="34" charset="0"/>
              </a:rPr>
              <a:t> Original pen needles</a:t>
            </a:r>
            <a:endParaRPr lang="en-GB"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4457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2297</Words>
  <Application>Microsoft Office PowerPoint</Application>
  <PresentationFormat>Widescreen</PresentationFormat>
  <Paragraphs>224</Paragraphs>
  <Slides>20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Courier New</vt:lpstr>
      <vt:lpstr>Helvetica</vt:lpstr>
      <vt:lpstr>Symbol</vt:lpstr>
      <vt:lpstr>Verdana</vt:lpstr>
      <vt:lpstr>Wingdings</vt:lpstr>
      <vt:lpstr>1_Office Theme</vt:lpstr>
      <vt:lpstr>         Welcome - We will start at 12:30 Area Prescribing Group – Learning Lunch 2nd November 2023 Sheffield Medicines and Prescribing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Medicines Supply Problems - Sheffield Place  </vt:lpstr>
      <vt:lpstr>Annual #MedSafetyWeek 2023 (6-12 November)</vt:lpstr>
      <vt:lpstr> New SPS resources (link here)  </vt:lpstr>
      <vt:lpstr>SPS webinar - Reviewing medicines for people at risk of falls </vt:lpstr>
      <vt:lpstr>PowerPoint Presentation</vt:lpstr>
      <vt:lpstr>PowerPoint Presentation</vt:lpstr>
      <vt:lpstr>PowerPoint Presentation</vt:lpstr>
      <vt:lpstr>Summary of key actions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 We will start at 12:30 Area Prescribing Group – Learning Lunch  7th September 2023 Sheffield Medicines and Prescribing Please Note: Ensure that slides will be understood by those not present at meeting and remember to include hyperlinks as much as possible, i.e. less is more. From now on, APGLlunch will be sent as PDF to primary care clinicians and will replace the APG Round Up</dc:title>
  <dc:creator>VASILE, Diana (NHS SOUTH YORKSHIRE ICB - 03N)</dc:creator>
  <cp:lastModifiedBy>PARSONS, Emily (NHS SOUTH YORKSHIRE ICB - 03N)</cp:lastModifiedBy>
  <cp:revision>65</cp:revision>
  <dcterms:created xsi:type="dcterms:W3CDTF">2023-08-21T08:03:43Z</dcterms:created>
  <dcterms:modified xsi:type="dcterms:W3CDTF">2023-11-02T12:22:13Z</dcterms:modified>
</cp:coreProperties>
</file>