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7" r:id="rId2"/>
    <p:sldId id="260" r:id="rId3"/>
    <p:sldId id="261" r:id="rId4"/>
    <p:sldId id="453" r:id="rId5"/>
    <p:sldId id="414" r:id="rId6"/>
    <p:sldId id="454" r:id="rId7"/>
    <p:sldId id="467" r:id="rId8"/>
    <p:sldId id="463" r:id="rId9"/>
    <p:sldId id="455" r:id="rId10"/>
    <p:sldId id="259" r:id="rId11"/>
    <p:sldId id="398" r:id="rId12"/>
    <p:sldId id="470" r:id="rId13"/>
    <p:sldId id="465" r:id="rId14"/>
    <p:sldId id="399" r:id="rId15"/>
    <p:sldId id="469" r:id="rId16"/>
    <p:sldId id="464" r:id="rId17"/>
    <p:sldId id="459" r:id="rId18"/>
    <p:sldId id="271" r:id="rId19"/>
    <p:sldId id="2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24486-A716-4A18-89E8-902780526391}" type="datetimeFigureOut">
              <a:rPr lang="en-GB" smtClean="0"/>
              <a:t>04/10/2023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AB21-4540-4ACB-B473-B6B91E4C9EFD}" type="slidenum">
              <a:rPr lang="en-GB" smtClean="0"/>
              <a:t>‹#›</a:t>
            </a:fld>
            <a:endParaRPr lang="en-GB"/>
          </a:p>
        </p:txBody>
      </p:sp>
    </p:spTree>
    <p:extLst>
      <p:ext uri="{BB962C8B-B14F-4D97-AF65-F5344CB8AC3E}">
        <p14:creationId xmlns:p14="http://schemas.microsoft.com/office/powerpoint/2010/main" val="212331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b="1" dirty="0">
                <a:solidFill>
                  <a:srgbClr val="FF0000"/>
                </a:solidFill>
                <a:latin typeface="Arial" panose="020B0604020202020204" pitchFamily="34" charset="0"/>
                <a:cs typeface="Arial" panose="020B0604020202020204" pitchFamily="34" charset="0"/>
              </a:rPr>
              <a:t>Please Note: Ensure that slides will be understood by those not present at meeting and remember to include hyperlinks as much as possible, i.e. less is more. From now on, </a:t>
            </a:r>
            <a:r>
              <a:rPr lang="en-GB" sz="1600" b="1" dirty="0" err="1">
                <a:solidFill>
                  <a:srgbClr val="FF0000"/>
                </a:solidFill>
                <a:latin typeface="Arial" panose="020B0604020202020204" pitchFamily="34" charset="0"/>
                <a:cs typeface="Arial" panose="020B0604020202020204" pitchFamily="34" charset="0"/>
              </a:rPr>
              <a:t>APGLlunch</a:t>
            </a:r>
            <a:r>
              <a:rPr lang="en-GB" sz="1600" b="1" dirty="0">
                <a:solidFill>
                  <a:srgbClr val="FF0000"/>
                </a:solidFill>
                <a:latin typeface="Arial" panose="020B0604020202020204" pitchFamily="34" charset="0"/>
                <a:cs typeface="Arial" panose="020B0604020202020204" pitchFamily="34" charset="0"/>
              </a:rPr>
              <a:t> will be sent as PDF to primary care clinicians and will replace the APG Round Up</a:t>
            </a:r>
            <a:endParaRPr lang="en-GB" sz="1500" b="1" i="0" dirty="0">
              <a:solidFill>
                <a:srgbClr val="FF0000"/>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867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3600" b="1" dirty="0">
                <a:solidFill>
                  <a:srgbClr val="FF0000"/>
                </a:solidFill>
              </a:rPr>
              <a:t>DO we delete this slide ? And place in separate place.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879140-3BA0-42E8-873F-690D20A09B8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744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4</a:t>
            </a:fld>
            <a:endParaRPr lang="en-GB"/>
          </a:p>
        </p:txBody>
      </p:sp>
    </p:spTree>
    <p:extLst>
      <p:ext uri="{BB962C8B-B14F-4D97-AF65-F5344CB8AC3E}">
        <p14:creationId xmlns:p14="http://schemas.microsoft.com/office/powerpoint/2010/main" val="1009850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5</a:t>
            </a:fld>
            <a:endParaRPr lang="en-GB"/>
          </a:p>
        </p:txBody>
      </p:sp>
    </p:spTree>
    <p:extLst>
      <p:ext uri="{BB962C8B-B14F-4D97-AF65-F5344CB8AC3E}">
        <p14:creationId xmlns:p14="http://schemas.microsoft.com/office/powerpoint/2010/main" val="444950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6</a:t>
            </a:fld>
            <a:endParaRPr lang="en-GB"/>
          </a:p>
        </p:txBody>
      </p:sp>
    </p:spTree>
    <p:extLst>
      <p:ext uri="{BB962C8B-B14F-4D97-AF65-F5344CB8AC3E}">
        <p14:creationId xmlns:p14="http://schemas.microsoft.com/office/powerpoint/2010/main" val="386458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9</a:t>
            </a:fld>
            <a:endParaRPr lang="en-GB"/>
          </a:p>
        </p:txBody>
      </p:sp>
    </p:spTree>
    <p:extLst>
      <p:ext uri="{BB962C8B-B14F-4D97-AF65-F5344CB8AC3E}">
        <p14:creationId xmlns:p14="http://schemas.microsoft.com/office/powerpoint/2010/main" val="2725507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11</a:t>
            </a:fld>
            <a:endParaRPr lang="en-GB"/>
          </a:p>
        </p:txBody>
      </p:sp>
    </p:spTree>
    <p:extLst>
      <p:ext uri="{BB962C8B-B14F-4D97-AF65-F5344CB8AC3E}">
        <p14:creationId xmlns:p14="http://schemas.microsoft.com/office/powerpoint/2010/main" val="1024154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E879140-3BA0-42E8-873F-690D20A09B88}" type="slidenum">
              <a:rPr lang="en-GB" smtClean="0"/>
              <a:t>17</a:t>
            </a:fld>
            <a:endParaRPr lang="en-GB"/>
          </a:p>
        </p:txBody>
      </p:sp>
    </p:spTree>
    <p:extLst>
      <p:ext uri="{BB962C8B-B14F-4D97-AF65-F5344CB8AC3E}">
        <p14:creationId xmlns:p14="http://schemas.microsoft.com/office/powerpoint/2010/main" val="4106044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18433-6D39-479C-A683-B5D3366352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5A38C6-ADD3-4410-884E-AF3592519A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BB2F48A-3173-47FF-8441-18700D844DA1}"/>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0C0C4057-5781-40A6-B21F-D6941DDE6D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4F051A-055C-44AA-AAA8-66AC1B4895A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595488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E640A-8C95-43A2-9090-8BC8F34AD13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5A6591E-DCE9-4226-B96A-77E0C7D166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245CE99-A083-4092-B627-E3E041956652}"/>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3FAB2901-2BD0-4834-826F-FE83115CC35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6B502F3-F894-454E-B47B-18F42304654E}"/>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49281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099FA7-13E3-44F2-A09D-C61E38C485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FBD567-B0C0-47CC-8122-FBD9814169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7694B4-EE03-4A0F-B3C1-68A58B3020C2}"/>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31A7A2CD-AA2F-4A49-90DC-0C93238B000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0AB13F-34B3-4591-956E-97AD6502A1A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75088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141AF-7F31-403C-B126-8395A85DA89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4DCDF82-956C-4A57-821D-EBAA3AF9F2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29F688-F6D8-4AEB-A033-F54ED46EC41F}"/>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7FF3B993-A96F-4A1C-B2FE-A1185872EF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377297-2389-460D-B5AB-F1C26E35F13B}"/>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03608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366D5-5092-49C1-83EB-AF0ED076C7C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BC07FD2-C909-445A-9E63-D97CD467D6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D2B372-A75D-496C-AA1A-1C4BCB8A5282}"/>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E78A34D8-3349-4DD0-8080-F9DC5AB82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9FF90B-8AC4-4ACF-9F59-444F5C6423C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1139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85905-2CA6-4716-A215-08BDC6D4E2B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BE0C7B-019A-4A15-BB98-A56E32A66A8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592583E-E714-4E52-A4EC-859C9793A7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7A81120-8291-4ABF-AD40-0678C2EDDCA4}"/>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6" name="Footer Placeholder 5">
            <a:extLst>
              <a:ext uri="{FF2B5EF4-FFF2-40B4-BE49-F238E27FC236}">
                <a16:creationId xmlns:a16="http://schemas.microsoft.com/office/drawing/2014/main" id="{4724CBA4-447E-4C93-ACC0-E607558784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08976B5-C379-4127-B5D1-8F95A92A6E30}"/>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29282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8EF38-336C-4D45-B6FC-06FEF5DCB82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58294EB-724B-4A5E-8E0F-CE461DEFF8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A662D2A-FD80-42CC-94CB-BE1B55CBFA8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C49AFC5-F600-4445-A53B-70DECDA59F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786B77-C661-4007-B634-18A9220D18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4A52FF4-2134-4683-A2DC-B52528B792C2}"/>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8" name="Footer Placeholder 7">
            <a:extLst>
              <a:ext uri="{FF2B5EF4-FFF2-40B4-BE49-F238E27FC236}">
                <a16:creationId xmlns:a16="http://schemas.microsoft.com/office/drawing/2014/main" id="{38A3688D-A235-4578-A608-9626F6A150A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C2B8631-611F-4A89-AD41-712949E614D5}"/>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224387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1957-AFBF-4C3F-9529-7A2B9FD93E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7EAE9B-E5B9-4261-AE2A-3E0E3467E7EE}"/>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4" name="Footer Placeholder 3">
            <a:extLst>
              <a:ext uri="{FF2B5EF4-FFF2-40B4-BE49-F238E27FC236}">
                <a16:creationId xmlns:a16="http://schemas.microsoft.com/office/drawing/2014/main" id="{8A8DC064-F7E3-483C-A786-80201AFC37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F5DA13D-4567-4F89-9A72-45D314C800B8}"/>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085224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8160292-1F88-467C-9776-FCC7D450D590}"/>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3" name="Footer Placeholder 2">
            <a:extLst>
              <a:ext uri="{FF2B5EF4-FFF2-40B4-BE49-F238E27FC236}">
                <a16:creationId xmlns:a16="http://schemas.microsoft.com/office/drawing/2014/main" id="{38514ABC-3E19-4393-BCFC-084625245B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FD4F3B4-1BF5-44EE-B533-B776C8C7AA37}"/>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1888306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AA633-AA50-4496-80FB-3605D41357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BED8C57-2499-48FF-AB03-9AA1942CDB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F5C04DC-6274-4875-923A-C5CF5274B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B261CE-71C9-4CE6-9E11-B8A8364BCA86}"/>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6" name="Footer Placeholder 5">
            <a:extLst>
              <a:ext uri="{FF2B5EF4-FFF2-40B4-BE49-F238E27FC236}">
                <a16:creationId xmlns:a16="http://schemas.microsoft.com/office/drawing/2014/main" id="{9127E290-E6E5-47CD-9989-590935BCD0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EDA013-F0E8-41B3-8FB6-3055856E7A5C}"/>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416116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1A82A-B7AD-49CD-9790-55A2FBA9E8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F25A92D-D9C2-4B99-B64C-A500065C84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FFAFD9E6-7FB6-4B21-ACD3-0623F0A903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16AD1D-919D-4406-A59F-889F155F435F}"/>
              </a:ext>
            </a:extLst>
          </p:cNvPr>
          <p:cNvSpPr>
            <a:spLocks noGrp="1"/>
          </p:cNvSpPr>
          <p:nvPr>
            <p:ph type="dt" sz="half" idx="10"/>
          </p:nvPr>
        </p:nvSpPr>
        <p:spPr/>
        <p:txBody>
          <a:bodyPr/>
          <a:lstStyle/>
          <a:p>
            <a:fld id="{B90FCCE0-2DEE-40F8-A056-86472EEFF24B}" type="datetimeFigureOut">
              <a:rPr lang="en-GB" smtClean="0"/>
              <a:t>04/10/2023</a:t>
            </a:fld>
            <a:endParaRPr lang="en-GB"/>
          </a:p>
        </p:txBody>
      </p:sp>
      <p:sp>
        <p:nvSpPr>
          <p:cNvPr id="6" name="Footer Placeholder 5">
            <a:extLst>
              <a:ext uri="{FF2B5EF4-FFF2-40B4-BE49-F238E27FC236}">
                <a16:creationId xmlns:a16="http://schemas.microsoft.com/office/drawing/2014/main" id="{402F5537-E8C9-479E-BB39-90CEF08B748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2CA461-8532-4F61-8F0A-B48CA0584112}"/>
              </a:ext>
            </a:extLst>
          </p:cNvPr>
          <p:cNvSpPr>
            <a:spLocks noGrp="1"/>
          </p:cNvSpPr>
          <p:nvPr>
            <p:ph type="sldNum" sz="quarter" idx="12"/>
          </p:nvPr>
        </p:nvSpPr>
        <p:spPr/>
        <p:txBody>
          <a:bodyPr/>
          <a:lstStyle/>
          <a:p>
            <a:fld id="{E4E6714A-F00A-4C82-A6A8-E016DBA66D89}" type="slidenum">
              <a:rPr lang="en-GB" smtClean="0"/>
              <a:t>‹#›</a:t>
            </a:fld>
            <a:endParaRPr lang="en-GB"/>
          </a:p>
        </p:txBody>
      </p:sp>
    </p:spTree>
    <p:extLst>
      <p:ext uri="{BB962C8B-B14F-4D97-AF65-F5344CB8AC3E}">
        <p14:creationId xmlns:p14="http://schemas.microsoft.com/office/powerpoint/2010/main" val="39141986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99F65D-3BB6-46E2-8186-A0BC976E8D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21FB99-E9C1-4A80-9445-F1AAA17BCB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D0EC374-EEE5-43DB-B12D-4109324C3F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FCCE0-2DEE-40F8-A056-86472EEFF24B}" type="datetimeFigureOut">
              <a:rPr lang="en-GB" smtClean="0"/>
              <a:t>04/10/2023</a:t>
            </a:fld>
            <a:endParaRPr lang="en-GB"/>
          </a:p>
        </p:txBody>
      </p:sp>
      <p:sp>
        <p:nvSpPr>
          <p:cNvPr id="5" name="Footer Placeholder 4">
            <a:extLst>
              <a:ext uri="{FF2B5EF4-FFF2-40B4-BE49-F238E27FC236}">
                <a16:creationId xmlns:a16="http://schemas.microsoft.com/office/drawing/2014/main" id="{DBA4821B-0741-4874-8052-C32D8B3529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349E961-BCC7-4B3B-AB9E-5A64118418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6714A-F00A-4C82-A6A8-E016DBA66D89}" type="slidenum">
              <a:rPr lang="en-GB" smtClean="0"/>
              <a:t>‹#›</a:t>
            </a:fld>
            <a:endParaRPr lang="en-GB"/>
          </a:p>
        </p:txBody>
      </p:sp>
    </p:spTree>
    <p:extLst>
      <p:ext uri="{BB962C8B-B14F-4D97-AF65-F5344CB8AC3E}">
        <p14:creationId xmlns:p14="http://schemas.microsoft.com/office/powerpoint/2010/main" val="284099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www.intranet.sheffieldccg.nhs.uk/medicines-index.ht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tranet.sheffieldccg.nhs.uk/Downloads/Medicines%20Management/prescribing%20guidelines/Guidance_on_prescribing_specials.pdf"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www.gov.uk/drug-safety-update/fluoroquinolone-antibiotics-reminder-of-the-risk-of-disabling-and-potentially-long-lasting-or-irreversible-side-effects" TargetMode="External"/><Relationship Id="rId4" Type="http://schemas.openxmlformats.org/officeDocument/2006/relationships/hyperlink" Target="https://www.intranet.sheffieldccg.nhs.uk/Downloads/Medicines%20Management/Practice%20resources%20and%20PGDs/Medicines%20Safety/Fire%20hazard%20with%20paraffin%20emollient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ssets.publishing.service.gov.uk/media/5c9364c6e5274a48edb9a9fa/FQ-patient-sheet-final.pdf" TargetMode="External"/><Relationship Id="rId7" Type="http://schemas.openxmlformats.org/officeDocument/2006/relationships/image" Target="../media/image1.jpg"/><Relationship Id="rId2" Type="http://schemas.openxmlformats.org/officeDocument/2006/relationships/hyperlink" Target="https://www.gov.uk/drug-safety-update/fluoroquinolone-antibiotics-reminder-of-the-risk-of-disabling-and-potentially-long-lasting-or-irreversible-side-effects" TargetMode="External"/><Relationship Id="rId1" Type="http://schemas.openxmlformats.org/officeDocument/2006/relationships/slideLayout" Target="../slideLayouts/slideLayout7.xml"/><Relationship Id="rId6" Type="http://schemas.openxmlformats.org/officeDocument/2006/relationships/hyperlink" Target="https://www.gov.uk/drug-safety-update/statins-very-infrequent-reports-of-myasthenia-gravis" TargetMode="External"/><Relationship Id="rId5" Type="http://schemas.openxmlformats.org/officeDocument/2006/relationships/hyperlink" Target="https://www.gov.uk/drug-safety-update/methotrexate-advise-patients-to-take-precautions-in-the-sun-to-avoid-photosensitivity-reactions" TargetMode="External"/><Relationship Id="rId4" Type="http://schemas.openxmlformats.org/officeDocument/2006/relationships/hyperlink" Target="https://www.gov.uk/drug-safety-update/fluoroquinolone-antibiotics-suicidal-thoughts-and-behaviour"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sps.nhs.uk/home/tools/medicines-supply-tool/" TargetMode="External"/><Relationship Id="rId2" Type="http://schemas.openxmlformats.org/officeDocument/2006/relationships/hyperlink" Target="https://www.cas.mhra.gov.uk/ViewandAcknowledgment/ViewAlert.aspx?AlertID=103238"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gbr01.safelinks.protection.outlook.com/?url=https%3A%2F%2Fspecialistpharmacyservice.cmail20.com%2Ft%2Fj-l-sakyuy-tumjkdyty-b%2F&amp;data=05%7C01%7Csharron.kebell%40nhs.net%7Cd8978126aaf64258590108dbc10a01fe%7C37c354b285b047f5b22207b48d774ee3%7C0%7C0%7C638316020953281818%7CUnknown%7CTWFpbGZsb3d8eyJWIjoiMC4wLjAwMDAiLCJQIjoiV2luMzIiLCJBTiI6Ik1haWwiLCJXVCI6Mn0%3D%7C3000%7C%7C%7C&amp;sdata=8rSOaL0a8OjTqsgJ1yhzZ1G7IfHQ0%2FY7YjP72oRerAQ%3D&amp;reserved=0" TargetMode="External"/><Relationship Id="rId2" Type="http://schemas.openxmlformats.org/officeDocument/2006/relationships/hyperlink" Target="https://www.sps.nhs.uk/home/about-sps/" TargetMode="External"/><Relationship Id="rId1" Type="http://schemas.openxmlformats.org/officeDocument/2006/relationships/slideLayout" Target="../slideLayouts/slideLayout2.xml"/><Relationship Id="rId6" Type="http://schemas.openxmlformats.org/officeDocument/2006/relationships/hyperlink" Target="https://gbr01.safelinks.protection.outlook.com/?url=https%3A%2F%2Fspecialistpharmacyservice.cmail20.com%2Ft%2Fj-l-solitt-tumjkdyty-x%2F&amp;data=05%7C01%7Csharron.kebell%40nhs.net%7C114f13f34d7e4a98566108dbb61d6884%7C37c354b285b047f5b22207b48d774ee3%7C0%7C0%7C638304009682799634%7CUnknown%7CTWFpbGZsb3d8eyJWIjoiMC4wLjAwMDAiLCJQIjoiV2luMzIiLCJBTiI6Ik1haWwiLCJXVCI6Mn0%3D%7C3000%7C%7C%7C&amp;sdata=wLRrqUygGcRTOGYjuIaukwrv2OvUoDkJxyOG3ilth%2Bw%3D&amp;reserved=0" TargetMode="External"/><Relationship Id="rId5" Type="http://schemas.openxmlformats.org/officeDocument/2006/relationships/hyperlink" Target="https://gbr01.safelinks.protection.outlook.com/?url=https%3A%2F%2Fspecialistpharmacyservice.cmail20.com%2Ft%2Fj-l-solitt-tumjkdyty-f%2F&amp;data=05%7C01%7Csharron.kebell%40nhs.net%7C114f13f34d7e4a98566108dbb61d6884%7C37c354b285b047f5b22207b48d774ee3%7C0%7C0%7C638304009682955794%7CUnknown%7CTWFpbGZsb3d8eyJWIjoiMC4wLjAwMDAiLCJQIjoiV2luMzIiLCJBTiI6Ik1haWwiLCJXVCI6Mn0%3D%7C3000%7C%7C%7C&amp;sdata=7NxtF6%2B2B%2BZsuR7IkTP9ui74c2sKpmwgb1IJWfGu06c%3D&amp;reserved=0" TargetMode="External"/><Relationship Id="rId4" Type="http://schemas.openxmlformats.org/officeDocument/2006/relationships/hyperlink" Target="https://gbr01.safelinks.protection.outlook.com/?url=https%3A%2F%2Fspecialistpharmacyservice.cmail19.com%2Ft%2Fj-l-sctkld-tumjkdyty-p%2F&amp;data=05%7C01%7Csharron.kebell%40nhs.net%7Cbd38de63cf33483d9b1708dbbb82fe8a%7C37c354b285b047f5b22207b48d774ee3%7C0%7C0%7C638309943542366620%7CUnknown%7CTWFpbGZsb3d8eyJWIjoiMC4wLjAwMDAiLCJQIjoiV2luMzIiLCJBTiI6Ik1haWwiLCJXVCI6Mn0%3D%7C3000%7C%7C%7C&amp;sdata=J%2FwmSanrN%2BrI3daYGhxeG%2BQcuOZdHZAv4p0zdmMSKGY%3D&amp;reserved=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mcusercontent.com/7e7659db46e568cca5e047f43/files/6d24f1fc-313a-d0dd-fb5e-0c265f6d35a7/PrescQIPP_IMPACT_flyer_January_2023.pdf" TargetMode="External"/><Relationship Id="rId7" Type="http://schemas.openxmlformats.org/officeDocument/2006/relationships/hyperlink" Target="https://gbr01.safelinks.protection.outlook.com/?url=https%3A%2F%2Fprescqipp.us2.list-manage.com%2Ftrack%2Fclick%3Fu%3D7e7659db46e568cca5e047f43%26id%3D1c6a81af64%26e%3D75b5b8d145&amp;data=05%7C01%7Chelentaylor5%40nhs.net%7C50d1cd14652940a1b47508dbc4b64730%7C37c354b285b047f5b22207b48d774ee3%7C0%7C0%7C638320059386994078%7CUnknown%7CTWFpbGZsb3d8eyJWIjoiMC4wLjAwMDAiLCJQIjoiV2luMzIiLCJBTiI6Ik1haWwiLCJXVCI6Mn0%3D%7C3000%7C%7C%7C&amp;sdata=v%2BuLD9ri%2BTrblLtFk16%2F6kpiSgUcVtU3pWWCxBA1KIc%3D&amp;reserved=0"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gbr01.safelinks.protection.outlook.com/?url=https%3A%2F%2Fprescqipp.us2.list-manage.com%2Ftrack%2Fclick%3Fu%3D7e7659db46e568cca5e047f43%26id%3D1aa7e0a20e%26e%3D75b5b8d145&amp;data=05%7C01%7Chelentaylor5%40nhs.net%7C50d1cd14652940a1b47508dbc4b64730%7C37c354b285b047f5b22207b48d774ee3%7C0%7C0%7C638320059386837851%7CUnknown%7CTWFpbGZsb3d8eyJWIjoiMC4wLjAwMDAiLCJQIjoiV2luMzIiLCJBTiI6Ik1haWwiLCJXVCI6Mn0%3D%7C3000%7C%7C%7C&amp;sdata=jhLSwnOHHdyvorW%2BhQMThdHpqrFDFzZ290FLIQzBrY0%3D&amp;reserved=0" TargetMode="External"/><Relationship Id="rId5" Type="http://schemas.openxmlformats.org/officeDocument/2006/relationships/hyperlink" Target="https://gbr01.safelinks.protection.outlook.com/?url=https%3A%2F%2Fprescqipp.us2.list-manage.com%2Ftrack%2Fclick%3Fu%3D7e7659db46e568cca5e047f43%26id%3D199905855e%26e%3D75b5b8d145&amp;data=05%7C01%7Chelentaylor5%40nhs.net%7C50d1cd14652940a1b47508dbc4b64730%7C37c354b285b047f5b22207b48d774ee3%7C0%7C0%7C638320059386837851%7CUnknown%7CTWFpbGZsb3d8eyJWIjoiMC4wLjAwMDAiLCJQIjoiV2luMzIiLCJBTiI6Ik1haWwiLCJXVCI6Mn0%3D%7C3000%7C%7C%7C&amp;sdata=OYh%2FI9%2BYPQrRwnqlPi1Cx0NdX%2BwG2ZY7fyPx9VYh6DE%3D&amp;reserved=0" TargetMode="External"/><Relationship Id="rId4" Type="http://schemas.openxmlformats.org/officeDocument/2006/relationships/hyperlink" Target="https://www.prescqipp.info/our-resources/clinical-webinars/using-impact-for-a-medication-review/"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eams.microsoft.com/l/meetup-join/19%3ameeting_ZjYzMDhhNDEtYjdiNS00ZWI3LTliYmQtMTZjYTgyNDE3M2E3%40thread.v2/0?context=%7b%22Tid%22%3a%2237c354b2-85b0-47f5-b222-07b48d774ee3%22%2c%22Oid%22%3a%2233b213ad-ac9d-4233-9112-8ac5a0a1c023%22%7d"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hyperlink" Target="https://teams.microsoft.com/l/meetup-join/19%3ameeting_ZWRhMWYxM2ItNTE4MC00MDAzLTlkMzgtYTE5NmYxZjFiZDhk%40thread.v2/0?context=%7b%22Tid%22%3a%2237c354b2-85b0-47f5-b222-07b48d774ee3%22%2c%22Oid%22%3a%2233b213ad-ac9d-4233-9112-8ac5a0a1c023%22%7d" TargetMode="External"/><Relationship Id="rId4" Type="http://schemas.openxmlformats.org/officeDocument/2006/relationships/hyperlink" Target="https://forms.office.com/Pages/ResponsePage.aspx?id=slTDN7CF9UeyIge0jXdO443oflYckS5GlHWzOtEesnlUMDNDTkRVTDI1VTRaV1dPQlhMRFAyTkxNNy4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s://www.intranet.sheffieldccg.nhs.uk/medicines-prescribing/prescribing-guidelines.htm" TargetMode="External"/><Relationship Id="rId5" Type="http://schemas.openxmlformats.org/officeDocument/2006/relationships/hyperlink" Target="https://www.intranet.sheffieldccg.nhs.uk/sheffield-formulary.htm" TargetMode="External"/><Relationship Id="rId4" Type="http://schemas.openxmlformats.org/officeDocument/2006/relationships/hyperlink" Target="https://www.intranet.sheffieldccg.nhs.uk/medicines-prescribing/traffic-light-drug-list.ht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gbr01.safelinks.protection.outlook.com/?url=https%3A%2F%2Fwww.intranet.sheffieldccg.nhs.uk%2Fmedicines-prescribing%2Ftraffic-light-drug-list.htm&amp;data=05%7C01%7Csharron.kebell%40nhs.net%7Ce1760f3bee864b9c5ae408db5b77ac1f%7C37c354b285b047f5b22207b48d774ee3%7C0%7C0%7C638204341759681467%7CUnknown%7CTWFpbGZsb3d8eyJWIjoiMC4wLjAwMDAiLCJQIjoiV2luMzIiLCJBTiI6Ik1haWwiLCJXVCI6Mn0%3D%7C3000%7C%7C%7C&amp;sdata=FxgUSpPI22IfLbvcsucrDEIr9KN%2BEV85OwiIa5fgR4g%3D&amp;reserved=0" TargetMode="Externa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intranet.sheffieldccg.nhs.uk/medicines-prescribing/sheffield-formulary-original.htm" TargetMode="External"/><Relationship Id="rId7" Type="http://schemas.openxmlformats.org/officeDocument/2006/relationships/hyperlink" Target="https://www.nice.org.uk/guidance/ng21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bnf.nice.org.uk/treatment-summaries/hypnotics-and-anxiolytics/" TargetMode="External"/><Relationship Id="rId5" Type="http://schemas.openxmlformats.org/officeDocument/2006/relationships/hyperlink" Target="https://cks.nice.org.uk/topics/benzodiazepine-z-drug-withdrawal/" TargetMode="External"/><Relationship Id="rId4" Type="http://schemas.openxmlformats.org/officeDocument/2006/relationships/hyperlink" Target="https://www.intranet.sheffieldccg.nhs.uk/Downloads/Medicines%20Management/Sheffield%20Formulary/Current%20Formulary%20Chapters/4_Central_nervous_system.pdf" TargetMode="External"/><Relationship Id="rId9" Type="http://schemas.openxmlformats.org/officeDocument/2006/relationships/hyperlink" Target="https://openprescribing.net/sicbl/03N/bdzadq/"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cks.nice.org.uk/topics/depression/prescribing-information/switching-antidepressants/" TargetMode="External"/><Relationship Id="rId3" Type="http://schemas.openxmlformats.org/officeDocument/2006/relationships/hyperlink" Target="https://www.nice.org.uk/guidance/ng222" TargetMode="External"/><Relationship Id="rId7" Type="http://schemas.openxmlformats.org/officeDocument/2006/relationships/hyperlink" Target="https://gbr01.safelinks.protection.outlook.com/?url=https%3A%2F%2Fwww.sps.nhs.uk%2Farticles%2Fchoosing-an-antidepressant-for-people-with-coronary-heart-disease%2F&amp;data=05%7C01%7Chelentaylor5%40nhs.net%7C7941bdecef89425984dc08db6916436b%7C37c354b285b047f5b22207b48d774ee3%7C0%7C0%7C638219316553342086%7CUnknown%7CTWFpbGZsb3d8eyJWIjoiMC4wLjAwMDAiLCJQIjoiV2luMzIiLCJBTiI6Ik1haWwiLCJXVCI6Mn0%3D%7C3000%7C%7C%7C&amp;sdata=2HCYVNZr1BNn%2BGjD1HmjJQQD2MalklORZXvWHHyT4hU%3D&amp;reserved=0" TargetMode="External"/><Relationship Id="rId2" Type="http://schemas.openxmlformats.org/officeDocument/2006/relationships/hyperlink" Target="https://www.intranet.sheffieldccg.nhs.uk/Downloads/Medicines%20Management/Sheffield%20Formulary/Current%20Formulary%20Chapters/4_Central_nervous_system.pdf" TargetMode="External"/><Relationship Id="rId1" Type="http://schemas.openxmlformats.org/officeDocument/2006/relationships/slideLayout" Target="../slideLayouts/slideLayout7.xml"/><Relationship Id="rId6" Type="http://schemas.openxmlformats.org/officeDocument/2006/relationships/hyperlink" Target="https://bnf.nice.org.uk/drugs/sertraline/#indications-and-dose" TargetMode="External"/><Relationship Id="rId5" Type="http://schemas.openxmlformats.org/officeDocument/2006/relationships/hyperlink" Target="https://www.nice.org.uk/guidance/ng222/resources/discussing-firstline-treatments-for-more-severe-depression-pdf-11131007007" TargetMode="External"/><Relationship Id="rId10" Type="http://schemas.openxmlformats.org/officeDocument/2006/relationships/hyperlink" Target="https://www.rcpsych.ac.uk/mental-health/treatments-and-wellbeing/stopping-antidepressants" TargetMode="External"/><Relationship Id="rId4" Type="http://schemas.openxmlformats.org/officeDocument/2006/relationships/hyperlink" Target="https://www.nice.org.uk/guidance/ng222/resources/discussing-firstline-treatments-for-less-severe-depression-pdf-11131007006" TargetMode="External"/><Relationship Id="rId9" Type="http://schemas.openxmlformats.org/officeDocument/2006/relationships/hyperlink" Target="https://www.sps.nhs.uk/articles/ssris-to-other-antidepressants-switching-in-adult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ice.org.uk/guidance/ng215/resources/visual-summary-reviewing-medicines-associated-with-dependence-or-withdrawal-symptoms-pdf-11018567342" TargetMode="External"/><Relationship Id="rId2" Type="http://schemas.openxmlformats.org/officeDocument/2006/relationships/hyperlink" Target="https://www.sheffieldccgportal.co.uk/clinical-guidance/generalised-anxiety-disorder-gad---adults" TargetMode="Externa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hyperlink" Target="https://www.intranet.sheffieldccg.nhs.uk/Downloads/Medicines%20Management/prescribing%20guidelines/Generalised_Anxiety_Disorder.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intranet.sheffieldccg.nhs.uk/medicines-prescribing/sheffield-formulary-original.htm"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hyperlink" Target="https://www.intranet.sheffieldccg.nhs.uk/Downloads/Medicines%20Management/Sheffield%20Formulary/Current%20Formulary%20Chapters/Abbreviated_guide_to_emollients.pdf" TargetMode="External"/><Relationship Id="rId4" Type="http://schemas.openxmlformats.org/officeDocument/2006/relationships/hyperlink" Target="https://www.intranet.sheffieldccg.nhs.uk/Downloads/Medicines%20Management/Sheffield%20Formulary/Current%20Formulary%20Chapters/13_Skin.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with low confidence">
            <a:extLst>
              <a:ext uri="{FF2B5EF4-FFF2-40B4-BE49-F238E27FC236}">
                <a16:creationId xmlns:a16="http://schemas.microsoft.com/office/drawing/2014/main" id="{1CE215D7-47D1-4406-95C9-0EBD58E67C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3" y="515345"/>
            <a:ext cx="4946648" cy="1208165"/>
          </a:xfrm>
          <a:prstGeom prst="rect">
            <a:avLst/>
          </a:prstGeom>
        </p:spPr>
      </p:pic>
      <p:pic>
        <p:nvPicPr>
          <p:cNvPr id="4" name="Picture 2" descr="C:\Users\heiditaylor\AppData\Local\Microsoft\Windows\INetCache\IE\7GPOFZ3F\600px-384-waving-hand-2.svg[1].png">
            <a:extLst>
              <a:ext uri="{FF2B5EF4-FFF2-40B4-BE49-F238E27FC236}">
                <a16:creationId xmlns:a16="http://schemas.microsoft.com/office/drawing/2014/main" id="{C160FA8C-F3C6-486E-8583-151FB14752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4672" y="138545"/>
            <a:ext cx="1556327" cy="15563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a:extLst>
              <a:ext uri="{FF2B5EF4-FFF2-40B4-BE49-F238E27FC236}">
                <a16:creationId xmlns:a16="http://schemas.microsoft.com/office/drawing/2014/main" id="{270BD421-CE1B-4176-A08C-7D28C8DD2BED}"/>
              </a:ext>
            </a:extLst>
          </p:cNvPr>
          <p:cNvSpPr>
            <a:spLocks noGrp="1"/>
          </p:cNvSpPr>
          <p:nvPr>
            <p:ph type="ctrTitle"/>
          </p:nvPr>
        </p:nvSpPr>
        <p:spPr>
          <a:xfrm>
            <a:off x="1590675" y="1565702"/>
            <a:ext cx="9010650" cy="3568789"/>
          </a:xfrm>
        </p:spPr>
        <p:txBody>
          <a:bodyPr>
            <a:normAutofit fontScale="90000"/>
          </a:bodyPr>
          <a:lstStyle/>
          <a:p>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Welcome - We will start at 12:30</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Area Prescribing Group – Learning Lunch</a:t>
            </a:r>
            <a:br>
              <a:rPr lang="en-GB" sz="4000" b="1" dirty="0">
                <a:solidFill>
                  <a:srgbClr val="0070C0"/>
                </a:solidFill>
                <a:latin typeface="Arial" panose="020B0604020202020204" pitchFamily="34" charset="0"/>
                <a:cs typeface="Arial" panose="020B0604020202020204" pitchFamily="34" charset="0"/>
              </a:rPr>
            </a:br>
            <a:r>
              <a:rPr lang="en-GB" sz="4000" b="1" dirty="0">
                <a:solidFill>
                  <a:srgbClr val="0070C0"/>
                </a:solidFill>
                <a:latin typeface="Arial" panose="020B0604020202020204" pitchFamily="34" charset="0"/>
                <a:cs typeface="Arial" panose="020B0604020202020204" pitchFamily="34" charset="0"/>
              </a:rPr>
              <a:t>4</a:t>
            </a:r>
            <a:r>
              <a:rPr lang="en-GB" sz="4000" b="1" baseline="30000" dirty="0">
                <a:solidFill>
                  <a:srgbClr val="0070C0"/>
                </a:solidFill>
                <a:latin typeface="Arial" panose="020B0604020202020204" pitchFamily="34" charset="0"/>
                <a:cs typeface="Arial" panose="020B0604020202020204" pitchFamily="34" charset="0"/>
              </a:rPr>
              <a:t>th</a:t>
            </a:r>
            <a:r>
              <a:rPr lang="en-GB" sz="4000" b="1" dirty="0">
                <a:solidFill>
                  <a:srgbClr val="0070C0"/>
                </a:solidFill>
                <a:latin typeface="Arial" panose="020B0604020202020204" pitchFamily="34" charset="0"/>
                <a:cs typeface="Arial" panose="020B0604020202020204" pitchFamily="34" charset="0"/>
              </a:rPr>
              <a:t> October 2023</a:t>
            </a:r>
            <a:br>
              <a:rPr lang="en-GB" sz="3600" dirty="0">
                <a:solidFill>
                  <a:schemeClr val="accent5">
                    <a:lumMod val="75000"/>
                  </a:schemeClr>
                </a:solidFill>
                <a:latin typeface="Arial" panose="020B0604020202020204" pitchFamily="34" charset="0"/>
                <a:cs typeface="Arial" panose="020B0604020202020204" pitchFamily="34" charset="0"/>
              </a:rPr>
            </a:br>
            <a:r>
              <a:rPr lang="en-GB" sz="4000" b="1" dirty="0">
                <a:latin typeface="Arial" panose="020B0604020202020204" pitchFamily="34" charset="0"/>
                <a:cs typeface="Arial" panose="020B0604020202020204" pitchFamily="34" charset="0"/>
                <a:hlinkClick r:id="rId5"/>
              </a:rPr>
              <a:t>Sheffield Medicines and Prescribing</a:t>
            </a:r>
            <a:br>
              <a:rPr lang="en-GB" sz="4000" b="1" dirty="0">
                <a:latin typeface="Arial" panose="020B0604020202020204" pitchFamily="34" charset="0"/>
                <a:cs typeface="Arial" panose="020B0604020202020204" pitchFamily="34" charset="0"/>
              </a:rPr>
            </a:br>
            <a:endParaRPr lang="en-GB" sz="2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011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A5C49-DB24-7632-8DCB-D0DAACC73F37}"/>
              </a:ext>
            </a:extLst>
          </p:cNvPr>
          <p:cNvSpPr>
            <a:spLocks noGrp="1"/>
          </p:cNvSpPr>
          <p:nvPr>
            <p:ph type="title"/>
          </p:nvPr>
        </p:nvSpPr>
        <p:spPr>
          <a:xfrm>
            <a:off x="838200" y="252109"/>
            <a:ext cx="10515600" cy="1325563"/>
          </a:xfrm>
        </p:spPr>
        <p:txBody>
          <a:bodyPr/>
          <a:lstStyle/>
          <a:p>
            <a:r>
              <a:rPr lang="en-GB" dirty="0">
                <a:solidFill>
                  <a:srgbClr val="FF0000"/>
                </a:solidFill>
                <a:latin typeface="Arial" panose="020B0604020202020204" pitchFamily="34" charset="0"/>
                <a:cs typeface="Arial" panose="020B0604020202020204" pitchFamily="34" charset="0"/>
                <a:hlinkClick r:id="rId2"/>
              </a:rPr>
              <a:t>Specials guideline</a:t>
            </a:r>
            <a:endParaRPr lang="en-GB"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35AC7EF-B2DF-72A7-F27B-28AB83117771}"/>
              </a:ext>
            </a:extLst>
          </p:cNvPr>
          <p:cNvSpPr>
            <a:spLocks noGrp="1"/>
          </p:cNvSpPr>
          <p:nvPr>
            <p:ph idx="1"/>
          </p:nvPr>
        </p:nvSpPr>
        <p:spPr>
          <a:xfrm>
            <a:off x="838200" y="1577672"/>
            <a:ext cx="10515600" cy="4351338"/>
          </a:xfrm>
        </p:spPr>
        <p:txBody>
          <a:bodyPr>
            <a:normAutofit/>
          </a:bodyPr>
          <a:lstStyle/>
          <a:p>
            <a:r>
              <a:rPr lang="en-GB" sz="1800" b="1" dirty="0">
                <a:effectLst/>
                <a:latin typeface="Arial" panose="020B0604020202020204" pitchFamily="34" charset="0"/>
                <a:ea typeface="Calibri" panose="020F0502020204030204" pitchFamily="34" charset="0"/>
                <a:cs typeface="Times New Roman" panose="02020603050405020304" pitchFamily="18" charset="0"/>
              </a:rPr>
              <a:t>Guidance on prescribing Specials – </a:t>
            </a:r>
            <a:r>
              <a:rPr lang="en-GB" sz="1800" dirty="0">
                <a:effectLst/>
                <a:latin typeface="Arial" panose="020B0604020202020204" pitchFamily="34" charset="0"/>
                <a:ea typeface="Calibri" panose="020F0502020204030204" pitchFamily="34" charset="0"/>
                <a:cs typeface="Times New Roman" panose="02020603050405020304" pitchFamily="18" charset="0"/>
              </a:rPr>
              <a:t>Approved by FSG (May) under the delegated authority of APG and minor amendments by virtual approval June 2023 – Published to be publicised.</a:t>
            </a:r>
          </a:p>
          <a:p>
            <a:r>
              <a:rPr lang="en-GB" sz="1800" dirty="0">
                <a:latin typeface="Arial" panose="020B0604020202020204" pitchFamily="34" charset="0"/>
                <a:cs typeface="Arial" panose="020B0604020202020204" pitchFamily="34" charset="0"/>
              </a:rPr>
              <a:t>Specials are a category of unlicensed medicines manufactured for individual patients specifically to meet their clinical needs.</a:t>
            </a:r>
          </a:p>
          <a:p>
            <a:r>
              <a:rPr lang="en-GB" sz="1800" dirty="0">
                <a:latin typeface="Arial" panose="020B0604020202020204" pitchFamily="34" charset="0"/>
                <a:cs typeface="Arial" panose="020B0604020202020204" pitchFamily="34" charset="0"/>
              </a:rPr>
              <a:t>The use of a special should only be considered when the use of a licensed preparation is not possible.</a:t>
            </a:r>
          </a:p>
          <a:p>
            <a:r>
              <a:rPr lang="en-GB" sz="1800" dirty="0">
                <a:latin typeface="Arial" panose="020B0604020202020204" pitchFamily="34" charset="0"/>
                <a:cs typeface="Arial" panose="020B0604020202020204" pitchFamily="34" charset="0"/>
              </a:rPr>
              <a:t>Specials are usually significantly more costly compared with standard preparations.</a:t>
            </a:r>
          </a:p>
          <a:p>
            <a:r>
              <a:rPr lang="en-GB" sz="1800" dirty="0">
                <a:latin typeface="Arial" panose="020B0604020202020204" pitchFamily="34" charset="0"/>
                <a:cs typeface="Arial" panose="020B0604020202020204" pitchFamily="34" charset="0"/>
              </a:rPr>
              <a:t>EPACT data shows that approximately 2700 items per annum for a special medicine are prescribed in Sheffield, </a:t>
            </a:r>
            <a:r>
              <a:rPr lang="en-GB" sz="1800" b="1" dirty="0">
                <a:latin typeface="Arial" panose="020B0604020202020204" pitchFamily="34" charset="0"/>
                <a:cs typeface="Arial" panose="020B0604020202020204" pitchFamily="34" charset="0"/>
              </a:rPr>
              <a:t>costing approximately £200,000</a:t>
            </a:r>
          </a:p>
          <a:p>
            <a:r>
              <a:rPr lang="en-GB" sz="1800" dirty="0">
                <a:latin typeface="Arial" panose="020B0604020202020204" pitchFamily="34" charset="0"/>
                <a:cs typeface="Arial" panose="020B0604020202020204" pitchFamily="34" charset="0"/>
              </a:rPr>
              <a:t>MOT produce quarterly reports showing specials prescribing per practice</a:t>
            </a:r>
          </a:p>
          <a:p>
            <a:pPr marL="0" indent="0">
              <a:buNone/>
            </a:pPr>
            <a:endParaRPr lang="en-GB" sz="1800" b="1" dirty="0">
              <a:latin typeface="Arial" panose="020B0604020202020204" pitchFamily="34" charset="0"/>
              <a:cs typeface="Arial" panose="020B0604020202020204" pitchFamily="34" charset="0"/>
            </a:endParaRPr>
          </a:p>
          <a:p>
            <a:pPr marL="0" indent="0">
              <a:buNone/>
            </a:pPr>
            <a:r>
              <a:rPr lang="en-GB" sz="1800" b="1" dirty="0">
                <a:latin typeface="Arial" panose="020B0604020202020204" pitchFamily="34" charset="0"/>
                <a:cs typeface="Arial" panose="020B0604020202020204" pitchFamily="34" charset="0"/>
              </a:rPr>
              <a:t>	Review specials prescribing as per MOT report to consider if there are licensed and 	more cost-effective alternatives available </a:t>
            </a:r>
          </a:p>
        </p:txBody>
      </p:sp>
      <p:pic>
        <p:nvPicPr>
          <p:cNvPr id="4" name="Picture 3">
            <a:extLst>
              <a:ext uri="{FF2B5EF4-FFF2-40B4-BE49-F238E27FC236}">
                <a16:creationId xmlns:a16="http://schemas.microsoft.com/office/drawing/2014/main" id="{4E14CF8D-C680-9C81-D7F4-077FD8064FCB}"/>
              </a:ext>
            </a:extLst>
          </p:cNvPr>
          <p:cNvPicPr>
            <a:picLocks noChangeAspect="1"/>
          </p:cNvPicPr>
          <p:nvPr/>
        </p:nvPicPr>
        <p:blipFill>
          <a:blip r:embed="rId3"/>
          <a:stretch>
            <a:fillRect/>
          </a:stretch>
        </p:blipFill>
        <p:spPr>
          <a:xfrm>
            <a:off x="735458" y="5074793"/>
            <a:ext cx="1043836" cy="854217"/>
          </a:xfrm>
          <a:prstGeom prst="rect">
            <a:avLst/>
          </a:prstGeom>
        </p:spPr>
      </p:pic>
    </p:spTree>
    <p:extLst>
      <p:ext uri="{BB962C8B-B14F-4D97-AF65-F5344CB8AC3E}">
        <p14:creationId xmlns:p14="http://schemas.microsoft.com/office/powerpoint/2010/main" val="38271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1828800" y="312275"/>
            <a:ext cx="7056255" cy="5940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00FF"/>
                </a:solidFill>
                <a:latin typeface="Arial" panose="020B0604020202020204" pitchFamily="34" charset="0"/>
                <a:cs typeface="Arial" panose="020B0604020202020204" pitchFamily="34" charset="0"/>
              </a:rPr>
              <a:t>	</a:t>
            </a:r>
          </a:p>
        </p:txBody>
      </p:sp>
      <p:sp>
        <p:nvSpPr>
          <p:cNvPr id="3" name="Content Placeholder 1">
            <a:extLst>
              <a:ext uri="{FF2B5EF4-FFF2-40B4-BE49-F238E27FC236}">
                <a16:creationId xmlns:a16="http://schemas.microsoft.com/office/drawing/2014/main" id="{1747837A-8C06-76A3-CA53-1499C90E11C6}"/>
              </a:ext>
            </a:extLst>
          </p:cNvPr>
          <p:cNvSpPr txBox="1">
            <a:spLocks/>
          </p:cNvSpPr>
          <p:nvPr/>
        </p:nvSpPr>
        <p:spPr>
          <a:xfrm>
            <a:off x="530208" y="1166457"/>
            <a:ext cx="11328227" cy="486298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1905" indent="0">
              <a:lnSpc>
                <a:spcPct val="120000"/>
              </a:lnSpc>
              <a:spcBef>
                <a:spcPts val="0"/>
              </a:spcBef>
              <a:spcAft>
                <a:spcPts val="600"/>
              </a:spcAft>
              <a:buNone/>
            </a:pPr>
            <a:endParaRPr lang="en-GB" sz="1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4EE3890-17A6-A9E7-BAD0-3CABE284F803}"/>
              </a:ext>
            </a:extLst>
          </p:cNvPr>
          <p:cNvSpPr txBox="1"/>
          <p:nvPr/>
        </p:nvSpPr>
        <p:spPr>
          <a:xfrm>
            <a:off x="1173654" y="414482"/>
            <a:ext cx="8739457" cy="584775"/>
          </a:xfrm>
          <a:prstGeom prst="rect">
            <a:avLst/>
          </a:prstGeom>
          <a:noFill/>
        </p:spPr>
        <p:txBody>
          <a:bodyPr wrap="square">
            <a:spAutoFit/>
          </a:bodyPr>
          <a:lstStyle/>
          <a:p>
            <a:pPr algn="ctr"/>
            <a:r>
              <a:rPr lang="en-GB" sz="3200" b="1" dirty="0">
                <a:solidFill>
                  <a:schemeClr val="accent1"/>
                </a:solidFill>
                <a:effectLst/>
                <a:latin typeface="Arial" panose="020B0604020202020204" pitchFamily="34" charset="0"/>
                <a:ea typeface="Times New Roman" panose="02020603050405020304" pitchFamily="18" charset="0"/>
              </a:rPr>
              <a:t>Medicines Safety</a:t>
            </a:r>
          </a:p>
        </p:txBody>
      </p:sp>
      <p:sp>
        <p:nvSpPr>
          <p:cNvPr id="4" name="TextBox 3">
            <a:extLst>
              <a:ext uri="{FF2B5EF4-FFF2-40B4-BE49-F238E27FC236}">
                <a16:creationId xmlns:a16="http://schemas.microsoft.com/office/drawing/2014/main" id="{0738A366-502B-D9C1-4F74-F32C5008E8EC}"/>
              </a:ext>
            </a:extLst>
          </p:cNvPr>
          <p:cNvSpPr txBox="1"/>
          <p:nvPr/>
        </p:nvSpPr>
        <p:spPr>
          <a:xfrm>
            <a:off x="608034" y="1760492"/>
            <a:ext cx="11328226" cy="2862322"/>
          </a:xfrm>
          <a:prstGeom prst="rect">
            <a:avLst/>
          </a:prstGeom>
          <a:noFill/>
        </p:spPr>
        <p:txBody>
          <a:bodyPr wrap="square" rtlCol="0">
            <a:spAutoFit/>
          </a:bodyPr>
          <a:lstStyle/>
          <a:p>
            <a:r>
              <a:rPr lang="en-GB" sz="2800" b="1" dirty="0">
                <a:effectLst/>
                <a:latin typeface="Arial" panose="020B0604020202020204" pitchFamily="34" charset="0"/>
                <a:ea typeface="Calibri" panose="020F0502020204030204" pitchFamily="34" charset="0"/>
                <a:cs typeface="Times New Roman" panose="02020603050405020304" pitchFamily="18" charset="0"/>
              </a:rPr>
              <a:t>Local updates</a:t>
            </a:r>
            <a:endParaRPr lang="en-GB" sz="2800" b="1" dirty="0">
              <a:effectLst/>
              <a:latin typeface="Arial" panose="020B0604020202020204" pitchFamily="34" charset="0"/>
              <a:ea typeface="Calibri" panose="020F0502020204030204" pitchFamily="34" charset="0"/>
              <a:cs typeface="Times New Roman" panose="02020603050405020304" pitchFamily="18" charset="0"/>
              <a:hlinkClick r:id="rId4"/>
            </a:endParaRPr>
          </a:p>
          <a:p>
            <a:endParaRPr lang="en-GB" sz="2000" b="1" dirty="0">
              <a:latin typeface="Arial" panose="020B0604020202020204" pitchFamily="34" charset="0"/>
              <a:ea typeface="Calibri" panose="020F0502020204030204" pitchFamily="34" charset="0"/>
              <a:cs typeface="Times New Roman" panose="02020603050405020304" pitchFamily="18" charset="0"/>
              <a:hlinkClick r:id="rId4"/>
            </a:endParaRPr>
          </a:p>
          <a:p>
            <a:r>
              <a:rPr lang="en-GB" sz="2000" b="1" dirty="0">
                <a:effectLst/>
                <a:latin typeface="Arial" panose="020B0604020202020204" pitchFamily="34" charset="0"/>
                <a:ea typeface="Calibri" panose="020F0502020204030204" pitchFamily="34" charset="0"/>
                <a:cs typeface="Times New Roman" panose="02020603050405020304" pitchFamily="18" charset="0"/>
                <a:hlinkClick r:id="rId4"/>
              </a:rPr>
              <a:t>Fire hazard warning: Emollients – document updated</a:t>
            </a:r>
            <a:r>
              <a:rPr lang="en-GB" sz="2000" b="1" dirty="0">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Arial" panose="020B0604020202020204" pitchFamily="34" charset="0"/>
              </a:rPr>
              <a:t>The MOT guidance document has been updated to include updated MHRA guidance which warns of fire risk with all emollients, not just emollients containing paraffin.</a:t>
            </a:r>
          </a:p>
          <a:p>
            <a:pPr marL="285750" indent="-285750">
              <a:buFont typeface="Arial" panose="020B0604020202020204" pitchFamily="34" charset="0"/>
              <a:buChar char="•"/>
            </a:pPr>
            <a:r>
              <a:rPr lang="en-GB" sz="2000" dirty="0">
                <a:latin typeface="Arial" panose="020B0604020202020204" pitchFamily="34" charset="0"/>
                <a:ea typeface="Times New Roman" panose="02020603050405020304" pitchFamily="18" charset="0"/>
                <a:cs typeface="Arial" panose="020B0604020202020204" pitchFamily="34" charset="0"/>
              </a:rPr>
              <a:t>Link to the South Yorkshire Fire and Rescue website. Patients or healthcare professionals can request home safety visits for people who are considered to be at particular risk of fire. </a:t>
            </a:r>
          </a:p>
          <a:p>
            <a:pPr marL="285750" indent="-285750">
              <a:buFont typeface="Arial" panose="020B0604020202020204" pitchFamily="34" charset="0"/>
              <a:buChar char="•"/>
            </a:pPr>
            <a:endParaRPr lang="en-GB" sz="1600" dirty="0">
              <a:latin typeface="Arial" panose="020B0604020202020204" pitchFamily="34" charset="0"/>
              <a:ea typeface="Times New Roman" panose="02020603050405020304" pitchFamily="18" charset="0"/>
              <a:cs typeface="Arial" panose="020B0604020202020204" pitchFamily="34" charset="0"/>
            </a:endParaRPr>
          </a:p>
          <a:p>
            <a:endParaRPr lang="en-GB" sz="1600" b="1" i="0" u="none" strike="noStrike" dirty="0">
              <a:solidFill>
                <a:srgbClr val="1D70B8"/>
              </a:solidFill>
              <a:effectLst/>
              <a:latin typeface="GDS Transport"/>
              <a:hlinkClick r:id="rId5"/>
            </a:endParaRPr>
          </a:p>
        </p:txBody>
      </p:sp>
    </p:spTree>
    <p:extLst>
      <p:ext uri="{BB962C8B-B14F-4D97-AF65-F5344CB8AC3E}">
        <p14:creationId xmlns:p14="http://schemas.microsoft.com/office/powerpoint/2010/main" val="1363777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569ED1-1AFF-6AF1-44E6-A984512B7B9E}"/>
              </a:ext>
            </a:extLst>
          </p:cNvPr>
          <p:cNvSpPr txBox="1"/>
          <p:nvPr/>
        </p:nvSpPr>
        <p:spPr>
          <a:xfrm>
            <a:off x="533399" y="1143000"/>
            <a:ext cx="10906125" cy="5509200"/>
          </a:xfrm>
          <a:prstGeom prst="rect">
            <a:avLst/>
          </a:prstGeom>
          <a:noFill/>
        </p:spPr>
        <p:txBody>
          <a:bodyPr wrap="square">
            <a:spAutoFit/>
          </a:bodyPr>
          <a:lstStyle/>
          <a:p>
            <a:r>
              <a:rPr lang="en-GB" sz="1600" b="1" i="0" u="none" strike="noStrike" dirty="0">
                <a:effectLst/>
                <a:latin typeface="Arial" panose="020B0604020202020204" pitchFamily="34" charset="0"/>
                <a:cs typeface="Arial" panose="020B0604020202020204" pitchFamily="34" charset="0"/>
              </a:rPr>
              <a:t>MHRA Drug Safety Updates</a:t>
            </a:r>
          </a:p>
          <a:p>
            <a:endParaRPr lang="en-GB" sz="1600" b="1" i="0" u="none" strike="noStrike" dirty="0">
              <a:effectLst/>
              <a:latin typeface="Arial" panose="020B0604020202020204" pitchFamily="34" charset="0"/>
              <a:cs typeface="Arial" panose="020B0604020202020204" pitchFamily="34" charset="0"/>
            </a:endParaRPr>
          </a:p>
          <a:p>
            <a:r>
              <a:rPr lang="en-GB" sz="1600" b="1" i="0" u="none" strike="noStrike" dirty="0">
                <a:effectLst/>
                <a:latin typeface="Arial" panose="020B0604020202020204" pitchFamily="34" charset="0"/>
                <a:cs typeface="Arial" panose="020B0604020202020204" pitchFamily="34" charset="0"/>
              </a:rPr>
              <a:t>Fluoroquinolone antibiotics</a:t>
            </a:r>
          </a:p>
          <a:p>
            <a:pPr lvl="1"/>
            <a:r>
              <a:rPr lang="en-GB" sz="1600" b="1" dirty="0">
                <a:solidFill>
                  <a:srgbClr val="1D70B8"/>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Reminder of the risk of disabling and potentially long-lasting or irreversible side effects</a:t>
            </a:r>
            <a:endParaRPr lang="en-GB" sz="1600" b="1" dirty="0">
              <a:solidFill>
                <a:srgbClr val="1D70B8"/>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Reminder of the risk of disabling and potentially long-lasting or irreversible side effects (musculoskeletal, nervous, psychiatric, sensory). Do not prescribe for non-severe/self-limiting infections unless no alternative available.</a:t>
            </a:r>
          </a:p>
          <a:p>
            <a:pPr marL="800100" lvl="1"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Open prescribing shows 582 items of ciprofloxacin (systemic) prescribed in Sheffield in June 2023; 2458 items in the last 12m. Supply </a:t>
            </a:r>
            <a:r>
              <a:rPr lang="en-GB" sz="1600" b="0" i="0" dirty="0">
                <a:solidFill>
                  <a:srgbClr val="003078"/>
                </a:solidFill>
                <a:effectLst/>
                <a:latin typeface="Arial" panose="020B0604020202020204" pitchFamily="34" charset="0"/>
                <a:cs typeface="Arial" panose="020B0604020202020204" pitchFamily="34" charset="0"/>
                <a:hlinkClick r:id="rId3"/>
              </a:rPr>
              <a:t>sheet for patients</a:t>
            </a:r>
            <a:r>
              <a:rPr lang="en-GB" sz="1600" b="0" i="0" dirty="0">
                <a:solidFill>
                  <a:srgbClr val="003078"/>
                </a:solidFill>
                <a:effectLst/>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when prescribing</a:t>
            </a:r>
          </a:p>
          <a:p>
            <a:pPr marL="800100" lvl="1" indent="-342900">
              <a:buFont typeface="Arial" panose="020B0604020202020204" pitchFamily="34" charset="0"/>
              <a:buChar char="•"/>
            </a:pPr>
            <a:r>
              <a:rPr lang="en-GB" sz="1600" dirty="0">
                <a:latin typeface="Arial" panose="020B0604020202020204" pitchFamily="34" charset="0"/>
                <a:cs typeface="Arial" panose="020B0604020202020204" pitchFamily="34" charset="0"/>
              </a:rPr>
              <a:t>Optimise Rx warning for prescribing not in line with NICE/UKHSA guidance: </a:t>
            </a:r>
            <a:r>
              <a:rPr lang="en-GB" sz="1600" i="1" dirty="0">
                <a:latin typeface="Arial" panose="020B0604020202020204" pitchFamily="34" charset="0"/>
                <a:cs typeface="Arial" panose="020B0604020202020204" pitchFamily="34" charset="0"/>
              </a:rPr>
              <a:t>'Ciprofloxacin is only recommended first-line for a limited number of infections due to risk of antimicrobial resistance and serious side effects.</a:t>
            </a:r>
            <a:r>
              <a:rPr lang="en-GB" sz="1600" dirty="0">
                <a:latin typeface="Arial" panose="020B0604020202020204" pitchFamily="34" charset="0"/>
                <a:cs typeface="Arial" panose="020B0604020202020204" pitchFamily="34" charset="0"/>
              </a:rPr>
              <a:t>’</a:t>
            </a:r>
          </a:p>
          <a:p>
            <a:pPr lvl="1"/>
            <a:r>
              <a:rPr lang="en-GB" sz="1600" b="1" dirty="0">
                <a:solidFill>
                  <a:srgbClr val="1D70B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Suicidal thoughts and behaviour</a:t>
            </a:r>
            <a:endParaRPr lang="en-GB" sz="1600" b="1" dirty="0">
              <a:solidFill>
                <a:srgbClr val="1D70B8"/>
              </a:solidFill>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GB" sz="1600" dirty="0">
                <a:latin typeface="Arial" panose="020B0604020202020204" pitchFamily="34" charset="0"/>
                <a:cs typeface="Arial" panose="020B0604020202020204" pitchFamily="34" charset="0"/>
              </a:rPr>
              <a:t>Reminder to be alert to the risk of psychiatric reactions, including depression and psychotic reactions, which may potentially lead to thoughts of suicide or suicide attempts. </a:t>
            </a:r>
          </a:p>
          <a:p>
            <a:pPr marL="742950" lvl="1" indent="-285750">
              <a:buFont typeface="Arial" panose="020B0604020202020204" pitchFamily="34" charset="0"/>
              <a:buChar char="•"/>
            </a:pPr>
            <a:endParaRPr lang="en-GB" sz="1600" dirty="0">
              <a:latin typeface="Arial" panose="020B0604020202020204" pitchFamily="34" charset="0"/>
              <a:cs typeface="Arial" panose="020B0604020202020204" pitchFamily="34" charset="0"/>
            </a:endParaRPr>
          </a:p>
          <a:p>
            <a:r>
              <a:rPr lang="en-GB" sz="1600" b="1" i="0" u="none" strike="noStrike" dirty="0">
                <a:solidFill>
                  <a:srgbClr val="1D70B8"/>
                </a:solidFill>
                <a:effectLst/>
                <a:latin typeface="Arial" panose="020B0604020202020204" pitchFamily="34" charset="0"/>
                <a:cs typeface="Arial" panose="020B0604020202020204" pitchFamily="34" charset="0"/>
                <a:hlinkClick r:id="rId5"/>
              </a:rPr>
              <a:t>Methotrexate: advise patients to take precautions in the sun to avoid photosensitivity reactions</a:t>
            </a:r>
            <a:endParaRPr lang="en-GB"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Advise patients to take precautions in the sun to avoid photosensitivity reactions.</a:t>
            </a:r>
          </a:p>
          <a:p>
            <a:pPr marL="285750" indent="-285750">
              <a:buFont typeface="Arial" panose="020B0604020202020204" pitchFamily="34" charset="0"/>
              <a:buChar char="•"/>
            </a:pPr>
            <a:r>
              <a:rPr lang="en-GB" sz="1600" dirty="0">
                <a:latin typeface="Arial" panose="020B0604020202020204" pitchFamily="34" charset="0"/>
              </a:rPr>
              <a:t>The methotrexate SCP has reached its review date and it currently being updated to include this warning. </a:t>
            </a:r>
          </a:p>
          <a:p>
            <a:pPr marL="285750" indent="-285750">
              <a:buFont typeface="Arial" panose="020B0604020202020204" pitchFamily="34" charset="0"/>
              <a:buChar char="•"/>
            </a:pPr>
            <a:endParaRPr lang="en-GB" sz="1600" dirty="0">
              <a:latin typeface="Arial" panose="020B0604020202020204" pitchFamily="34" charset="0"/>
            </a:endParaRPr>
          </a:p>
          <a:p>
            <a:r>
              <a:rPr lang="en-GB" sz="1600" b="1" dirty="0">
                <a:solidFill>
                  <a:srgbClr val="1D70B8"/>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Statins: very infrequent reports of myasthenia gravis</a:t>
            </a:r>
            <a:endParaRPr lang="en-GB" sz="1600" b="1" dirty="0">
              <a:solidFill>
                <a:srgbClr val="1D70B8"/>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600" dirty="0">
                <a:latin typeface="Arial" panose="020B0604020202020204" pitchFamily="34" charset="0"/>
              </a:rPr>
              <a:t>Very small number of reports of new-onset or aggravation of pre-existing myasthenia gravis with statins</a:t>
            </a:r>
          </a:p>
        </p:txBody>
      </p:sp>
      <p:sp>
        <p:nvSpPr>
          <p:cNvPr id="4" name="Title 2">
            <a:extLst>
              <a:ext uri="{FF2B5EF4-FFF2-40B4-BE49-F238E27FC236}">
                <a16:creationId xmlns:a16="http://schemas.microsoft.com/office/drawing/2014/main" id="{A03A7B0B-C17A-B1CD-2087-CF94E31504B4}"/>
              </a:ext>
            </a:extLst>
          </p:cNvPr>
          <p:cNvSpPr txBox="1">
            <a:spLocks/>
          </p:cNvSpPr>
          <p:nvPr/>
        </p:nvSpPr>
        <p:spPr>
          <a:xfrm>
            <a:off x="1828800" y="312275"/>
            <a:ext cx="7056255" cy="59403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b="1" dirty="0">
                <a:solidFill>
                  <a:srgbClr val="0000FF"/>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FB89659F-C6E9-6B27-0014-52F716923FF7}"/>
              </a:ext>
            </a:extLst>
          </p:cNvPr>
          <p:cNvSpPr txBox="1"/>
          <p:nvPr/>
        </p:nvSpPr>
        <p:spPr>
          <a:xfrm>
            <a:off x="1173654" y="414482"/>
            <a:ext cx="8739457" cy="584775"/>
          </a:xfrm>
          <a:prstGeom prst="rect">
            <a:avLst/>
          </a:prstGeom>
          <a:noFill/>
        </p:spPr>
        <p:txBody>
          <a:bodyPr wrap="square">
            <a:spAutoFit/>
          </a:bodyPr>
          <a:lstStyle/>
          <a:p>
            <a:pPr algn="ctr"/>
            <a:r>
              <a:rPr lang="en-GB" sz="3200" b="1" dirty="0">
                <a:solidFill>
                  <a:schemeClr val="accent1"/>
                </a:solidFill>
                <a:effectLst/>
                <a:latin typeface="Arial" panose="020B0604020202020204" pitchFamily="34" charset="0"/>
                <a:ea typeface="Times New Roman" panose="02020603050405020304" pitchFamily="18" charset="0"/>
              </a:rPr>
              <a:t>Medicines Safety - continued</a:t>
            </a:r>
          </a:p>
        </p:txBody>
      </p:sp>
      <p:pic>
        <p:nvPicPr>
          <p:cNvPr id="6" name="Picture 5" descr="Text&#10;&#10;Description automatically generated with low confidence">
            <a:extLst>
              <a:ext uri="{FF2B5EF4-FFF2-40B4-BE49-F238E27FC236}">
                <a16:creationId xmlns:a16="http://schemas.microsoft.com/office/drawing/2014/main" id="{FCA5FF6C-6043-1C0C-F843-088C1209E7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Tree>
    <p:extLst>
      <p:ext uri="{BB962C8B-B14F-4D97-AF65-F5344CB8AC3E}">
        <p14:creationId xmlns:p14="http://schemas.microsoft.com/office/powerpoint/2010/main" val="1855579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7245A-C266-3611-469C-1ED430270D8B}"/>
              </a:ext>
            </a:extLst>
          </p:cNvPr>
          <p:cNvSpPr>
            <a:spLocks noGrp="1"/>
          </p:cNvSpPr>
          <p:nvPr>
            <p:ph type="title"/>
          </p:nvPr>
        </p:nvSpPr>
        <p:spPr/>
        <p:txBody>
          <a:bodyPr>
            <a:normAutofit/>
          </a:bodyPr>
          <a:lstStyle/>
          <a:p>
            <a:pPr algn="ctr"/>
            <a:r>
              <a:rPr lang="en-GB" sz="4000" b="1" dirty="0">
                <a:solidFill>
                  <a:schemeClr val="accent1"/>
                </a:solidFill>
                <a:latin typeface="Arial" panose="020B0604020202020204" pitchFamily="34" charset="0"/>
                <a:cs typeface="Arial" panose="020B0604020202020204" pitchFamily="34" charset="0"/>
              </a:rPr>
              <a:t>Apixaban and reduction in price of generic</a:t>
            </a:r>
          </a:p>
        </p:txBody>
      </p:sp>
      <p:sp>
        <p:nvSpPr>
          <p:cNvPr id="3" name="Content Placeholder 2">
            <a:extLst>
              <a:ext uri="{FF2B5EF4-FFF2-40B4-BE49-F238E27FC236}">
                <a16:creationId xmlns:a16="http://schemas.microsoft.com/office/drawing/2014/main" id="{30F55736-F6AB-9643-F57D-72881771E39E}"/>
              </a:ext>
            </a:extLst>
          </p:cNvPr>
          <p:cNvSpPr>
            <a:spLocks noGrp="1"/>
          </p:cNvSpPr>
          <p:nvPr>
            <p:ph idx="1"/>
          </p:nvPr>
        </p:nvSpPr>
        <p:spPr>
          <a:xfrm>
            <a:off x="1012861" y="1599593"/>
            <a:ext cx="10515600" cy="4351338"/>
          </a:xfrm>
        </p:spPr>
        <p:txBody>
          <a:bodyPr>
            <a:normAutofit fontScale="92500" lnSpcReduction="10000"/>
          </a:bodyPr>
          <a:lstStyle/>
          <a:p>
            <a:pPr marL="342900" lvl="0" indent="-342900">
              <a:lnSpc>
                <a:spcPct val="105000"/>
              </a:lnSpc>
              <a:spcAft>
                <a:spcPts val="8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We are aware of a reduction in cost of generic apixaban, as per October Drug Tariff. </a:t>
            </a:r>
          </a:p>
          <a:p>
            <a:pPr marL="342900" lvl="0" indent="-342900">
              <a:lnSpc>
                <a:spcPct val="105000"/>
              </a:lnSpc>
              <a:spcAft>
                <a:spcPts val="8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However, there is an on-going legal process regarding the patent of apixaban with the next update due October 23. </a:t>
            </a:r>
          </a:p>
          <a:p>
            <a:pPr marL="342900" lvl="0" indent="-342900">
              <a:lnSpc>
                <a:spcPct val="105000"/>
              </a:lnSpc>
              <a:spcAft>
                <a:spcPts val="8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In line with current national and local recommendations for patients commencing treatment for AF: subject to the criteria specified in the relevant NICE technology appraisal guidance, clinicians should use </a:t>
            </a:r>
            <a:r>
              <a:rPr lang="en-GB" sz="2200" dirty="0" err="1">
                <a:effectLst/>
                <a:latin typeface="Arial" panose="020B0604020202020204" pitchFamily="34" charset="0"/>
                <a:ea typeface="Calibri" panose="020F0502020204030204" pitchFamily="34" charset="0"/>
                <a:cs typeface="Arial" panose="020B0604020202020204" pitchFamily="34" charset="0"/>
              </a:rPr>
              <a:t>edoxaban</a:t>
            </a:r>
            <a:r>
              <a:rPr lang="en-GB" sz="2200" dirty="0">
                <a:effectLst/>
                <a:latin typeface="Arial" panose="020B0604020202020204" pitchFamily="34" charset="0"/>
                <a:ea typeface="Calibri" panose="020F0502020204030204" pitchFamily="34" charset="0"/>
                <a:cs typeface="Arial" panose="020B0604020202020204" pitchFamily="34" charset="0"/>
              </a:rPr>
              <a:t> where this is clinically appropriate.</a:t>
            </a:r>
          </a:p>
          <a:p>
            <a:pPr marL="342900" lvl="0" indent="-342900">
              <a:lnSpc>
                <a:spcPct val="105000"/>
              </a:lnSpc>
              <a:spcAft>
                <a:spcPts val="800"/>
              </a:spcAft>
              <a:buFont typeface="Symbol" panose="05050102010706020507" pitchFamily="18" charset="2"/>
              <a:buChar char=""/>
            </a:pPr>
            <a:r>
              <a:rPr lang="en-GB" sz="2200" dirty="0">
                <a:effectLst/>
                <a:latin typeface="Arial" panose="020B0604020202020204" pitchFamily="34" charset="0"/>
                <a:ea typeface="Calibri" panose="020F0502020204030204" pitchFamily="34" charset="0"/>
                <a:cs typeface="Arial" panose="020B0604020202020204" pitchFamily="34" charset="0"/>
              </a:rPr>
              <a:t>Whilst we are waiting for further clarity on the patent process, we do not recommend changing a patient’s treatment from one DOAC to another, unless there is a patient specific clinical or safety reason to do so.</a:t>
            </a:r>
          </a:p>
          <a:p>
            <a:r>
              <a:rPr lang="en-GB" b="1" dirty="0"/>
              <a:t>Don’t switch from one DOAC to another, unless there is a patient specific clinical reason</a:t>
            </a:r>
          </a:p>
        </p:txBody>
      </p:sp>
      <p:pic>
        <p:nvPicPr>
          <p:cNvPr id="4" name="Picture 3">
            <a:extLst>
              <a:ext uri="{FF2B5EF4-FFF2-40B4-BE49-F238E27FC236}">
                <a16:creationId xmlns:a16="http://schemas.microsoft.com/office/drawing/2014/main" id="{80592CB1-414B-4A51-FF95-67384469FC23}"/>
              </a:ext>
            </a:extLst>
          </p:cNvPr>
          <p:cNvPicPr>
            <a:picLocks noChangeAspect="1"/>
          </p:cNvPicPr>
          <p:nvPr/>
        </p:nvPicPr>
        <p:blipFill>
          <a:blip r:embed="rId2"/>
          <a:stretch>
            <a:fillRect/>
          </a:stretch>
        </p:blipFill>
        <p:spPr>
          <a:xfrm>
            <a:off x="242459" y="5019401"/>
            <a:ext cx="1042506" cy="859611"/>
          </a:xfrm>
          <a:prstGeom prst="rect">
            <a:avLst/>
          </a:prstGeom>
        </p:spPr>
      </p:pic>
    </p:spTree>
    <p:extLst>
      <p:ext uri="{BB962C8B-B14F-4D97-AF65-F5344CB8AC3E}">
        <p14:creationId xmlns:p14="http://schemas.microsoft.com/office/powerpoint/2010/main" val="3068161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1D39-F7EE-4928-B4C7-1E6F189836D3}"/>
              </a:ext>
            </a:extLst>
          </p:cNvPr>
          <p:cNvSpPr>
            <a:spLocks noGrp="1"/>
          </p:cNvSpPr>
          <p:nvPr>
            <p:ph type="title"/>
          </p:nvPr>
        </p:nvSpPr>
        <p:spPr>
          <a:xfrm>
            <a:off x="231345" y="183513"/>
            <a:ext cx="10809890" cy="1564564"/>
          </a:xfrm>
        </p:spPr>
        <p:txBody>
          <a:bodyPr>
            <a:normAutofit fontScale="90000"/>
          </a:bodyPr>
          <a:lstStyle/>
          <a:p>
            <a:br>
              <a:rPr lang="en-GB" b="1" dirty="0">
                <a:solidFill>
                  <a:srgbClr val="00B050"/>
                </a:solidFill>
                <a:latin typeface="Arial" panose="020B0604020202020204" pitchFamily="34" charset="0"/>
                <a:cs typeface="Arial" panose="020B0604020202020204" pitchFamily="34" charset="0"/>
              </a:rPr>
            </a:br>
            <a:br>
              <a:rPr lang="en-GB" b="1" dirty="0">
                <a:solidFill>
                  <a:srgbClr val="00B050"/>
                </a:solidFill>
                <a:latin typeface="Arial" panose="020B0604020202020204" pitchFamily="34" charset="0"/>
                <a:cs typeface="Arial" panose="020B0604020202020204" pitchFamily="34" charset="0"/>
              </a:rPr>
            </a:br>
            <a:br>
              <a:rPr lang="en-GB" b="1" dirty="0">
                <a:solidFill>
                  <a:srgbClr val="00B050"/>
                </a:solidFill>
                <a:latin typeface="Arial" panose="020B0604020202020204" pitchFamily="34" charset="0"/>
                <a:cs typeface="Arial" panose="020B0604020202020204" pitchFamily="34" charset="0"/>
              </a:rPr>
            </a:br>
            <a:br>
              <a:rPr lang="en-GB" sz="3100" b="1" dirty="0">
                <a:solidFill>
                  <a:srgbClr val="FF0000"/>
                </a:solidFill>
                <a:latin typeface="Arial" panose="020B0604020202020204" pitchFamily="34" charset="0"/>
                <a:cs typeface="Arial" panose="020B0604020202020204" pitchFamily="34" charset="0"/>
              </a:rPr>
            </a:br>
            <a:r>
              <a:rPr lang="en-GB" b="1" dirty="0">
                <a:solidFill>
                  <a:schemeClr val="accent1"/>
                </a:solidFill>
                <a:latin typeface="Arial" panose="020B0604020202020204" pitchFamily="34" charset="0"/>
                <a:cs typeface="Arial" panose="020B0604020202020204" pitchFamily="34" charset="0"/>
              </a:rPr>
              <a:t>ADHD Medication and shortages</a:t>
            </a:r>
            <a:br>
              <a:rPr lang="en-GB" b="1" dirty="0">
                <a:solidFill>
                  <a:srgbClr val="FF0000"/>
                </a:solidFill>
                <a:latin typeface="Arial" panose="020B0604020202020204" pitchFamily="34" charset="0"/>
                <a:cs typeface="Arial" panose="020B0604020202020204" pitchFamily="34" charset="0"/>
              </a:rPr>
            </a:br>
            <a:br>
              <a:rPr lang="en-GB" b="1" dirty="0">
                <a:solidFill>
                  <a:srgbClr val="FF0000"/>
                </a:solidFill>
                <a:latin typeface="Arial" panose="020B0604020202020204" pitchFamily="34" charset="0"/>
                <a:cs typeface="Arial" panose="020B0604020202020204" pitchFamily="34" charset="0"/>
              </a:rPr>
            </a:br>
            <a:br>
              <a:rPr lang="en-GB" b="1" dirty="0"/>
            </a:br>
            <a:br>
              <a:rPr lang="en-GB" b="1" dirty="0"/>
            </a:br>
            <a:endParaRPr lang="en-GB" b="1" dirty="0"/>
          </a:p>
        </p:txBody>
      </p:sp>
      <p:sp>
        <p:nvSpPr>
          <p:cNvPr id="4" name="TextBox 3">
            <a:extLst>
              <a:ext uri="{FF2B5EF4-FFF2-40B4-BE49-F238E27FC236}">
                <a16:creationId xmlns:a16="http://schemas.microsoft.com/office/drawing/2014/main" id="{98606114-9A65-14EB-AD2A-7CD15CE54D09}"/>
              </a:ext>
            </a:extLst>
          </p:cNvPr>
          <p:cNvSpPr txBox="1"/>
          <p:nvPr/>
        </p:nvSpPr>
        <p:spPr>
          <a:xfrm>
            <a:off x="349321" y="1225689"/>
            <a:ext cx="7530957" cy="563231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GP practice bulletin:</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hlinkClick r:id="rId2"/>
              </a:rPr>
              <a:t>CAS-</a:t>
            </a:r>
            <a:r>
              <a:rPr lang="en-GB" dirty="0" err="1">
                <a:latin typeface="Arial" panose="020B0604020202020204" pitchFamily="34" charset="0"/>
                <a:cs typeface="Arial" panose="020B0604020202020204" pitchFamily="34" charset="0"/>
                <a:hlinkClick r:id="rId2"/>
              </a:rPr>
              <a:t>ViewAlert</a:t>
            </a:r>
            <a:r>
              <a:rPr lang="en-GB" dirty="0">
                <a:latin typeface="Arial" panose="020B0604020202020204" pitchFamily="34" charset="0"/>
                <a:cs typeface="Arial" panose="020B0604020202020204" pitchFamily="34" charset="0"/>
                <a:hlinkClick r:id="rId2"/>
              </a:rPr>
              <a:t> (mhra.gov.uk)</a:t>
            </a:r>
            <a:r>
              <a:rPr lang="en-GB" dirty="0">
                <a:latin typeface="Arial" panose="020B0604020202020204" pitchFamily="34" charset="0"/>
                <a:cs typeface="Arial" panose="020B0604020202020204" pitchFamily="34" charset="0"/>
              </a:rPr>
              <a:t> and SPS </a:t>
            </a:r>
            <a:r>
              <a:rPr lang="en-GB" dirty="0">
                <a:latin typeface="Arial" panose="020B0604020202020204" pitchFamily="34" charset="0"/>
                <a:cs typeface="Arial" panose="020B0604020202020204" pitchFamily="34" charset="0"/>
                <a:hlinkClick r:id="rId3"/>
              </a:rPr>
              <a:t>supply monitoring tool</a:t>
            </a:r>
            <a:r>
              <a:rPr lang="en-GB" dirty="0">
                <a:latin typeface="Arial" panose="020B0604020202020204" pitchFamily="34" charset="0"/>
                <a:cs typeface="Arial" panose="020B0604020202020204" pitchFamily="34" charset="0"/>
              </a:rPr>
              <a:t> (registration required) has estimated re-supply dates (short term supply problem).</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Searches available on clinical practice systems to identify patients prescribed affected ADHD medicines.</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Primary care should be making early contact with patients to establish how much supply they have remaining, and liaising with pharmacies.</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a:latin typeface="Arial" panose="020B0604020202020204" pitchFamily="34" charset="0"/>
                <a:cs typeface="Arial" panose="020B0604020202020204" pitchFamily="34" charset="0"/>
              </a:rPr>
              <a:t>Xaggitin</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Delmosart</a:t>
            </a:r>
            <a:r>
              <a:rPr lang="en-GB" dirty="0">
                <a:latin typeface="Arial" panose="020B0604020202020204" pitchFamily="34" charset="0"/>
                <a:cs typeface="Arial" panose="020B0604020202020204" pitchFamily="34" charset="0"/>
              </a:rPr>
              <a:t>®, </a:t>
            </a:r>
            <a:r>
              <a:rPr lang="en-GB" dirty="0" err="1">
                <a:latin typeface="Arial" panose="020B0604020202020204" pitchFamily="34" charset="0"/>
                <a:cs typeface="Arial" panose="020B0604020202020204" pitchFamily="34" charset="0"/>
              </a:rPr>
              <a:t>Xenidate</a:t>
            </a:r>
            <a:r>
              <a:rPr lang="en-GB" dirty="0">
                <a:latin typeface="Arial" panose="020B0604020202020204" pitchFamily="34" charset="0"/>
                <a:cs typeface="Arial" panose="020B0604020202020204" pitchFamily="34" charset="0"/>
              </a:rPr>
              <a:t>® and </a:t>
            </a:r>
            <a:r>
              <a:rPr lang="en-GB" dirty="0" err="1">
                <a:latin typeface="Arial" panose="020B0604020202020204" pitchFamily="34" charset="0"/>
                <a:cs typeface="Arial" panose="020B0604020202020204" pitchFamily="34" charset="0"/>
              </a:rPr>
              <a:t>Concerta</a:t>
            </a:r>
            <a:r>
              <a:rPr lang="en-GB" dirty="0">
                <a:latin typeface="Arial" panose="020B0604020202020204" pitchFamily="34" charset="0"/>
                <a:cs typeface="Arial" panose="020B0604020202020204" pitchFamily="34" charset="0"/>
              </a:rPr>
              <a:t>®: key message – considered bioequivalent. Ensure patients (and/or carers) have any changes communicated to them; and are advised to seek medical advice if any change in effect.</a:t>
            </a:r>
          </a:p>
          <a:p>
            <a:pPr marL="285750" indent="-285750">
              <a:buFont typeface="Arial" panose="020B0604020202020204" pitchFamily="34" charset="0"/>
              <a:buChar char="•"/>
            </a:pPr>
            <a:r>
              <a:rPr lang="en-GB" dirty="0" err="1">
                <a:latin typeface="Arial" panose="020B0604020202020204" pitchFamily="34" charset="0"/>
                <a:cs typeface="Arial" panose="020B0604020202020204" pitchFamily="34" charset="0"/>
              </a:rPr>
              <a:t>Equasym</a:t>
            </a:r>
            <a:r>
              <a:rPr lang="en-GB" dirty="0">
                <a:latin typeface="Arial" panose="020B0604020202020204" pitchFamily="34" charset="0"/>
                <a:cs typeface="Arial" panose="020B0604020202020204" pitchFamily="34" charset="0"/>
              </a:rPr>
              <a:t>® - no bioequivalent alternative. Limited parallel imports which not able to support uplift required.</a:t>
            </a:r>
          </a:p>
          <a:p>
            <a:pPr marL="285750" indent="-285750">
              <a:buFont typeface="Arial" panose="020B0604020202020204" pitchFamily="34" charset="0"/>
              <a:buChar char="•"/>
            </a:pPr>
            <a:r>
              <a:rPr lang="en-GB" dirty="0" err="1">
                <a:latin typeface="Arial" panose="020B0604020202020204" pitchFamily="34" charset="0"/>
                <a:cs typeface="Arial" panose="020B0604020202020204" pitchFamily="34" charset="0"/>
              </a:rPr>
              <a:t>Elvanse</a:t>
            </a:r>
            <a:r>
              <a:rPr lang="en-GB" dirty="0">
                <a:latin typeface="Arial" panose="020B0604020202020204" pitchFamily="34" charset="0"/>
                <a:cs typeface="Arial" panose="020B0604020202020204" pitchFamily="34" charset="0"/>
              </a:rPr>
              <a:t>® and </a:t>
            </a:r>
            <a:r>
              <a:rPr lang="en-GB" dirty="0" err="1">
                <a:latin typeface="Arial" panose="020B0604020202020204" pitchFamily="34" charset="0"/>
                <a:cs typeface="Arial" panose="020B0604020202020204" pitchFamily="34" charset="0"/>
              </a:rPr>
              <a:t>Guafancine</a:t>
            </a:r>
            <a:r>
              <a:rPr lang="en-GB" dirty="0">
                <a:latin typeface="Arial" panose="020B0604020202020204" pitchFamily="34" charset="0"/>
                <a:cs typeface="Arial" panose="020B0604020202020204" pitchFamily="34" charset="0"/>
              </a:rPr>
              <a:t>® - some specialist importers have confirmed they can source unlicensed imports. MOT currently liaising with community pharmacy to find out if these are available.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D7CA19FC-5236-9BE8-39AE-D185C56DE335}"/>
              </a:ext>
            </a:extLst>
          </p:cNvPr>
          <p:cNvPicPr>
            <a:picLocks noChangeAspect="1"/>
          </p:cNvPicPr>
          <p:nvPr/>
        </p:nvPicPr>
        <p:blipFill>
          <a:blip r:embed="rId4"/>
          <a:stretch>
            <a:fillRect/>
          </a:stretch>
        </p:blipFill>
        <p:spPr>
          <a:xfrm>
            <a:off x="8254433" y="636998"/>
            <a:ext cx="3840813" cy="5255207"/>
          </a:xfrm>
          <a:prstGeom prst="rect">
            <a:avLst/>
          </a:prstGeom>
        </p:spPr>
      </p:pic>
    </p:spTree>
    <p:extLst>
      <p:ext uri="{BB962C8B-B14F-4D97-AF65-F5344CB8AC3E}">
        <p14:creationId xmlns:p14="http://schemas.microsoft.com/office/powerpoint/2010/main" val="412532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AFAB9-B359-CB5F-30E8-C1DD2DD2B548}"/>
              </a:ext>
            </a:extLst>
          </p:cNvPr>
          <p:cNvSpPr>
            <a:spLocks noGrp="1"/>
          </p:cNvSpPr>
          <p:nvPr>
            <p:ph type="title"/>
          </p:nvPr>
        </p:nvSpPr>
        <p:spPr/>
        <p:txBody>
          <a:bodyPr/>
          <a:lstStyle/>
          <a:p>
            <a:r>
              <a:rPr lang="en-GB" b="1" dirty="0">
                <a:solidFill>
                  <a:schemeClr val="accent1"/>
                </a:solidFill>
                <a:latin typeface="Arial" panose="020B0604020202020204" pitchFamily="34" charset="0"/>
                <a:cs typeface="Arial" panose="020B0604020202020204" pitchFamily="34" charset="0"/>
              </a:rPr>
              <a:t>ADHD Medication and shortages</a:t>
            </a:r>
            <a:endParaRPr lang="en-GB" dirty="0"/>
          </a:p>
        </p:txBody>
      </p:sp>
      <p:pic>
        <p:nvPicPr>
          <p:cNvPr id="4" name="Content Placeholder 3">
            <a:extLst>
              <a:ext uri="{FF2B5EF4-FFF2-40B4-BE49-F238E27FC236}">
                <a16:creationId xmlns:a16="http://schemas.microsoft.com/office/drawing/2014/main" id="{3A1E0E00-454B-D069-7978-EF0ADC909C52}"/>
              </a:ext>
            </a:extLst>
          </p:cNvPr>
          <p:cNvPicPr>
            <a:picLocks noGrp="1" noChangeAspect="1"/>
          </p:cNvPicPr>
          <p:nvPr>
            <p:ph idx="1"/>
          </p:nvPr>
        </p:nvPicPr>
        <p:blipFill>
          <a:blip r:embed="rId2"/>
          <a:stretch>
            <a:fillRect/>
          </a:stretch>
        </p:blipFill>
        <p:spPr>
          <a:xfrm>
            <a:off x="51748" y="5706423"/>
            <a:ext cx="786452" cy="786452"/>
          </a:xfrm>
          <a:prstGeom prst="rect">
            <a:avLst/>
          </a:prstGeom>
        </p:spPr>
      </p:pic>
      <p:sp>
        <p:nvSpPr>
          <p:cNvPr id="6" name="TextBox 5">
            <a:extLst>
              <a:ext uri="{FF2B5EF4-FFF2-40B4-BE49-F238E27FC236}">
                <a16:creationId xmlns:a16="http://schemas.microsoft.com/office/drawing/2014/main" id="{128782D3-B767-BAAB-F552-8FDD072F2E3E}"/>
              </a:ext>
            </a:extLst>
          </p:cNvPr>
          <p:cNvSpPr txBox="1"/>
          <p:nvPr/>
        </p:nvSpPr>
        <p:spPr>
          <a:xfrm>
            <a:off x="647273" y="1296354"/>
            <a:ext cx="9986480" cy="4247317"/>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rPr>
              <a:t>We are working with local specialists on producing advice for patients who are unable to be changed to a bioequivalent alternative; and who may run out of their medication before the re-supply date.</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We are seeking advice from local specialists on this; but as this is a short-term supply problem it may be more beneficial for a patient to have a short break from ADHD medication than to consider an alternative.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Guanfacine (</a:t>
            </a:r>
            <a:r>
              <a:rPr lang="en-GB" dirty="0" err="1">
                <a:latin typeface="Arial" panose="020B0604020202020204" pitchFamily="34" charset="0"/>
                <a:cs typeface="Arial" panose="020B0604020202020204" pitchFamily="34" charset="0"/>
              </a:rPr>
              <a:t>Intuniv</a:t>
            </a:r>
            <a:r>
              <a:rPr lang="en-GB" dirty="0">
                <a:latin typeface="Arial" panose="020B0604020202020204" pitchFamily="34" charset="0"/>
                <a:cs typeface="Arial" panose="020B0604020202020204" pitchFamily="34" charset="0"/>
              </a:rPr>
              <a:t>®): Due to the risk of rebound hypertension when stopping guanfacine treatment it should be titrated down ideally by 1mg every 3 – 7 days prior to stopping.  The patients` blood pressure and heart rate should be monitored weekly during this period.  </a:t>
            </a:r>
          </a:p>
          <a:p>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The Medicines Optimisation Team will be seeking practice permission to identify patients &gt; 18 years old and prescribed guanfacine who are / have been under care of SHSC or SAANs; and to feed this information back </a:t>
            </a:r>
            <a:r>
              <a:rPr lang="en-GB">
                <a:latin typeface="Arial" panose="020B0604020202020204" pitchFamily="34" charset="0"/>
                <a:cs typeface="Arial" panose="020B0604020202020204" pitchFamily="34" charset="0"/>
              </a:rPr>
              <a:t>to a SHSC </a:t>
            </a:r>
            <a:r>
              <a:rPr lang="en-GB" dirty="0">
                <a:latin typeface="Arial" panose="020B0604020202020204" pitchFamily="34" charset="0"/>
                <a:cs typeface="Arial" panose="020B0604020202020204" pitchFamily="34" charset="0"/>
              </a:rPr>
              <a:t>specialist.</a:t>
            </a:r>
          </a:p>
        </p:txBody>
      </p:sp>
      <p:sp>
        <p:nvSpPr>
          <p:cNvPr id="7" name="Content Placeholder 2">
            <a:extLst>
              <a:ext uri="{FF2B5EF4-FFF2-40B4-BE49-F238E27FC236}">
                <a16:creationId xmlns:a16="http://schemas.microsoft.com/office/drawing/2014/main" id="{D3B58735-C83A-A4F3-6091-18E7E999881F}"/>
              </a:ext>
            </a:extLst>
          </p:cNvPr>
          <p:cNvSpPr txBox="1">
            <a:spLocks/>
          </p:cNvSpPr>
          <p:nvPr/>
        </p:nvSpPr>
        <p:spPr>
          <a:xfrm>
            <a:off x="1033675" y="5606089"/>
            <a:ext cx="10589172" cy="9871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800" b="1" dirty="0"/>
              <a:t>Action: use searches to identify patients as per the CAS alert. Local specialist advice is being sought . </a:t>
            </a:r>
          </a:p>
          <a:p>
            <a:endParaRPr lang="en-GB" sz="3200" dirty="0"/>
          </a:p>
        </p:txBody>
      </p:sp>
    </p:spTree>
    <p:extLst>
      <p:ext uri="{BB962C8B-B14F-4D97-AF65-F5344CB8AC3E}">
        <p14:creationId xmlns:p14="http://schemas.microsoft.com/office/powerpoint/2010/main" val="2865123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1D39-F7EE-4928-B4C7-1E6F189836D3}"/>
              </a:ext>
            </a:extLst>
          </p:cNvPr>
          <p:cNvSpPr>
            <a:spLocks noGrp="1"/>
          </p:cNvSpPr>
          <p:nvPr>
            <p:ph type="title"/>
          </p:nvPr>
        </p:nvSpPr>
        <p:spPr/>
        <p:txBody>
          <a:bodyPr>
            <a:normAutofit fontScale="90000"/>
          </a:bodyPr>
          <a:lstStyle/>
          <a:p>
            <a:br>
              <a:rPr lang="en-GB" b="1" dirty="0">
                <a:solidFill>
                  <a:srgbClr val="00B050"/>
                </a:solidFill>
                <a:latin typeface="Arial" panose="020B0604020202020204" pitchFamily="34" charset="0"/>
                <a:cs typeface="Arial" panose="020B0604020202020204" pitchFamily="34" charset="0"/>
              </a:rPr>
            </a:br>
            <a:r>
              <a:rPr lang="en-GB" b="1" dirty="0">
                <a:solidFill>
                  <a:srgbClr val="00B050"/>
                </a:solidFill>
                <a:latin typeface="Arial" panose="020B0604020202020204" pitchFamily="34" charset="0"/>
                <a:cs typeface="Arial" panose="020B0604020202020204" pitchFamily="34" charset="0"/>
              </a:rPr>
              <a:t>New SPS resources (link </a:t>
            </a:r>
            <a:r>
              <a:rPr lang="en-GB" b="1" dirty="0">
                <a:solidFill>
                  <a:srgbClr val="00B050"/>
                </a:solidFill>
                <a:latin typeface="Arial" panose="020B0604020202020204" pitchFamily="34" charset="0"/>
                <a:cs typeface="Arial" panose="020B0604020202020204" pitchFamily="34" charset="0"/>
                <a:hlinkClick r:id="rId2"/>
              </a:rPr>
              <a:t>here</a:t>
            </a:r>
            <a:r>
              <a:rPr lang="en-GB" b="1" dirty="0">
                <a:solidFill>
                  <a:srgbClr val="00B050"/>
                </a:solidFill>
                <a:latin typeface="Arial" panose="020B0604020202020204" pitchFamily="34" charset="0"/>
                <a:cs typeface="Arial" panose="020B0604020202020204" pitchFamily="34" charset="0"/>
              </a:rPr>
              <a:t>)</a:t>
            </a:r>
            <a:br>
              <a:rPr lang="en-GB" b="1" dirty="0"/>
            </a:br>
            <a:br>
              <a:rPr lang="en-GB" b="1" dirty="0"/>
            </a:br>
            <a:endParaRPr lang="en-GB" b="1" dirty="0"/>
          </a:p>
        </p:txBody>
      </p:sp>
      <p:sp>
        <p:nvSpPr>
          <p:cNvPr id="3" name="Content Placeholder 2">
            <a:extLst>
              <a:ext uri="{FF2B5EF4-FFF2-40B4-BE49-F238E27FC236}">
                <a16:creationId xmlns:a16="http://schemas.microsoft.com/office/drawing/2014/main" id="{EBB737BD-1D0C-498A-9BFB-32C734CB8C45}"/>
              </a:ext>
            </a:extLst>
          </p:cNvPr>
          <p:cNvSpPr>
            <a:spLocks noGrp="1"/>
          </p:cNvSpPr>
          <p:nvPr>
            <p:ph idx="1"/>
          </p:nvPr>
        </p:nvSpPr>
        <p:spPr>
          <a:xfrm>
            <a:off x="291663" y="1087821"/>
            <a:ext cx="11062138" cy="5405054"/>
          </a:xfrm>
        </p:spPr>
        <p:txBody>
          <a:bodyPr>
            <a:noAutofit/>
          </a:bodyPr>
          <a:lstStyle/>
          <a:p>
            <a:pPr>
              <a:lnSpc>
                <a:spcPct val="100000"/>
              </a:lnSpc>
              <a:spcBef>
                <a:spcPts val="750"/>
              </a:spcBef>
              <a:spcAft>
                <a:spcPts val="750"/>
              </a:spcAft>
            </a:pPr>
            <a:r>
              <a:rPr lang="en-GB" sz="16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3"/>
              </a:rPr>
              <a:t>Switching between oral prednisolone and IV hydrocortisone</a:t>
            </a:r>
            <a:r>
              <a:rPr lang="en-GB" sz="1600" dirty="0">
                <a:solidFill>
                  <a:srgbClr val="333333"/>
                </a:solidFill>
                <a:effectLst/>
                <a:latin typeface="Helvetica" panose="020B0604020202020204" pitchFamily="34" charset="0"/>
                <a:ea typeface="Calibri" panose="020F0502020204030204" pitchFamily="34" charset="0"/>
              </a:rPr>
              <a:t> (Published 29 September 2023)</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Switching between oral prednisolone and intravenous (IV) hydrocortisone requires care due to the risk of adrenal insufficiency or adrenal crisis.</a:t>
            </a: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 </a:t>
            </a:r>
            <a:r>
              <a:rPr lang="en-GB" sz="16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4"/>
              </a:rPr>
              <a:t>Using intramuscular injections in people on oral anticoagulants</a:t>
            </a:r>
            <a:r>
              <a:rPr lang="en-GB" sz="1600" dirty="0">
                <a:solidFill>
                  <a:srgbClr val="333333"/>
                </a:solidFill>
                <a:effectLst/>
                <a:latin typeface="Helvetica" panose="020B0604020202020204" pitchFamily="34" charset="0"/>
                <a:ea typeface="Calibri" panose="020F0502020204030204" pitchFamily="34" charset="0"/>
              </a:rPr>
              <a:t> (Published 20 September 2023)</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Advice on risks related to use of small volume (less than 3mL) intramuscular (IM) injections in people on oral anticoagulants (for example, DOACs, warfarin)</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b="1" dirty="0">
                <a:solidFill>
                  <a:srgbClr val="333333"/>
                </a:solidFill>
                <a:effectLst/>
                <a:latin typeface="Helvetica" panose="020B0604020202020204" pitchFamily="34" charset="0"/>
                <a:ea typeface="Calibri" panose="020F0502020204030204" pitchFamily="34" charset="0"/>
                <a:cs typeface="Calibri" panose="020F0502020204030204" pitchFamily="34" charset="0"/>
              </a:rPr>
              <a:t>Note:</a:t>
            </a:r>
            <a:r>
              <a:rPr lang="en-GB" sz="1600" dirty="0">
                <a:solidFill>
                  <a:srgbClr val="333333"/>
                </a:solidFill>
                <a:effectLst/>
                <a:latin typeface="Helvetica" panose="020B0604020202020204" pitchFamily="34" charset="0"/>
                <a:ea typeface="Calibri" panose="020F0502020204030204" pitchFamily="34" charset="0"/>
              </a:rPr>
              <a:t> This is a merger of two previous pages entitled: Small volume intramuscular injections in people taking oral anticoagulants and Using COVID-19 vaccines in patients with anticoagulation and bleeding disorders.</a:t>
            </a: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 </a:t>
            </a:r>
            <a:r>
              <a:rPr lang="en-GB" sz="16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5"/>
              </a:rPr>
              <a:t>Using clopidogrel with proton pump inhibitors (PPIs) </a:t>
            </a:r>
            <a:r>
              <a:rPr lang="en-GB" sz="1600" dirty="0">
                <a:solidFill>
                  <a:srgbClr val="333333"/>
                </a:solidFill>
                <a:effectLst/>
                <a:latin typeface="Helvetica" panose="020B0604020202020204" pitchFamily="34" charset="0"/>
                <a:ea typeface="Calibri" panose="020F0502020204030204" pitchFamily="34" charset="0"/>
              </a:rPr>
              <a:t>(Last updated 14 September 2023)</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b="1" dirty="0">
                <a:solidFill>
                  <a:srgbClr val="333333"/>
                </a:solidFill>
                <a:effectLst/>
                <a:latin typeface="Helvetica" panose="020B0604020202020204" pitchFamily="34" charset="0"/>
                <a:ea typeface="Calibri" panose="020F0502020204030204" pitchFamily="34" charset="0"/>
                <a:cs typeface="Calibri" panose="020F0502020204030204" pitchFamily="34" charset="0"/>
              </a:rPr>
              <a:t>Update:</a:t>
            </a:r>
            <a:r>
              <a:rPr lang="en-GB" sz="1600" dirty="0">
                <a:solidFill>
                  <a:srgbClr val="333333"/>
                </a:solidFill>
                <a:effectLst/>
                <a:latin typeface="Helvetica" panose="020B0604020202020204" pitchFamily="34" charset="0"/>
                <a:ea typeface="Calibri" panose="020F0502020204030204" pitchFamily="34" charset="0"/>
              </a:rPr>
              <a:t> Minor update to reflect updated NICE CKS advice regarding risk factors for gastrointestinal bleed</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 </a:t>
            </a:r>
            <a:r>
              <a:rPr lang="en-GB" sz="1600" b="1" u="none" strike="noStrike" dirty="0">
                <a:solidFill>
                  <a:srgbClr val="0072C6"/>
                </a:solidFill>
                <a:effectLst/>
                <a:latin typeface="Helvetica" panose="020B0604020202020204" pitchFamily="34" charset="0"/>
                <a:ea typeface="Calibri" panose="020F0502020204030204" pitchFamily="34" charset="0"/>
                <a:cs typeface="Calibri" panose="020F0502020204030204" pitchFamily="34" charset="0"/>
                <a:hlinkClick r:id="rId6"/>
              </a:rPr>
              <a:t>Considerations when switching between solid doses and liquids </a:t>
            </a:r>
            <a:r>
              <a:rPr lang="en-GB" sz="1600" dirty="0">
                <a:solidFill>
                  <a:srgbClr val="333333"/>
                </a:solidFill>
                <a:effectLst/>
                <a:latin typeface="Helvetica" panose="020B0604020202020204" pitchFamily="34" charset="0"/>
                <a:ea typeface="Calibri" panose="020F0502020204030204" pitchFamily="34" charset="0"/>
              </a:rPr>
              <a:t> (Published 13 September 2023)</a:t>
            </a:r>
            <a:endParaRPr lang="en-GB" sz="1600" dirty="0">
              <a:effectLst/>
              <a:latin typeface="Calibri" panose="020F0502020204030204" pitchFamily="34" charset="0"/>
              <a:ea typeface="Calibri" panose="020F0502020204030204" pitchFamily="34" charset="0"/>
            </a:endParaRPr>
          </a:p>
          <a:p>
            <a:pPr>
              <a:lnSpc>
                <a:spcPct val="100000"/>
              </a:lnSpc>
              <a:spcBef>
                <a:spcPts val="750"/>
              </a:spcBef>
              <a:spcAft>
                <a:spcPts val="750"/>
              </a:spcAft>
            </a:pPr>
            <a:r>
              <a:rPr lang="en-GB" sz="1600" dirty="0">
                <a:solidFill>
                  <a:srgbClr val="333333"/>
                </a:solidFill>
                <a:effectLst/>
                <a:latin typeface="Helvetica" panose="020B0604020202020204" pitchFamily="34" charset="0"/>
                <a:ea typeface="Calibri" panose="020F0502020204030204" pitchFamily="34" charset="0"/>
              </a:rPr>
              <a:t>Bioavailability, release profile and licensed uses are some of the considerations needed when changing between solid dose and liquid formulations.</a:t>
            </a:r>
            <a:endParaRPr lang="en-GB" sz="1600" dirty="0">
              <a:effectLst/>
              <a:latin typeface="Calibri" panose="020F0502020204030204" pitchFamily="34" charset="0"/>
              <a:ea typeface="Calibri" panose="020F0502020204030204" pitchFamily="34" charset="0"/>
            </a:endParaRPr>
          </a:p>
          <a:p>
            <a:pPr>
              <a:lnSpc>
                <a:spcPct val="150000"/>
              </a:lnSpc>
              <a:spcBef>
                <a:spcPts val="750"/>
              </a:spcBef>
              <a:spcAft>
                <a:spcPts val="750"/>
              </a:spcAft>
            </a:pPr>
            <a:endParaRPr lang="en-GB" sz="1600" dirty="0">
              <a:effectLst/>
              <a:latin typeface="Calibri" panose="020F0502020204030204" pitchFamily="34" charset="0"/>
              <a:ea typeface="Calibri" panose="020F0502020204030204" pitchFamily="34" charset="0"/>
            </a:endParaRPr>
          </a:p>
          <a:p>
            <a:pPr>
              <a:lnSpc>
                <a:spcPct val="150000"/>
              </a:lnSpc>
              <a:spcBef>
                <a:spcPts val="750"/>
              </a:spcBef>
              <a:spcAft>
                <a:spcPts val="750"/>
              </a:spcAft>
            </a:pPr>
            <a:endParaRPr lang="en-GB" sz="1800" dirty="0">
              <a:effectLst/>
              <a:latin typeface="Calibri" panose="020F0502020204030204" pitchFamily="34" charset="0"/>
              <a:ea typeface="Calibri" panose="020F0502020204030204" pitchFamily="34" charset="0"/>
            </a:endParaRPr>
          </a:p>
          <a:p>
            <a:endParaRPr lang="en-GB" sz="3200" dirty="0"/>
          </a:p>
        </p:txBody>
      </p:sp>
    </p:spTree>
    <p:extLst>
      <p:ext uri="{BB962C8B-B14F-4D97-AF65-F5344CB8AC3E}">
        <p14:creationId xmlns:p14="http://schemas.microsoft.com/office/powerpoint/2010/main" val="1012816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8BAD00-15CC-3E30-837C-288FB274163A}"/>
              </a:ext>
            </a:extLst>
          </p:cNvPr>
          <p:cNvSpPr txBox="1"/>
          <p:nvPr/>
        </p:nvSpPr>
        <p:spPr>
          <a:xfrm>
            <a:off x="564929" y="1187670"/>
            <a:ext cx="11437885" cy="6463308"/>
          </a:xfrm>
          <a:prstGeom prst="rect">
            <a:avLst/>
          </a:prstGeom>
          <a:noFill/>
        </p:spPr>
        <p:txBody>
          <a:bodyPr wrap="square">
            <a:spAutoFit/>
          </a:bodyPr>
          <a:lstStyle/>
          <a:p>
            <a:r>
              <a:rPr lang="en-GB"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PrescQIPP IMPACT flyer</a:t>
            </a:r>
            <a:r>
              <a:rPr lang="en-GB" dirty="0">
                <a:latin typeface="Arial" panose="020B0604020202020204" pitchFamily="34" charset="0"/>
                <a:cs typeface="Arial" panose="020B0604020202020204" pitchFamily="34" charset="0"/>
              </a:rPr>
              <a:t> </a:t>
            </a:r>
            <a:r>
              <a:rPr lang="en-GB" sz="1800" b="1" dirty="0">
                <a:effectLst/>
                <a:latin typeface="Arial" panose="020B0604020202020204" pitchFamily="34" charset="0"/>
                <a:ea typeface="Calibri" panose="020F0502020204030204" pitchFamily="34" charset="0"/>
                <a:cs typeface="Arial" panose="020B0604020202020204" pitchFamily="34" charset="0"/>
              </a:rPr>
              <a:t>Improving Medicines and Polypharmacy Appropriateness Clinical Tool (IMPACT) bulletin. </a:t>
            </a:r>
          </a:p>
          <a:p>
            <a:endParaRPr lang="en-GB" sz="1800" b="1"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cs typeface="Arial" panose="020B0604020202020204" pitchFamily="34" charset="0"/>
              </a:rPr>
              <a:t>12th October 1-2pm, </a:t>
            </a:r>
            <a:r>
              <a:rPr lang="en-GB" sz="1800" dirty="0">
                <a:effectLst/>
                <a:latin typeface="Arial" panose="020B0604020202020204" pitchFamily="34" charset="0"/>
                <a:ea typeface="Calibri" panose="020F0502020204030204" pitchFamily="34" charset="0"/>
                <a:cs typeface="Arial" panose="020B0604020202020204" pitchFamily="34" charset="0"/>
              </a:rPr>
              <a:t>Katie Smith, Director of Clinical Quality at PrescQIPP and </a:t>
            </a:r>
            <a:r>
              <a:rPr lang="en-GB" sz="1800" dirty="0" err="1">
                <a:effectLst/>
                <a:latin typeface="Arial" panose="020B0604020202020204" pitchFamily="34" charset="0"/>
                <a:ea typeface="Calibri" panose="020F0502020204030204" pitchFamily="34" charset="0"/>
                <a:cs typeface="Arial" panose="020B0604020202020204" pitchFamily="34" charset="0"/>
              </a:rPr>
              <a:t>Lelly</a:t>
            </a:r>
            <a:r>
              <a:rPr lang="en-GB" sz="1800" dirty="0">
                <a:effectLst/>
                <a:latin typeface="Arial" panose="020B0604020202020204" pitchFamily="34" charset="0"/>
                <a:ea typeface="Calibri" panose="020F0502020204030204" pitchFamily="34" charset="0"/>
                <a:cs typeface="Arial" panose="020B0604020202020204" pitchFamily="34" charset="0"/>
              </a:rPr>
              <a:t> </a:t>
            </a:r>
            <a:r>
              <a:rPr lang="en-GB" sz="1800" dirty="0" err="1">
                <a:effectLst/>
                <a:latin typeface="Arial" panose="020B0604020202020204" pitchFamily="34" charset="0"/>
                <a:ea typeface="Calibri" panose="020F0502020204030204" pitchFamily="34" charset="0"/>
                <a:cs typeface="Arial" panose="020B0604020202020204" pitchFamily="34" charset="0"/>
              </a:rPr>
              <a:t>Oboh</a:t>
            </a:r>
            <a:r>
              <a:rPr lang="en-GB" sz="1800" dirty="0">
                <a:effectLst/>
                <a:latin typeface="Arial" panose="020B0604020202020204" pitchFamily="34" charset="0"/>
                <a:ea typeface="Calibri" panose="020F0502020204030204" pitchFamily="34" charset="0"/>
                <a:cs typeface="Arial" panose="020B0604020202020204" pitchFamily="34" charset="0"/>
              </a:rPr>
              <a:t>, Consultant Pharmacist (Care of older people) will demonstrate how to utilise IMPACT when doing a medication review (</a:t>
            </a:r>
            <a:r>
              <a:rPr lang="en-GB" sz="1800" dirty="0" err="1">
                <a:effectLst/>
                <a:latin typeface="Arial" panose="020B0604020202020204" pitchFamily="34" charset="0"/>
                <a:ea typeface="Calibri" panose="020F0502020204030204" pitchFamily="34" charset="0"/>
                <a:cs typeface="Arial" panose="020B0604020202020204" pitchFamily="34" charset="0"/>
              </a:rPr>
              <a:t>Lelly</a:t>
            </a:r>
            <a:r>
              <a:rPr lang="en-GB" sz="1800" dirty="0">
                <a:effectLst/>
                <a:latin typeface="Arial" panose="020B0604020202020204" pitchFamily="34" charset="0"/>
                <a:ea typeface="Calibri" panose="020F0502020204030204" pitchFamily="34" charset="0"/>
                <a:cs typeface="Arial" panose="020B0604020202020204" pitchFamily="34" charset="0"/>
              </a:rPr>
              <a:t> has considerable experience of optimising medicines use in frail older people). </a:t>
            </a:r>
          </a:p>
          <a:p>
            <a:endParaRPr lang="en-GB" b="1">
              <a:latin typeface="Arial" panose="020B0604020202020204" pitchFamily="34" charset="0"/>
              <a:ea typeface="Calibri" panose="020F0502020204030204" pitchFamily="34" charset="0"/>
              <a:cs typeface="Arial" panose="020B0604020202020204" pitchFamily="34" charset="0"/>
            </a:endParaRPr>
          </a:p>
          <a:p>
            <a:r>
              <a:rPr lang="en-GB" sz="1800" b="1">
                <a:effectLst/>
                <a:latin typeface="Arial" panose="020B0604020202020204" pitchFamily="34" charset="0"/>
                <a:ea typeface="Calibri" panose="020F0502020204030204" pitchFamily="34" charset="0"/>
                <a:cs typeface="Arial" panose="020B0604020202020204" pitchFamily="34" charset="0"/>
              </a:rPr>
              <a:t>Register </a:t>
            </a:r>
            <a:r>
              <a:rPr lang="en-GB" sz="1800" b="1" dirty="0">
                <a:effectLst/>
                <a:latin typeface="Arial" panose="020B0604020202020204" pitchFamily="34" charset="0"/>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here</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p>
            <a:endParaRPr lang="en-GB" b="1" dirty="0">
              <a:latin typeface="Arial" panose="020B0604020202020204" pitchFamily="34" charset="0"/>
              <a:ea typeface="Calibri" panose="020F0502020204030204" pitchFamily="34" charset="0"/>
              <a:cs typeface="Arial" panose="020B0604020202020204" pitchFamily="34" charset="0"/>
            </a:endParaRPr>
          </a:p>
          <a:p>
            <a:endParaRPr lang="en-GB" sz="1800" b="1" dirty="0">
              <a:effectLst/>
              <a:latin typeface="Arial" panose="020B0604020202020204" pitchFamily="34" charset="0"/>
              <a:ea typeface="Calibri" panose="020F0502020204030204" pitchFamily="34" charset="0"/>
              <a:cs typeface="Arial" panose="020B0604020202020204" pitchFamily="34" charset="0"/>
            </a:endParaRPr>
          </a:p>
          <a:p>
            <a:r>
              <a:rPr lang="en-GB" sz="1800" b="1" dirty="0">
                <a:effectLst/>
                <a:latin typeface="Arial" panose="020B0604020202020204" pitchFamily="34" charset="0"/>
                <a:ea typeface="Calibri" panose="020F0502020204030204" pitchFamily="34" charset="0"/>
              </a:rPr>
              <a:t>PrescQIPP work plan 2024 - 26- submit your requests now</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This part of the consultation will close on </a:t>
            </a:r>
            <a:r>
              <a:rPr lang="en-GB" sz="1800" b="1" dirty="0">
                <a:effectLst/>
                <a:latin typeface="Arial" panose="020B0604020202020204" pitchFamily="34" charset="0"/>
                <a:ea typeface="Calibri" panose="020F0502020204030204" pitchFamily="34" charset="0"/>
              </a:rPr>
              <a:t>Monday 16</a:t>
            </a:r>
            <a:r>
              <a:rPr lang="en-GB" sz="1800" b="1" baseline="30000" dirty="0">
                <a:effectLst/>
                <a:latin typeface="Arial" panose="020B0604020202020204" pitchFamily="34" charset="0"/>
                <a:ea typeface="Calibri" panose="020F0502020204030204" pitchFamily="34" charset="0"/>
              </a:rPr>
              <a:t>th</a:t>
            </a:r>
            <a:r>
              <a:rPr lang="en-GB" sz="1800" b="1" dirty="0">
                <a:effectLst/>
                <a:latin typeface="Arial" panose="020B0604020202020204" pitchFamily="34" charset="0"/>
                <a:ea typeface="Calibri" panose="020F0502020204030204" pitchFamily="34" charset="0"/>
              </a:rPr>
              <a:t> October 2023: </a:t>
            </a:r>
            <a:r>
              <a:rPr lang="en-GB" sz="1800" u="sng" dirty="0">
                <a:solidFill>
                  <a:schemeClr val="accent1"/>
                </a:solidFill>
                <a:effectLst/>
                <a:latin typeface="Arial" panose="020B0604020202020204" pitchFamily="34" charset="0"/>
                <a:ea typeface="Calibri" panose="020F0502020204030204" pitchFamily="34" charset="0"/>
                <a:hlinkClick r:id="rId5">
                  <a:extLst>
                    <a:ext uri="{A12FA001-AC4F-418D-AE19-62706E023703}">
                      <ahyp:hlinkClr xmlns:ahyp="http://schemas.microsoft.com/office/drawing/2018/hyperlinkcolor" val="tx"/>
                    </a:ext>
                  </a:extLst>
                </a:hlinkClick>
              </a:rPr>
              <a:t>https://airtable.com/appo4TXuklrYwaWGI/shrqSWzBC3iNVOmkd</a:t>
            </a:r>
            <a:endParaRPr lang="en-GB" sz="1800" dirty="0">
              <a:solidFill>
                <a:schemeClr val="accent1"/>
              </a:solidFill>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Before you submit your ideas, we would recommend you download our resources guide </a:t>
            </a:r>
            <a:r>
              <a:rPr lang="en-GB" sz="1800" u="sng" dirty="0">
                <a:solidFill>
                  <a:schemeClr val="accent1"/>
                </a:solidFill>
                <a:effectLst/>
                <a:latin typeface="Arial" panose="020B060402020202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https://www.prescqipp.info/media/6727/prescqipp-resource-guide-july-2023.xlsx</a:t>
            </a:r>
            <a:r>
              <a:rPr lang="en-GB" sz="1800" dirty="0">
                <a:effectLst/>
                <a:latin typeface="Arial" panose="020B0604020202020204" pitchFamily="34" charset="0"/>
                <a:ea typeface="Calibri" panose="020F0502020204030204" pitchFamily="34" charset="0"/>
              </a:rPr>
              <a:t> to see what we already have available. We also recommend taking a look at our current 2 year work plan </a:t>
            </a:r>
            <a:r>
              <a:rPr lang="en-GB" sz="1800" u="sng" dirty="0">
                <a:solidFill>
                  <a:schemeClr val="accent1"/>
                </a:solidFill>
                <a:effectLst/>
                <a:latin typeface="Arial" panose="020B0604020202020204" pitchFamily="34" charset="0"/>
                <a:ea typeface="Calibri" panose="020F0502020204030204" pitchFamily="34" charset="0"/>
                <a:hlinkClick r:id="rId7">
                  <a:extLst>
                    <a:ext uri="{A12FA001-AC4F-418D-AE19-62706E023703}">
                      <ahyp:hlinkClr xmlns:ahyp="http://schemas.microsoft.com/office/drawing/2018/hyperlinkcolor" val="tx"/>
                    </a:ext>
                  </a:extLst>
                </a:hlinkClick>
              </a:rPr>
              <a:t>https://www.prescqipp.info/media/6481/prescqipp-work-plan-2023-25-final.pdf</a:t>
            </a:r>
            <a:r>
              <a:rPr lang="en-GB" sz="1800" dirty="0">
                <a:solidFill>
                  <a:schemeClr val="accent1"/>
                </a:solidFill>
                <a:effectLst/>
                <a:latin typeface="Arial" panose="020B0604020202020204" pitchFamily="34" charset="0"/>
                <a:ea typeface="Calibri" panose="020F0502020204030204" pitchFamily="34" charset="0"/>
              </a:rPr>
              <a:t> </a:t>
            </a:r>
            <a:r>
              <a:rPr lang="en-GB" sz="1800" dirty="0">
                <a:effectLst/>
                <a:latin typeface="Arial" panose="020B0604020202020204" pitchFamily="34" charset="0"/>
                <a:ea typeface="Calibri" panose="020F0502020204030204" pitchFamily="34" charset="0"/>
              </a:rPr>
              <a:t>to see what’s coming soon. If you feel that a current resource does not meet your needs, let us know in the scope how to improve it and what you would like to see included as part of an update to that resource.</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r>
              <a:rPr lang="en-GB" sz="1800" dirty="0">
                <a:effectLst/>
                <a:latin typeface="Arial" panose="020B0604020202020204" pitchFamily="34" charset="0"/>
                <a:ea typeface="Calibri" panose="020F0502020204030204" pitchFamily="34" charset="0"/>
              </a:rPr>
              <a:t> </a:t>
            </a:r>
            <a:endParaRPr lang="en-GB" sz="1800" dirty="0">
              <a:effectLst/>
              <a:latin typeface="Calibri" panose="020F0502020204030204" pitchFamily="34" charset="0"/>
              <a:ea typeface="Calibri" panose="020F0502020204030204" pitchFamily="34" charset="0"/>
            </a:endParaRPr>
          </a:p>
          <a:p>
            <a:endParaRPr lang="en-GB" b="1" dirty="0">
              <a:solidFill>
                <a:srgbClr val="FF0000"/>
              </a:solidFill>
              <a:latin typeface="Verdana" panose="020B0604030504040204" pitchFamily="34" charset="0"/>
              <a:ea typeface="Calibri" panose="020F0502020204030204" pitchFamily="34" charset="0"/>
              <a:cs typeface="Calibri" panose="020F0502020204030204" pitchFamily="34" charset="0"/>
            </a:endParaRPr>
          </a:p>
          <a:p>
            <a:pPr lvl="0"/>
            <a:endParaRPr lang="en-GB" b="1" dirty="0">
              <a:solidFill>
                <a:srgbClr val="FF0000"/>
              </a:solidFill>
              <a:latin typeface="Arial" panose="020B0604020202020204" pitchFamily="34" charset="0"/>
              <a:ea typeface="Calibri" panose="020F0502020204030204" pitchFamily="34" charset="0"/>
              <a:cs typeface="Arial" panose="020B0604020202020204" pitchFamily="34" charset="0"/>
            </a:endParaRPr>
          </a:p>
        </p:txBody>
      </p:sp>
      <p:sp>
        <p:nvSpPr>
          <p:cNvPr id="4" name="Title 1">
            <a:extLst>
              <a:ext uri="{FF2B5EF4-FFF2-40B4-BE49-F238E27FC236}">
                <a16:creationId xmlns:a16="http://schemas.microsoft.com/office/drawing/2014/main" id="{88F1BA3C-C627-2540-CA50-88B949A5B75C}"/>
              </a:ext>
            </a:extLst>
          </p:cNvPr>
          <p:cNvSpPr txBox="1">
            <a:spLocks/>
          </p:cNvSpPr>
          <p:nvPr/>
        </p:nvSpPr>
        <p:spPr>
          <a:xfrm>
            <a:off x="462455" y="365126"/>
            <a:ext cx="10891345" cy="1148364"/>
          </a:xfrm>
          <a:prstGeom prst="rect">
            <a:avLst/>
          </a:prstGeom>
        </p:spPr>
        <p:txBody>
          <a:bodyPr>
            <a:normAutofit fontScale="4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GB" sz="6000" b="1" dirty="0">
                <a:solidFill>
                  <a:schemeClr val="accent1"/>
                </a:solidFill>
                <a:latin typeface="Arial" panose="020B0604020202020204" pitchFamily="34" charset="0"/>
                <a:cs typeface="Arial" panose="020B0604020202020204" pitchFamily="34" charset="0"/>
              </a:rPr>
            </a:br>
            <a:r>
              <a:rPr lang="en-GB" sz="6000" b="1" dirty="0">
                <a:solidFill>
                  <a:schemeClr val="accent1"/>
                </a:solidFill>
                <a:latin typeface="Arial" panose="020B0604020202020204" pitchFamily="34" charset="0"/>
                <a:cs typeface="Arial" panose="020B0604020202020204" pitchFamily="34" charset="0"/>
              </a:rPr>
              <a:t>PrescQIPP updates / new bulletins </a:t>
            </a:r>
            <a:br>
              <a:rPr lang="en-GB" b="1" dirty="0"/>
            </a:br>
            <a:br>
              <a:rPr lang="en-GB" b="1" dirty="0"/>
            </a:br>
            <a:endParaRPr lang="en-GB" b="1" dirty="0"/>
          </a:p>
        </p:txBody>
      </p:sp>
    </p:spTree>
    <p:extLst>
      <p:ext uri="{BB962C8B-B14F-4D97-AF65-F5344CB8AC3E}">
        <p14:creationId xmlns:p14="http://schemas.microsoft.com/office/powerpoint/2010/main" val="4111156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72B0F1EC-14DB-4F6C-A668-71CE9E888C78}"/>
              </a:ext>
            </a:extLst>
          </p:cNvPr>
          <p:cNvSpPr txBox="1">
            <a:spLocks/>
          </p:cNvSpPr>
          <p:nvPr/>
        </p:nvSpPr>
        <p:spPr>
          <a:xfrm>
            <a:off x="1054608" y="783761"/>
            <a:ext cx="8229600" cy="106272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dirty="0">
                <a:solidFill>
                  <a:schemeClr val="accent1"/>
                </a:solidFill>
                <a:latin typeface="Arial" panose="020B0604020202020204" pitchFamily="34" charset="0"/>
                <a:cs typeface="Arial" panose="020B0604020202020204" pitchFamily="34" charset="0"/>
              </a:rPr>
              <a:t>Next APG– Learning Lunch</a:t>
            </a:r>
          </a:p>
        </p:txBody>
      </p:sp>
      <p:sp>
        <p:nvSpPr>
          <p:cNvPr id="6" name="TextBox 5">
            <a:extLst>
              <a:ext uri="{FF2B5EF4-FFF2-40B4-BE49-F238E27FC236}">
                <a16:creationId xmlns:a16="http://schemas.microsoft.com/office/drawing/2014/main" id="{8DEF8507-2311-498F-8D79-AFC093A96C09}"/>
              </a:ext>
            </a:extLst>
          </p:cNvPr>
          <p:cNvSpPr txBox="1"/>
          <p:nvPr/>
        </p:nvSpPr>
        <p:spPr>
          <a:xfrm>
            <a:off x="2391103" y="944044"/>
            <a:ext cx="6096000" cy="3754874"/>
          </a:xfrm>
          <a:prstGeom prst="rect">
            <a:avLst/>
          </a:prstGeom>
          <a:noFill/>
        </p:spPr>
        <p:txBody>
          <a:bodyPr wrap="square">
            <a:spAutoFit/>
          </a:bodyPr>
          <a:lstStyle/>
          <a:p>
            <a:pPr marL="0" indent="0" algn="ctr">
              <a:buNone/>
            </a:pPr>
            <a:endParaRPr lang="en-GB" sz="3200" b="1" dirty="0">
              <a:latin typeface="Arial" panose="020B0604020202020204" pitchFamily="34" charset="0"/>
              <a:cs typeface="Arial" panose="020B0604020202020204" pitchFamily="34" charset="0"/>
            </a:endParaRPr>
          </a:p>
          <a:p>
            <a:pPr algn="ctr"/>
            <a:r>
              <a:rPr lang="en-US" sz="3200" b="1" dirty="0">
                <a:solidFill>
                  <a:srgbClr val="252424"/>
                </a:solidFill>
                <a:latin typeface="Arial" panose="020B0604020202020204" pitchFamily="34" charset="0"/>
                <a:ea typeface="Times New Roman" panose="02020603050405020304" pitchFamily="18" charset="0"/>
                <a:cs typeface="Arial" panose="020B0604020202020204" pitchFamily="34" charset="0"/>
              </a:rPr>
              <a:t>Thursday 2 November</a:t>
            </a:r>
          </a:p>
          <a:p>
            <a:pPr algn="ctr"/>
            <a:r>
              <a:rPr lang="en-US" sz="32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3"/>
              </a:rPr>
              <a:t>Click here to join the meeting</a:t>
            </a: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gn="ctr"/>
            <a:endParaRPr lang="en-US" sz="3200" b="1"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pPr marL="0" indent="0" algn="ctr">
              <a:buNone/>
            </a:pPr>
            <a:r>
              <a:rPr lang="en-US" sz="3000" b="1" dirty="0">
                <a:latin typeface="Arial" panose="020B0604020202020204" pitchFamily="34" charset="0"/>
                <a:cs typeface="Arial" panose="020B0604020202020204" pitchFamily="34" charset="0"/>
              </a:rPr>
              <a:t>Feedback welcome  </a:t>
            </a:r>
            <a:r>
              <a:rPr lang="en-GB" sz="2000" u="sng" dirty="0">
                <a:solidFill>
                  <a:srgbClr val="0563C1"/>
                </a:solidFill>
                <a:effectLst/>
                <a:latin typeface="Arial" panose="020B0604020202020204" pitchFamily="34" charset="0"/>
                <a:ea typeface="Calibri" panose="020F0502020204030204" pitchFamily="34" charset="0"/>
                <a:hlinkClick r:id="rId4"/>
              </a:rPr>
              <a:t>https://forms.office.com/Pages/ResponsePage.aspx?id=slTDN7CF9UeyIge0jXdO443oflYckS5GlHWzOtEesnlUMDNDTkRVTDI1VTRaV1dPQlhMRFAyTkxNNy4u</a:t>
            </a:r>
            <a:endParaRPr lang="en-GB" sz="2000" b="1"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1D50BBE-5E89-E940-3D6F-A5961F429C78}"/>
              </a:ext>
            </a:extLst>
          </p:cNvPr>
          <p:cNvSpPr txBox="1"/>
          <p:nvPr/>
        </p:nvSpPr>
        <p:spPr>
          <a:xfrm>
            <a:off x="1588008" y="4603459"/>
            <a:ext cx="9015983" cy="923330"/>
          </a:xfrm>
          <a:prstGeom prst="rect">
            <a:avLst/>
          </a:prstGeom>
          <a:noFill/>
        </p:spPr>
        <p:txBody>
          <a:bodyPr wrap="square">
            <a:spAutoFit/>
          </a:bodyPr>
          <a:lstStyle/>
          <a:p>
            <a:endPar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endParaRPr>
          </a:p>
          <a:p>
            <a:endParaRPr lang="en-US" dirty="0">
              <a:solidFill>
                <a:srgbClr val="252424"/>
              </a:solidFill>
              <a:latin typeface="Arial" panose="020B0604020202020204" pitchFamily="34" charset="0"/>
              <a:ea typeface="Times New Roman" panose="02020603050405020304" pitchFamily="18" charset="0"/>
              <a:cs typeface="Arial" panose="020B0604020202020204" pitchFamily="34" charset="0"/>
            </a:endParaRPr>
          </a:p>
          <a:p>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Wednesday 6</a:t>
            </a:r>
            <a:r>
              <a:rPr lang="en-US" sz="1800" baseline="300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th</a:t>
            </a:r>
            <a:r>
              <a:rPr lang="en-US" sz="1800" dirty="0">
                <a:solidFill>
                  <a:srgbClr val="252424"/>
                </a:solidFill>
                <a:effectLst/>
                <a:latin typeface="Arial" panose="020B0604020202020204" pitchFamily="34" charset="0"/>
                <a:ea typeface="Times New Roman" panose="02020603050405020304" pitchFamily="18" charset="0"/>
                <a:cs typeface="Arial" panose="020B0604020202020204" pitchFamily="34" charset="0"/>
              </a:rPr>
              <a:t> December </a:t>
            </a:r>
            <a:r>
              <a:rPr lang="en-US" sz="1800" u="sng" dirty="0">
                <a:solidFill>
                  <a:srgbClr val="6264A7"/>
                </a:solidFill>
                <a:effectLst/>
                <a:latin typeface="Arial" panose="020B0604020202020204" pitchFamily="34" charset="0"/>
                <a:ea typeface="Times New Roman" panose="02020603050405020304" pitchFamily="18" charset="0"/>
                <a:cs typeface="Arial" panose="020B0604020202020204" pitchFamily="34" charset="0"/>
                <a:hlinkClick r:id="rId5"/>
              </a:rPr>
              <a:t>Click here to join the meeting</a:t>
            </a:r>
            <a:endParaRPr lang="en-GB"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6792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extBox 6">
            <a:extLst>
              <a:ext uri="{FF2B5EF4-FFF2-40B4-BE49-F238E27FC236}">
                <a16:creationId xmlns:a16="http://schemas.microsoft.com/office/drawing/2014/main" id="{B6CCCD24-2B90-48A8-99FA-E97DE8E33321}"/>
              </a:ext>
            </a:extLst>
          </p:cNvPr>
          <p:cNvSpPr txBox="1"/>
          <p:nvPr/>
        </p:nvSpPr>
        <p:spPr>
          <a:xfrm>
            <a:off x="2414016" y="1255249"/>
            <a:ext cx="6096000" cy="646331"/>
          </a:xfrm>
          <a:prstGeom prst="rect">
            <a:avLst/>
          </a:prstGeom>
          <a:noFill/>
        </p:spPr>
        <p:txBody>
          <a:bodyPr wrap="square">
            <a:spAutoFit/>
          </a:bodyPr>
          <a:lstStyle/>
          <a:p>
            <a:pPr algn="ctr"/>
            <a:r>
              <a:rPr lang="en-GB" sz="3600" b="1" dirty="0">
                <a:solidFill>
                  <a:schemeClr val="accent1"/>
                </a:solidFill>
                <a:latin typeface="Arial" panose="020B0604020202020204" pitchFamily="34" charset="0"/>
                <a:cs typeface="Arial" panose="020B0604020202020204" pitchFamily="34" charset="0"/>
              </a:rPr>
              <a:t>Questions?</a:t>
            </a:r>
          </a:p>
        </p:txBody>
      </p:sp>
      <p:pic>
        <p:nvPicPr>
          <p:cNvPr id="8" name="Picture 2" descr="C:\Users\heiditaylor\AppData\Local\Microsoft\Windows\INetCache\IE\TMWEFS28\questions-1515443524gvX[1].jpg">
            <a:extLst>
              <a:ext uri="{FF2B5EF4-FFF2-40B4-BE49-F238E27FC236}">
                <a16:creationId xmlns:a16="http://schemas.microsoft.com/office/drawing/2014/main" id="{2BD92D78-BEF4-4A60-ABA0-7E0147B2A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2989" y="2492502"/>
            <a:ext cx="4878054" cy="3706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2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Content Placeholder 1">
            <a:extLst>
              <a:ext uri="{FF2B5EF4-FFF2-40B4-BE49-F238E27FC236}">
                <a16:creationId xmlns:a16="http://schemas.microsoft.com/office/drawing/2014/main" id="{9E22553F-F7BB-4D6F-8FD6-5EFEFDACE308}"/>
              </a:ext>
            </a:extLst>
          </p:cNvPr>
          <p:cNvSpPr txBox="1">
            <a:spLocks/>
          </p:cNvSpPr>
          <p:nvPr/>
        </p:nvSpPr>
        <p:spPr>
          <a:xfrm>
            <a:off x="1032641" y="1119352"/>
            <a:ext cx="9101347" cy="529838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Helen Taylor – Clinical Effectiveness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Emily Parsons – Medicines Governance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Augustinas </a:t>
            </a:r>
            <a:r>
              <a:rPr lang="en-GB" sz="2400" dirty="0" err="1">
                <a:solidFill>
                  <a:prstClr val="black"/>
                </a:solidFill>
                <a:latin typeface="Arial" panose="020B0604020202020204" pitchFamily="34" charset="0"/>
                <a:cs typeface="Arial" panose="020B0604020202020204" pitchFamily="34" charset="0"/>
              </a:rPr>
              <a:t>Slucka</a:t>
            </a:r>
            <a:r>
              <a:rPr lang="en-GB" sz="2400" dirty="0">
                <a:solidFill>
                  <a:prstClr val="black"/>
                </a:solidFill>
                <a:latin typeface="Arial" panose="020B0604020202020204" pitchFamily="34" charset="0"/>
                <a:cs typeface="Arial" panose="020B0604020202020204" pitchFamily="34" charset="0"/>
              </a:rPr>
              <a:t> – Clinical Practice Pharmacist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House Keeping</a:t>
            </a: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Feedback welcome – see form in chat</a:t>
            </a:r>
          </a:p>
        </p:txBody>
      </p:sp>
      <p:pic>
        <p:nvPicPr>
          <p:cNvPr id="5" name="Picture 3" descr="C:\Users\heiditaylor\AppData\Local\Microsoft\Windows\INetCache\IE\TMWEFS28\Octicons-mute.svg[1].png">
            <a:extLst>
              <a:ext uri="{FF2B5EF4-FFF2-40B4-BE49-F238E27FC236}">
                <a16:creationId xmlns:a16="http://schemas.microsoft.com/office/drawing/2014/main" id="{D56A7A72-6D4C-4981-BC5F-0228FC5C4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25988" y="3284553"/>
            <a:ext cx="690561" cy="7892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heiditaylor\AppData\Local\Microsoft\Windows\INetCache\IE\2SLKIZ11\questions[1].jpg">
            <a:extLst>
              <a:ext uri="{FF2B5EF4-FFF2-40B4-BE49-F238E27FC236}">
                <a16:creationId xmlns:a16="http://schemas.microsoft.com/office/drawing/2014/main" id="{3ACC1A1B-0E46-4480-A649-8A94E3D06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4209" y="4192622"/>
            <a:ext cx="1303866" cy="8681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1299CE0-4A73-4B9D-B2F0-BA6E4C76439B}"/>
              </a:ext>
            </a:extLst>
          </p:cNvPr>
          <p:cNvSpPr txBox="1"/>
          <p:nvPr/>
        </p:nvSpPr>
        <p:spPr>
          <a:xfrm>
            <a:off x="2791968" y="890016"/>
            <a:ext cx="54864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Introductions</a:t>
            </a:r>
            <a:endParaRPr kumimoji="0" lang="en-GB" sz="3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37457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B3511A79-F5BC-44EE-801B-4CBA4603E207}"/>
              </a:ext>
            </a:extLst>
          </p:cNvPr>
          <p:cNvSpPr txBox="1">
            <a:spLocks/>
          </p:cNvSpPr>
          <p:nvPr/>
        </p:nvSpPr>
        <p:spPr>
          <a:xfrm>
            <a:off x="1137199" y="355237"/>
            <a:ext cx="8229600" cy="122524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70C0"/>
                </a:solidFill>
                <a:effectLst/>
                <a:uLnTx/>
                <a:uFillTx/>
                <a:latin typeface="Arial" panose="020B0604020202020204" pitchFamily="34" charset="0"/>
                <a:ea typeface="+mj-ea"/>
                <a:cs typeface="Arial" panose="020B0604020202020204" pitchFamily="34" charset="0"/>
              </a:rPr>
              <a:t>Missed the meeting/other learning lunch resources</a:t>
            </a:r>
          </a:p>
        </p:txBody>
      </p:sp>
      <p:pic>
        <p:nvPicPr>
          <p:cNvPr id="5" name="Picture 2">
            <a:extLst>
              <a:ext uri="{FF2B5EF4-FFF2-40B4-BE49-F238E27FC236}">
                <a16:creationId xmlns:a16="http://schemas.microsoft.com/office/drawing/2014/main" id="{68986961-7D92-4016-82EC-88A439D824F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1345" t="18675" r="21776" b="5714"/>
          <a:stretch/>
        </p:blipFill>
        <p:spPr bwMode="auto">
          <a:xfrm>
            <a:off x="462116" y="1406013"/>
            <a:ext cx="7423344" cy="47208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D685331A-547E-4A1C-B6BE-05B716905705}"/>
              </a:ext>
            </a:extLst>
          </p:cNvPr>
          <p:cNvPicPr>
            <a:picLocks noChangeAspect="1"/>
          </p:cNvPicPr>
          <p:nvPr/>
        </p:nvPicPr>
        <p:blipFill rotWithShape="1">
          <a:blip r:embed="rId5"/>
          <a:srcRect l="5346" t="13861" r="41485" b="5170"/>
          <a:stretch/>
        </p:blipFill>
        <p:spPr>
          <a:xfrm>
            <a:off x="5555894" y="2792361"/>
            <a:ext cx="6487766" cy="3334495"/>
          </a:xfrm>
          <a:prstGeom prst="rect">
            <a:avLst/>
          </a:prstGeom>
        </p:spPr>
      </p:pic>
      <p:cxnSp>
        <p:nvCxnSpPr>
          <p:cNvPr id="7" name="Straight Arrow Connector 6">
            <a:extLst>
              <a:ext uri="{FF2B5EF4-FFF2-40B4-BE49-F238E27FC236}">
                <a16:creationId xmlns:a16="http://schemas.microsoft.com/office/drawing/2014/main" id="{A7DAB0E6-4042-4494-B808-744743779506}"/>
              </a:ext>
            </a:extLst>
          </p:cNvPr>
          <p:cNvCxnSpPr>
            <a:cxnSpLocks/>
          </p:cNvCxnSpPr>
          <p:nvPr/>
        </p:nvCxnSpPr>
        <p:spPr>
          <a:xfrm flipH="1">
            <a:off x="2237268" y="1271245"/>
            <a:ext cx="5451558" cy="3007842"/>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93BBB03C-0808-4B7C-9A1B-86A78F045558}"/>
              </a:ext>
            </a:extLst>
          </p:cNvPr>
          <p:cNvCxnSpPr>
            <a:cxnSpLocks/>
          </p:cNvCxnSpPr>
          <p:nvPr/>
        </p:nvCxnSpPr>
        <p:spPr>
          <a:xfrm flipH="1">
            <a:off x="9079099" y="1255249"/>
            <a:ext cx="962782" cy="2889251"/>
          </a:xfrm>
          <a:prstGeom prst="straightConnector1">
            <a:avLst/>
          </a:prstGeom>
          <a:ln w="254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10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4" name="Title 2">
            <a:extLst>
              <a:ext uri="{FF2B5EF4-FFF2-40B4-BE49-F238E27FC236}">
                <a16:creationId xmlns:a16="http://schemas.microsoft.com/office/drawing/2014/main" id="{87BB5E6D-4059-4526-B311-1CAA9562BAB5}"/>
              </a:ext>
            </a:extLst>
          </p:cNvPr>
          <p:cNvSpPr txBox="1">
            <a:spLocks/>
          </p:cNvSpPr>
          <p:nvPr/>
        </p:nvSpPr>
        <p:spPr>
          <a:xfrm>
            <a:off x="611634" y="459670"/>
            <a:ext cx="8249182" cy="6971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rgbClr val="0070C0"/>
                </a:solidFill>
                <a:latin typeface="Arial" panose="020B0604020202020204" pitchFamily="34" charset="0"/>
                <a:cs typeface="Arial" panose="020B0604020202020204" pitchFamily="34" charset="0"/>
              </a:rPr>
              <a:t>Learning objectives</a:t>
            </a:r>
          </a:p>
        </p:txBody>
      </p:sp>
      <p:sp>
        <p:nvSpPr>
          <p:cNvPr id="5" name="Content Placeholder 1">
            <a:extLst>
              <a:ext uri="{FF2B5EF4-FFF2-40B4-BE49-F238E27FC236}">
                <a16:creationId xmlns:a16="http://schemas.microsoft.com/office/drawing/2014/main" id="{5B53C90A-D909-4018-A4D3-37A5EF86BC10}"/>
              </a:ext>
            </a:extLst>
          </p:cNvPr>
          <p:cNvSpPr txBox="1">
            <a:spLocks/>
          </p:cNvSpPr>
          <p:nvPr/>
        </p:nvSpPr>
        <p:spPr>
          <a:xfrm>
            <a:off x="611634" y="1255249"/>
            <a:ext cx="10369039" cy="490109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latin typeface="Arial" panose="020B0604020202020204" pitchFamily="34" charset="0"/>
                <a:cs typeface="Arial" panose="020B0604020202020204" pitchFamily="34" charset="0"/>
              </a:rPr>
              <a:t>To be aware of latest updates &amp; suggested actions to:</a:t>
            </a:r>
          </a:p>
          <a:p>
            <a:r>
              <a:rPr lang="en-GB" sz="2400" dirty="0">
                <a:latin typeface="Arial" panose="020B0604020202020204" pitchFamily="34" charset="0"/>
                <a:cs typeface="Arial" panose="020B0604020202020204" pitchFamily="34" charset="0"/>
                <a:hlinkClick r:id="rId4"/>
              </a:rPr>
              <a:t>Traffic Light Drug List</a:t>
            </a:r>
            <a:r>
              <a:rPr lang="en-GB" sz="2400" dirty="0">
                <a:latin typeface="Arial" panose="020B0604020202020204" pitchFamily="34" charset="0"/>
                <a:cs typeface="Arial" panose="020B0604020202020204" pitchFamily="34" charset="0"/>
              </a:rPr>
              <a:t> update</a:t>
            </a:r>
          </a:p>
          <a:p>
            <a:r>
              <a:rPr lang="en-GB" sz="2400" dirty="0">
                <a:latin typeface="Arial" panose="020B0604020202020204" pitchFamily="34" charset="0"/>
                <a:cs typeface="Arial" panose="020B0604020202020204" pitchFamily="34" charset="0"/>
                <a:hlinkClick r:id="rId5"/>
              </a:rPr>
              <a:t>Formulary</a:t>
            </a:r>
            <a:r>
              <a:rPr lang="en-GB" sz="2400" dirty="0">
                <a:latin typeface="Arial" panose="020B0604020202020204" pitchFamily="34" charset="0"/>
                <a:cs typeface="Arial" panose="020B0604020202020204" pitchFamily="34" charset="0"/>
              </a:rPr>
              <a:t> update</a:t>
            </a:r>
          </a:p>
          <a:p>
            <a:r>
              <a:rPr lang="en-GB" sz="2400" dirty="0">
                <a:latin typeface="Arial" panose="020B0604020202020204" pitchFamily="34" charset="0"/>
                <a:cs typeface="Arial" panose="020B0604020202020204" pitchFamily="34" charset="0"/>
                <a:hlinkClick r:id="rId6"/>
              </a:rPr>
              <a:t>Guidelines</a:t>
            </a:r>
            <a:r>
              <a:rPr lang="en-GB" sz="2400" dirty="0">
                <a:latin typeface="Arial" panose="020B0604020202020204" pitchFamily="34" charset="0"/>
                <a:cs typeface="Arial" panose="020B0604020202020204" pitchFamily="34" charset="0"/>
              </a:rPr>
              <a:t> </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Anxiety guideline &amp; bath Emollients - Augustinas </a:t>
            </a:r>
            <a:r>
              <a:rPr lang="en-GB" dirty="0" err="1">
                <a:latin typeface="Arial" panose="020B0604020202020204" pitchFamily="34" charset="0"/>
                <a:cs typeface="Arial" panose="020B0604020202020204" pitchFamily="34" charset="0"/>
              </a:rPr>
              <a:t>Slucka</a:t>
            </a:r>
            <a:endParaRPr lang="en-GB"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Specials document updated</a:t>
            </a:r>
          </a:p>
          <a:p>
            <a:r>
              <a:rPr lang="en-GB" sz="2400" dirty="0">
                <a:latin typeface="Arial" panose="020B0604020202020204" pitchFamily="34" charset="0"/>
                <a:cs typeface="Arial" panose="020B0604020202020204" pitchFamily="34" charset="0"/>
              </a:rPr>
              <a:t>Medicines Safety update - Emily Parsons</a:t>
            </a:r>
          </a:p>
          <a:p>
            <a:r>
              <a:rPr lang="en-GB" sz="2400" dirty="0">
                <a:latin typeface="Arial" panose="020B0604020202020204" pitchFamily="34" charset="0"/>
                <a:cs typeface="Arial" panose="020B0604020202020204" pitchFamily="34" charset="0"/>
              </a:rPr>
              <a:t>General prescribing updates </a:t>
            </a:r>
          </a:p>
          <a:p>
            <a:pPr lvl="1">
              <a:buFont typeface="Wingdings" panose="05000000000000000000" pitchFamily="2" charset="2"/>
              <a:buChar char="Ø"/>
            </a:pPr>
            <a:r>
              <a:rPr lang="en-GB" dirty="0">
                <a:latin typeface="Arial" panose="020B0604020202020204" pitchFamily="34" charset="0"/>
                <a:cs typeface="Arial" panose="020B0604020202020204" pitchFamily="34" charset="0"/>
              </a:rPr>
              <a:t>ADHD Medicines Supply (CAS alert Sept 23) </a:t>
            </a:r>
          </a:p>
          <a:p>
            <a:r>
              <a:rPr lang="en-GB" sz="2400" dirty="0">
                <a:latin typeface="Arial" panose="020B0604020202020204" pitchFamily="34" charset="0"/>
                <a:cs typeface="Arial" panose="020B0604020202020204" pitchFamily="34" charset="0"/>
              </a:rPr>
              <a:t>Education &amp; Training opportunities</a:t>
            </a:r>
          </a:p>
          <a:p>
            <a:pPr marL="0" indent="0">
              <a:buNone/>
            </a:pPr>
            <a:endParaRPr lang="en-GB" sz="2400" dirty="0">
              <a:latin typeface="Arial" panose="020B0604020202020204" pitchFamily="34" charset="0"/>
              <a:cs typeface="Arial" panose="020B0604020202020204" pitchFamily="34" charset="0"/>
            </a:endParaRPr>
          </a:p>
          <a:p>
            <a:pPr lvl="1"/>
            <a:endParaRPr lang="en-GB" sz="2000" dirty="0">
              <a:latin typeface="Arial" panose="020B0604020202020204" pitchFamily="34" charset="0"/>
              <a:cs typeface="Arial" panose="020B0604020202020204" pitchFamily="34" charset="0"/>
            </a:endParaRPr>
          </a:p>
          <a:p>
            <a:endParaRPr lang="en-GB" dirty="0"/>
          </a:p>
        </p:txBody>
      </p:sp>
      <p:pic>
        <p:nvPicPr>
          <p:cNvPr id="6" name="Picture 2" descr="C:\Users\heiditaylor\AppData\Local\Microsoft\Windows\INetCache\IE\2SLKIZ11\target-1414788_640[1].png">
            <a:extLst>
              <a:ext uri="{FF2B5EF4-FFF2-40B4-BE49-F238E27FC236}">
                <a16:creationId xmlns:a16="http://schemas.microsoft.com/office/drawing/2014/main" id="{546EBE45-7B2C-4153-BDDD-3A5B2F5FED4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00366" y="5351356"/>
            <a:ext cx="1080000"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173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ext&#10;&#10;Description automatically generated with low confidence">
            <a:extLst>
              <a:ext uri="{FF2B5EF4-FFF2-40B4-BE49-F238E27FC236}">
                <a16:creationId xmlns:a16="http://schemas.microsoft.com/office/drawing/2014/main" id="{74B1C5D2-3694-4DD3-A50F-E66BB6A8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4473" y="312274"/>
            <a:ext cx="2871787" cy="942975"/>
          </a:xfrm>
          <a:prstGeom prst="rect">
            <a:avLst/>
          </a:prstGeom>
        </p:spPr>
      </p:pic>
      <p:sp>
        <p:nvSpPr>
          <p:cNvPr id="7" name="Title 2">
            <a:extLst>
              <a:ext uri="{FF2B5EF4-FFF2-40B4-BE49-F238E27FC236}">
                <a16:creationId xmlns:a16="http://schemas.microsoft.com/office/drawing/2014/main" id="{1D8F22B9-82CD-4CB2-849F-87BF873ECA6F}"/>
              </a:ext>
            </a:extLst>
          </p:cNvPr>
          <p:cNvSpPr txBox="1">
            <a:spLocks/>
          </p:cNvSpPr>
          <p:nvPr/>
        </p:nvSpPr>
        <p:spPr>
          <a:xfrm>
            <a:off x="2033752" y="743746"/>
            <a:ext cx="6808163"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rPr>
              <a:t>Traffic Light Drug List </a:t>
            </a:r>
            <a:endParaRPr lang="en-GB" sz="3600" b="1" dirty="0">
              <a:solidFill>
                <a:srgbClr val="FF0000"/>
              </a:solidFill>
              <a:latin typeface="Arial" panose="020B0604020202020204" pitchFamily="34" charset="0"/>
              <a:cs typeface="Arial" panose="020B0604020202020204" pitchFamily="34" charset="0"/>
            </a:endParaRPr>
          </a:p>
        </p:txBody>
      </p:sp>
      <p:pic>
        <p:nvPicPr>
          <p:cNvPr id="8" name="Picture 7" descr="Icon&#10;&#10;Description automatically generated">
            <a:extLst>
              <a:ext uri="{FF2B5EF4-FFF2-40B4-BE49-F238E27FC236}">
                <a16:creationId xmlns:a16="http://schemas.microsoft.com/office/drawing/2014/main" id="{3FF6A785-5398-4755-BBD4-30C222C026DE}"/>
              </a:ext>
            </a:extLst>
          </p:cNvPr>
          <p:cNvPicPr>
            <a:picLocks noChangeAspect="1"/>
          </p:cNvPicPr>
          <p:nvPr/>
        </p:nvPicPr>
        <p:blipFill>
          <a:blip r:embed="rId4"/>
          <a:stretch>
            <a:fillRect/>
          </a:stretch>
        </p:blipFill>
        <p:spPr>
          <a:xfrm>
            <a:off x="8318039" y="433858"/>
            <a:ext cx="1047751" cy="1047751"/>
          </a:xfrm>
          <a:prstGeom prst="rect">
            <a:avLst/>
          </a:prstGeom>
        </p:spPr>
      </p:pic>
      <p:sp>
        <p:nvSpPr>
          <p:cNvPr id="9" name="Content Placeholder 1">
            <a:extLst>
              <a:ext uri="{FF2B5EF4-FFF2-40B4-BE49-F238E27FC236}">
                <a16:creationId xmlns:a16="http://schemas.microsoft.com/office/drawing/2014/main" id="{D1507FCA-69C5-4339-83F7-EC26CEB6364F}"/>
              </a:ext>
            </a:extLst>
          </p:cNvPr>
          <p:cNvSpPr txBox="1">
            <a:spLocks/>
          </p:cNvSpPr>
          <p:nvPr/>
        </p:nvSpPr>
        <p:spPr>
          <a:xfrm>
            <a:off x="755063" y="1171721"/>
            <a:ext cx="10968305" cy="484288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GB" sz="96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8800" dirty="0">
                <a:effectLst/>
                <a:latin typeface="Arial" panose="020B0604020202020204" pitchFamily="34" charset="0"/>
                <a:ea typeface="Calibri" panose="020F0502020204030204" pitchFamily="34" charset="0"/>
                <a:cs typeface="Arial" panose="020B0604020202020204" pitchFamily="34" charset="0"/>
              </a:rPr>
              <a:t>A single SY ICB TLDL is in the process of  being developed. </a:t>
            </a:r>
          </a:p>
          <a:p>
            <a:pPr>
              <a:lnSpc>
                <a:spcPct val="120000"/>
              </a:lnSpc>
              <a:spcBef>
                <a:spcPts val="0"/>
              </a:spcBef>
              <a:buFont typeface="Wingdings" panose="05000000000000000000" pitchFamily="2" charset="2"/>
              <a:buChar char="§"/>
            </a:pPr>
            <a:endParaRPr lang="en-GB" sz="88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8800" dirty="0">
                <a:effectLst/>
                <a:latin typeface="Arial" panose="020B0604020202020204" pitchFamily="34" charset="0"/>
                <a:ea typeface="Calibri" panose="020F0502020204030204" pitchFamily="34" charset="0"/>
                <a:cs typeface="Arial" panose="020B0604020202020204" pitchFamily="34" charset="0"/>
              </a:rPr>
              <a:t>All new TLDL approvals are only added to SY IMOC </a:t>
            </a:r>
            <a:r>
              <a:rPr lang="en-GB" sz="8800" dirty="0">
                <a:latin typeface="Arial" panose="020B0604020202020204" pitchFamily="34" charset="0"/>
                <a:ea typeface="Calibri" panose="020F0502020204030204" pitchFamily="34" charset="0"/>
                <a:cs typeface="Arial" panose="020B0604020202020204" pitchFamily="34" charset="0"/>
              </a:rPr>
              <a:t>TLDL. </a:t>
            </a:r>
            <a:endParaRPr lang="en-GB" sz="88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endParaRPr lang="en-GB" sz="88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8800" dirty="0">
                <a:latin typeface="Arial" panose="020B0604020202020204" pitchFamily="34" charset="0"/>
                <a:ea typeface="Calibri" panose="020F0502020204030204" pitchFamily="34" charset="0"/>
                <a:cs typeface="Arial" panose="020B0604020202020204" pitchFamily="34" charset="0"/>
              </a:rPr>
              <a:t>Sheffield Place is only be updated as drugs are removed (</a:t>
            </a:r>
            <a:r>
              <a:rPr lang="en-GB" sz="8800" dirty="0" err="1">
                <a:latin typeface="Arial" panose="020B0604020202020204" pitchFamily="34" charset="0"/>
                <a:ea typeface="Calibri" panose="020F0502020204030204" pitchFamily="34" charset="0"/>
                <a:cs typeface="Arial" panose="020B0604020202020204" pitchFamily="34" charset="0"/>
              </a:rPr>
              <a:t>i.e</a:t>
            </a:r>
            <a:r>
              <a:rPr lang="en-GB" sz="8800" dirty="0">
                <a:latin typeface="Arial" panose="020B0604020202020204" pitchFamily="34" charset="0"/>
                <a:ea typeface="Calibri" panose="020F0502020204030204" pitchFamily="34" charset="0"/>
                <a:cs typeface="Arial" panose="020B0604020202020204" pitchFamily="34" charset="0"/>
              </a:rPr>
              <a:t> move across to SY IMOC TLDL)</a:t>
            </a:r>
          </a:p>
          <a:p>
            <a:pPr>
              <a:lnSpc>
                <a:spcPct val="120000"/>
              </a:lnSpc>
              <a:spcBef>
                <a:spcPts val="0"/>
              </a:spcBef>
              <a:buFont typeface="Wingdings" panose="05000000000000000000" pitchFamily="2" charset="2"/>
              <a:buChar char="§"/>
            </a:pPr>
            <a:endParaRPr lang="en-GB" sz="88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8800" dirty="0">
                <a:effectLst/>
                <a:latin typeface="Arial" panose="020B0604020202020204" pitchFamily="34" charset="0"/>
                <a:ea typeface="Calibri" panose="020F0502020204030204" pitchFamily="34" charset="0"/>
                <a:cs typeface="Arial" panose="020B0604020202020204" pitchFamily="34" charset="0"/>
              </a:rPr>
              <a:t>Please continue to refer to </a:t>
            </a:r>
            <a:r>
              <a:rPr lang="en-GB" sz="8800" b="1" dirty="0">
                <a:effectLst/>
                <a:latin typeface="Arial" panose="020B0604020202020204" pitchFamily="34" charset="0"/>
                <a:ea typeface="Calibri" panose="020F0502020204030204" pitchFamily="34" charset="0"/>
                <a:cs typeface="Arial" panose="020B0604020202020204" pitchFamily="34" charset="0"/>
              </a:rPr>
              <a:t>both</a:t>
            </a:r>
            <a:r>
              <a:rPr lang="en-GB" sz="8800" dirty="0">
                <a:effectLst/>
                <a:latin typeface="Arial" panose="020B0604020202020204" pitchFamily="34" charset="0"/>
                <a:ea typeface="Calibri" panose="020F0502020204030204" pitchFamily="34" charset="0"/>
                <a:cs typeface="Arial" panose="020B0604020202020204" pitchFamily="34" charset="0"/>
              </a:rPr>
              <a:t> Sheffield place and SY ICB TLDLs</a:t>
            </a:r>
          </a:p>
          <a:p>
            <a:pPr>
              <a:lnSpc>
                <a:spcPct val="120000"/>
              </a:lnSpc>
              <a:spcBef>
                <a:spcPts val="0"/>
              </a:spcBef>
              <a:buFont typeface="Wingdings" panose="05000000000000000000" pitchFamily="2" charset="2"/>
              <a:buChar char="§"/>
            </a:pPr>
            <a:endParaRPr lang="en-GB" sz="8800"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buFont typeface="Wingdings" panose="05000000000000000000" pitchFamily="2" charset="2"/>
              <a:buChar char="§"/>
            </a:pPr>
            <a:r>
              <a:rPr lang="en-GB" sz="8800" dirty="0">
                <a:latin typeface="Arial" panose="020B0604020202020204" pitchFamily="34" charset="0"/>
                <a:ea typeface="Calibri" panose="020F0502020204030204" pitchFamily="34" charset="0"/>
                <a:cs typeface="Arial" panose="020B0604020202020204" pitchFamily="34" charset="0"/>
              </a:rPr>
              <a:t>To access both SY ICB TLDL and Sheffield place TLDL: </a:t>
            </a:r>
            <a:r>
              <a:rPr lang="en-GB" sz="8800" b="1" dirty="0">
                <a:latin typeface="Arial" panose="020B0604020202020204" pitchFamily="34" charset="0"/>
                <a:ea typeface="Calibri" panose="020F0502020204030204" pitchFamily="34" charset="0"/>
                <a:cs typeface="Arial" panose="020B0604020202020204" pitchFamily="34" charset="0"/>
              </a:rPr>
              <a:t>Sheffield place intranet &gt; Medicines and Prescribing &gt; </a:t>
            </a:r>
            <a:r>
              <a:rPr lang="en-GB" sz="8800" b="1"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TLDL</a:t>
            </a:r>
            <a:r>
              <a:rPr lang="en-GB" sz="88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rPr>
              <a:t> </a:t>
            </a:r>
          </a:p>
          <a:p>
            <a:pPr>
              <a:lnSpc>
                <a:spcPct val="120000"/>
              </a:lnSpc>
              <a:spcBef>
                <a:spcPts val="0"/>
              </a:spcBef>
            </a:pPr>
            <a:endParaRPr lang="en-GB" sz="74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8000" b="1"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pPr marL="0" indent="0">
              <a:buNone/>
            </a:pPr>
            <a:r>
              <a:rPr lang="en-GB" sz="9800" dirty="0">
                <a:effectLst/>
                <a:latin typeface="Arial" panose="020B0604020202020204" pitchFamily="34" charset="0"/>
                <a:ea typeface="Calibri" panose="020F0502020204030204" pitchFamily="34" charset="0"/>
                <a:cs typeface="Arial" panose="020B0604020202020204" pitchFamily="34" charset="0"/>
              </a:rPr>
              <a:t>	</a:t>
            </a:r>
            <a:r>
              <a:rPr lang="en-GB" sz="9800" dirty="0">
                <a:latin typeface="Arial" panose="020B0604020202020204" pitchFamily="34" charset="0"/>
                <a:ea typeface="Times New Roman" panose="02020603050405020304" pitchFamily="18" charset="0"/>
                <a:cs typeface="Arial" panose="020B0604020202020204" pitchFamily="34" charset="0"/>
              </a:rPr>
              <a:t>	</a:t>
            </a:r>
          </a:p>
          <a:p>
            <a:pPr>
              <a:buFont typeface="Courier New" panose="02070309020205020404" pitchFamily="49" charset="0"/>
              <a:buChar char="o"/>
            </a:pPr>
            <a:endParaRPr lang="en-GB" sz="9800" dirty="0">
              <a:effectLst/>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GB" sz="3100" b="1" dirty="0">
                <a:solidFill>
                  <a:prstClr val="black"/>
                </a:solidFill>
                <a:latin typeface="Arial" panose="020B0604020202020204" pitchFamily="34" charset="0"/>
                <a:cs typeface="Arial" panose="020B0604020202020204" pitchFamily="34" charset="0"/>
              </a:rPr>
              <a:t>	</a:t>
            </a:r>
            <a:endParaRPr lang="en-GB" dirty="0"/>
          </a:p>
        </p:txBody>
      </p:sp>
      <p:pic>
        <p:nvPicPr>
          <p:cNvPr id="3" name="Picture 2">
            <a:extLst>
              <a:ext uri="{FF2B5EF4-FFF2-40B4-BE49-F238E27FC236}">
                <a16:creationId xmlns:a16="http://schemas.microsoft.com/office/drawing/2014/main" id="{70C7B1AD-7892-DB6B-8A7D-6E9FFCCA4C40}"/>
              </a:ext>
            </a:extLst>
          </p:cNvPr>
          <p:cNvPicPr>
            <a:picLocks noChangeAspect="1"/>
          </p:cNvPicPr>
          <p:nvPr/>
        </p:nvPicPr>
        <p:blipFill>
          <a:blip r:embed="rId6"/>
          <a:stretch>
            <a:fillRect/>
          </a:stretch>
        </p:blipFill>
        <p:spPr>
          <a:xfrm>
            <a:off x="978806" y="5254712"/>
            <a:ext cx="1006911" cy="990726"/>
          </a:xfrm>
          <a:prstGeom prst="rect">
            <a:avLst/>
          </a:prstGeom>
        </p:spPr>
      </p:pic>
      <p:sp>
        <p:nvSpPr>
          <p:cNvPr id="4" name="TextBox 3">
            <a:extLst>
              <a:ext uri="{FF2B5EF4-FFF2-40B4-BE49-F238E27FC236}">
                <a16:creationId xmlns:a16="http://schemas.microsoft.com/office/drawing/2014/main" id="{35CE16EF-C8F6-E7A1-C8B5-B00A993CB1F0}"/>
              </a:ext>
            </a:extLst>
          </p:cNvPr>
          <p:cNvSpPr txBox="1"/>
          <p:nvPr/>
        </p:nvSpPr>
        <p:spPr>
          <a:xfrm>
            <a:off x="2033752" y="5322108"/>
            <a:ext cx="9105476" cy="923330"/>
          </a:xfrm>
          <a:prstGeom prst="rect">
            <a:avLst/>
          </a:prstGeom>
          <a:noFill/>
        </p:spPr>
        <p:txBody>
          <a:bodyPr wrap="square" rtlCol="0">
            <a:spAutoFit/>
          </a:bodyPr>
          <a:lstStyle/>
          <a:p>
            <a:pPr marL="0" indent="0">
              <a:buNone/>
            </a:pPr>
            <a:r>
              <a:rPr lang="en-GB" sz="1800" b="1" dirty="0">
                <a:effectLst/>
                <a:latin typeface="Arial" panose="020B0604020202020204" pitchFamily="34" charset="0"/>
                <a:ea typeface="Calibri" panose="020F0502020204030204" pitchFamily="34" charset="0"/>
                <a:cs typeface="Arial" panose="020B0604020202020204" pitchFamily="34" charset="0"/>
              </a:rPr>
              <a:t>IMOC SY TLDL has been updated to September 2023. Optimise Rx will be updated with all medicines on TLDL as Amber, Amber G, Red and Grey but please continue to check IMOC and Sheffield place TLDL</a:t>
            </a:r>
          </a:p>
        </p:txBody>
      </p:sp>
    </p:spTree>
    <p:extLst>
      <p:ext uri="{BB962C8B-B14F-4D97-AF65-F5344CB8AC3E}">
        <p14:creationId xmlns:p14="http://schemas.microsoft.com/office/powerpoint/2010/main" val="1369322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1144032" y="743746"/>
            <a:ext cx="930325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hlinkClick r:id="rId3"/>
              </a:rPr>
              <a:t>Sheffield Formulary Changes (link) </a:t>
            </a:r>
            <a:endParaRPr lang="en-GB" sz="3600" b="1" dirty="0">
              <a:solidFill>
                <a:schemeClr val="accent1"/>
              </a:solidFill>
              <a:latin typeface="Arial" panose="020B0604020202020204" pitchFamily="34" charset="0"/>
              <a:cs typeface="Arial" panose="020B0604020202020204" pitchFamily="34" charset="0"/>
            </a:endParaRPr>
          </a:p>
          <a:p>
            <a:pPr algn="ctr"/>
            <a:r>
              <a:rPr lang="en-GB" sz="2200" b="1" dirty="0">
                <a:solidFill>
                  <a:schemeClr val="accent1"/>
                </a:solidFill>
                <a:latin typeface="Arial" panose="020B0604020202020204" pitchFamily="34" charset="0"/>
                <a:cs typeface="Arial" panose="020B0604020202020204" pitchFamily="34" charset="0"/>
              </a:rPr>
              <a:t>Continuing with place-based formulary</a:t>
            </a:r>
          </a:p>
        </p:txBody>
      </p:sp>
      <p:sp>
        <p:nvSpPr>
          <p:cNvPr id="3" name="TextBox 2">
            <a:extLst>
              <a:ext uri="{FF2B5EF4-FFF2-40B4-BE49-F238E27FC236}">
                <a16:creationId xmlns:a16="http://schemas.microsoft.com/office/drawing/2014/main" id="{8E3D4547-B511-0638-8975-21835A2CFEB6}"/>
              </a:ext>
            </a:extLst>
          </p:cNvPr>
          <p:cNvSpPr txBox="1"/>
          <p:nvPr/>
        </p:nvSpPr>
        <p:spPr>
          <a:xfrm>
            <a:off x="548996" y="1765590"/>
            <a:ext cx="11482042" cy="4154984"/>
          </a:xfrm>
          <a:prstGeom prst="rect">
            <a:avLst/>
          </a:prstGeom>
          <a:noFill/>
        </p:spPr>
        <p:txBody>
          <a:bodyPr wrap="square" rtlCol="0">
            <a:spAutoFit/>
          </a:bodyPr>
          <a:lstStyle/>
          <a:p>
            <a:r>
              <a:rPr lang="en-GB" sz="2400" b="1" dirty="0">
                <a:solidFill>
                  <a:srgbClr val="FF0000"/>
                </a:solidFill>
                <a:latin typeface="Arial" panose="020B0604020202020204" pitchFamily="34" charset="0"/>
                <a:cs typeface="Arial" panose="020B0604020202020204" pitchFamily="34" charset="0"/>
              </a:rPr>
              <a:t>Chapter 6: </a:t>
            </a:r>
            <a:r>
              <a:rPr lang="en-GB" sz="2400" b="1" dirty="0">
                <a:solidFill>
                  <a:srgbClr val="FF0000"/>
                </a:solidFill>
                <a:latin typeface="Arial" panose="020B0604020202020204" pitchFamily="34" charset="0"/>
                <a:cs typeface="Arial" panose="020B0604020202020204" pitchFamily="34" charset="0"/>
                <a:hlinkClick r:id="rId4"/>
              </a:rPr>
              <a:t>Central Nervous System</a:t>
            </a:r>
            <a:r>
              <a:rPr lang="en-GB" sz="2400" b="1" dirty="0">
                <a:solidFill>
                  <a:srgbClr val="FF0000"/>
                </a:solidFill>
                <a:latin typeface="Arial" panose="020B0604020202020204" pitchFamily="34" charset="0"/>
                <a:cs typeface="Arial" panose="020B0604020202020204" pitchFamily="34" charset="0"/>
              </a:rPr>
              <a:t> (updated version now on intranet) – </a:t>
            </a:r>
            <a:r>
              <a:rPr lang="en-GB" sz="2400" b="1" dirty="0">
                <a:latin typeface="Arial" panose="020B0604020202020204" pitchFamily="34" charset="0"/>
                <a:cs typeface="Arial" panose="020B0604020202020204" pitchFamily="34" charset="0"/>
              </a:rPr>
              <a:t>Key changes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Pain, N&amp;V, Migraine update covered in July APG LL</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Anxiety:  Grey box information: </a:t>
            </a:r>
          </a:p>
          <a:p>
            <a:pPr marL="800100" lvl="1" indent="-342900">
              <a:buFont typeface="Wingdings" panose="05000000000000000000" pitchFamily="2" charset="2"/>
              <a:buChar char="Ø"/>
            </a:pPr>
            <a:r>
              <a:rPr lang="en-GB" dirty="0">
                <a:latin typeface="Arial" panose="020B0604020202020204" pitchFamily="34" charset="0"/>
                <a:cs typeface="Arial" panose="020B0604020202020204" pitchFamily="34" charset="0"/>
              </a:rPr>
              <a:t>Clearer message to avoid long-term use, and that use of benzodiazepines to treat short-term ‘mild’ anxiety is inappropriate.</a:t>
            </a:r>
          </a:p>
          <a:p>
            <a:pPr marL="800100" lvl="1" indent="-342900">
              <a:buFont typeface="Wingdings" panose="05000000000000000000" pitchFamily="2" charset="2"/>
              <a:buChar char="Ø"/>
            </a:pPr>
            <a:r>
              <a:rPr lang="en-GB" dirty="0">
                <a:latin typeface="Arial" panose="020B0604020202020204" pitchFamily="34" charset="0"/>
                <a:cs typeface="Arial" panose="020B0604020202020204" pitchFamily="34" charset="0"/>
              </a:rPr>
              <a:t>To support safer prescribing added: Limit to the lowest dose and duration and extra caution should be taken when prescribing to patients with alcohol and drug misuse and marked personality disorder patients.</a:t>
            </a:r>
          </a:p>
          <a:p>
            <a:pPr marL="800100" lvl="1" indent="-342900">
              <a:buFont typeface="Wingdings" panose="05000000000000000000" pitchFamily="2" charset="2"/>
              <a:buChar char="Ø"/>
            </a:pPr>
            <a:r>
              <a:rPr lang="en-GB" dirty="0">
                <a:latin typeface="Arial" panose="020B0604020202020204" pitchFamily="34" charset="0"/>
                <a:cs typeface="Arial" panose="020B0604020202020204" pitchFamily="34" charset="0"/>
              </a:rPr>
              <a:t>Added to gain and document informed consent should be obtained and documented when SSRI is used off-licence</a:t>
            </a:r>
          </a:p>
          <a:p>
            <a:pPr marL="800100" lvl="1" indent="-342900">
              <a:buFont typeface="Wingdings" panose="05000000000000000000" pitchFamily="2" charset="2"/>
              <a:buChar char="Ø"/>
            </a:pPr>
            <a:r>
              <a:rPr lang="en-GB" dirty="0">
                <a:latin typeface="Arial" panose="020B0604020202020204" pitchFamily="34" charset="0"/>
                <a:cs typeface="Arial" panose="020B0604020202020204" pitchFamily="34" charset="0"/>
              </a:rPr>
              <a:t>Tapering advice updated to: </a:t>
            </a: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NICE CKS: Benzodiazepine and z-drug withdrawal</a:t>
            </a:r>
            <a:r>
              <a:rPr lang="en-GB" sz="1800" u="none" strike="noStrike"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 </a:t>
            </a: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6"/>
              </a:rPr>
              <a:t>BNF</a:t>
            </a:r>
            <a:r>
              <a:rPr lang="en-GB" sz="1800" dirty="0">
                <a:effectLst/>
                <a:latin typeface="Arial" panose="020B0604020202020204" pitchFamily="34" charset="0"/>
                <a:ea typeface="Calibri" panose="020F0502020204030204" pitchFamily="34" charset="0"/>
                <a:cs typeface="Arial" panose="020B0604020202020204" pitchFamily="34" charset="0"/>
              </a:rPr>
              <a:t> and </a:t>
            </a:r>
            <a:r>
              <a:rPr lang="en-GB" sz="1800"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NICE NG215</a:t>
            </a:r>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p>
        </p:txBody>
      </p:sp>
      <p:pic>
        <p:nvPicPr>
          <p:cNvPr id="4" name="Picture 3">
            <a:extLst>
              <a:ext uri="{FF2B5EF4-FFF2-40B4-BE49-F238E27FC236}">
                <a16:creationId xmlns:a16="http://schemas.microsoft.com/office/drawing/2014/main" id="{AC5FD5B7-FC9B-8655-333E-70499D2C69EB}"/>
              </a:ext>
            </a:extLst>
          </p:cNvPr>
          <p:cNvPicPr>
            <a:picLocks noChangeAspect="1"/>
          </p:cNvPicPr>
          <p:nvPr/>
        </p:nvPicPr>
        <p:blipFill>
          <a:blip r:embed="rId8"/>
          <a:stretch>
            <a:fillRect/>
          </a:stretch>
        </p:blipFill>
        <p:spPr>
          <a:xfrm>
            <a:off x="548996" y="5672465"/>
            <a:ext cx="869847" cy="711834"/>
          </a:xfrm>
          <a:prstGeom prst="rect">
            <a:avLst/>
          </a:prstGeom>
        </p:spPr>
      </p:pic>
      <p:sp>
        <p:nvSpPr>
          <p:cNvPr id="6" name="TextBox 5">
            <a:extLst>
              <a:ext uri="{FF2B5EF4-FFF2-40B4-BE49-F238E27FC236}">
                <a16:creationId xmlns:a16="http://schemas.microsoft.com/office/drawing/2014/main" id="{8891E425-F6B5-53D6-E8A6-992F1AFE04FC}"/>
              </a:ext>
            </a:extLst>
          </p:cNvPr>
          <p:cNvSpPr txBox="1"/>
          <p:nvPr/>
        </p:nvSpPr>
        <p:spPr>
          <a:xfrm>
            <a:off x="1638391" y="5676413"/>
            <a:ext cx="9303251" cy="707886"/>
          </a:xfrm>
          <a:prstGeom prst="rect">
            <a:avLst/>
          </a:prstGeom>
          <a:noFill/>
        </p:spPr>
        <p:txBody>
          <a:bodyPr wrap="square" rtlCol="0">
            <a:spAutoFit/>
          </a:bodyPr>
          <a:lstStyle/>
          <a:p>
            <a:r>
              <a:rPr lang="en-GB" sz="2000" b="1" dirty="0"/>
              <a:t>See links on Sheffield Formulary to local resources and services to support safer prescribing of benzodiazepines. Open prescribing link to see </a:t>
            </a:r>
            <a:r>
              <a:rPr lang="en-GB" sz="2000" b="1" dirty="0">
                <a:hlinkClick r:id="rId9"/>
              </a:rPr>
              <a:t>prescribing</a:t>
            </a:r>
            <a:endParaRPr lang="en-GB" sz="2000" b="1" dirty="0"/>
          </a:p>
        </p:txBody>
      </p:sp>
    </p:spTree>
    <p:extLst>
      <p:ext uri="{BB962C8B-B14F-4D97-AF65-F5344CB8AC3E}">
        <p14:creationId xmlns:p14="http://schemas.microsoft.com/office/powerpoint/2010/main" val="3000417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AEC77EE-3A18-7988-083B-F83478A07D5A}"/>
              </a:ext>
            </a:extLst>
          </p:cNvPr>
          <p:cNvSpPr txBox="1"/>
          <p:nvPr/>
        </p:nvSpPr>
        <p:spPr>
          <a:xfrm>
            <a:off x="446255" y="655981"/>
            <a:ext cx="11482042" cy="6370975"/>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Chapter 6:</a:t>
            </a:r>
            <a:r>
              <a:rPr lang="en-GB" sz="2400" b="1" dirty="0">
                <a:solidFill>
                  <a:srgbClr val="FF0000"/>
                </a:solidFill>
                <a:latin typeface="Arial" panose="020B0604020202020204" pitchFamily="34" charset="0"/>
                <a:cs typeface="Arial" panose="020B0604020202020204" pitchFamily="34" charset="0"/>
              </a:rPr>
              <a:t> </a:t>
            </a:r>
            <a:r>
              <a:rPr lang="en-GB" sz="2400" dirty="0">
                <a:solidFill>
                  <a:srgbClr val="FF0000"/>
                </a:solidFill>
                <a:latin typeface="Arial" panose="020B0604020202020204" pitchFamily="34" charset="0"/>
                <a:cs typeface="Arial" panose="020B0604020202020204" pitchFamily="34" charset="0"/>
                <a:hlinkClick r:id="rId2"/>
              </a:rPr>
              <a:t>Central Nervous System</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(updated version now on intranet) –</a:t>
            </a:r>
            <a:r>
              <a:rPr lang="en-GB" sz="2400" dirty="0">
                <a:solidFill>
                  <a:srgbClr val="FF0000"/>
                </a:solidFill>
                <a:latin typeface="Arial" panose="020B0604020202020204" pitchFamily="34" charset="0"/>
                <a:cs typeface="Arial" panose="020B0604020202020204" pitchFamily="34" charset="0"/>
              </a:rPr>
              <a:t> </a:t>
            </a:r>
            <a:r>
              <a:rPr lang="en-GB" sz="2400" dirty="0">
                <a:latin typeface="Arial" panose="020B0604020202020204" pitchFamily="34" charset="0"/>
                <a:cs typeface="Arial" panose="020B0604020202020204" pitchFamily="34" charset="0"/>
              </a:rPr>
              <a:t>Key changes </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Depression </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Updated in accordance with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3"/>
              </a:rPr>
              <a:t>NICE NG222</a:t>
            </a:r>
            <a:r>
              <a:rPr lang="en-GB" dirty="0">
                <a:solidFill>
                  <a:srgbClr val="000000"/>
                </a:solidFill>
                <a:latin typeface="Arial" panose="020B0604020202020204" pitchFamily="34" charset="0"/>
                <a:ea typeface="Calibri" panose="020F0502020204030204" pitchFamily="34" charset="0"/>
                <a:cs typeface="Arial" panose="020B0604020202020204" pitchFamily="34" charset="0"/>
              </a:rPr>
              <a:t>. New classification: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4"/>
              </a:rPr>
              <a:t>less severe</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and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5"/>
              </a:rPr>
              <a:t>more severe</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depression.</a:t>
            </a:r>
          </a:p>
          <a:p>
            <a:pPr marL="342900" indent="-342900">
              <a:buFont typeface="Arial" panose="020B0604020202020204" pitchFamily="34" charset="0"/>
              <a:buChar char="•"/>
            </a:pP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In </a:t>
            </a:r>
            <a:r>
              <a:rPr lang="en-GB" b="1" dirty="0">
                <a:solidFill>
                  <a:srgbClr val="000000"/>
                </a:solidFill>
                <a:effectLst/>
                <a:latin typeface="Arial" panose="020B0604020202020204" pitchFamily="34" charset="0"/>
                <a:ea typeface="Calibri" panose="020F0502020204030204" pitchFamily="34" charset="0"/>
                <a:cs typeface="Arial" panose="020B0604020202020204" pitchFamily="34" charset="0"/>
              </a:rPr>
              <a:t>less severe depression </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psychological support should be offered prior to prescribing antidepressants, but not withheld if the patient prefers the option or psychological interventions cause a delay to the treatment.</a:t>
            </a:r>
          </a:p>
          <a:p>
            <a:pPr marL="342900" indent="-342900">
              <a:buFont typeface="Arial" panose="020B0604020202020204" pitchFamily="34" charset="0"/>
              <a:buChar char="•"/>
            </a:pPr>
            <a:r>
              <a:rPr lang="en-GB" b="1" dirty="0">
                <a:latin typeface="Arial" panose="020B0604020202020204" pitchFamily="34" charset="0"/>
                <a:ea typeface="Calibri" panose="020F0502020204030204" pitchFamily="34" charset="0"/>
                <a:cs typeface="Arial" panose="020B0604020202020204" pitchFamily="34" charset="0"/>
              </a:rPr>
              <a:t>T</a:t>
            </a:r>
            <a:r>
              <a:rPr lang="en-GB" b="1" dirty="0">
                <a:effectLst/>
                <a:latin typeface="Arial" panose="020B0604020202020204" pitchFamily="34" charset="0"/>
                <a:ea typeface="Calibri" panose="020F0502020204030204" pitchFamily="34" charset="0"/>
                <a:cs typeface="Arial" panose="020B0604020202020204" pitchFamily="34" charset="0"/>
              </a:rPr>
              <a:t>o increase safety:</a:t>
            </a:r>
            <a:r>
              <a:rPr lang="en-GB" dirty="0">
                <a:effectLst/>
                <a:latin typeface="Arial" panose="020B0604020202020204" pitchFamily="34" charset="0"/>
                <a:ea typeface="Calibri" panose="020F0502020204030204" pitchFamily="34" charset="0"/>
                <a:cs typeface="Arial" panose="020B0604020202020204" pitchFamily="34" charset="0"/>
              </a:rPr>
              <a:t> When prescribing to patients 18 - 25 years or at risk of suicide assess prior to starting prescription, 1 week after starting antidepressant or increasing dose, review again after this as needed, but no later than 4 weeks. Consider toxicity in overdose.</a:t>
            </a:r>
          </a:p>
          <a:p>
            <a:pPr marL="342900" indent="-342900">
              <a:buFont typeface="Arial" panose="020B0604020202020204" pitchFamily="34" charset="0"/>
              <a:buChar char="•"/>
            </a:pPr>
            <a:r>
              <a:rPr lang="en-GB" dirty="0">
                <a:effectLst/>
                <a:latin typeface="Arial" panose="020B0604020202020204" pitchFamily="34" charset="0"/>
                <a:ea typeface="Calibri" panose="020F0502020204030204" pitchFamily="34" charset="0"/>
                <a:cs typeface="Arial" panose="020B0604020202020204" pitchFamily="34" charset="0"/>
              </a:rPr>
              <a:t>Updated wording: </a:t>
            </a:r>
            <a:r>
              <a:rPr lang="en-GB"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hlinkClick r:id="rId6"/>
              </a:rPr>
              <a:t>Sertraline</a:t>
            </a:r>
            <a:r>
              <a:rPr lang="en-GB"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formulary choice in patients with a recent myocardial infarction or unstable angina. See SPS for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7"/>
              </a:rPr>
              <a:t>Choosing an antidepressant people with coronary heart disease</a:t>
            </a:r>
            <a:r>
              <a:rPr lang="en-GB"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GB"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Antidepressant withdrawal:</a:t>
            </a:r>
            <a:r>
              <a:rPr lang="en-GB" dirty="0">
                <a:effectLst/>
                <a:latin typeface="Arial" panose="020B0604020202020204" pitchFamily="34" charset="0"/>
                <a:ea typeface="Calibri" panose="020F0502020204030204" pitchFamily="34" charset="0"/>
                <a:cs typeface="Arial" panose="020B0604020202020204" pitchFamily="34" charset="0"/>
              </a:rPr>
              <a:t> NICE CKS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8"/>
              </a:rPr>
              <a:t>Switching antidepressants</a:t>
            </a:r>
            <a:r>
              <a:rPr lang="en-GB" dirty="0">
                <a:effectLst/>
                <a:latin typeface="Arial" panose="020B0604020202020204" pitchFamily="34" charset="0"/>
                <a:ea typeface="Calibri" panose="020F0502020204030204" pitchFamily="34" charset="0"/>
                <a:cs typeface="Arial" panose="020B0604020202020204" pitchFamily="34" charset="0"/>
              </a:rPr>
              <a:t>, SPS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9"/>
              </a:rPr>
              <a:t>SSRIs to other antidepressants: switching in adults</a:t>
            </a:r>
            <a:r>
              <a:rPr lang="en-GB" dirty="0">
                <a:effectLst/>
                <a:latin typeface="Arial" panose="020B0604020202020204" pitchFamily="34" charset="0"/>
                <a:ea typeface="Calibri" panose="020F0502020204030204" pitchFamily="34" charset="0"/>
                <a:cs typeface="Arial" panose="020B0604020202020204" pitchFamily="34" charset="0"/>
              </a:rPr>
              <a:t> and RCPSYCH </a:t>
            </a:r>
            <a:r>
              <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hlinkClick r:id="rId10"/>
              </a:rPr>
              <a:t>Stopping antidepressants</a:t>
            </a:r>
            <a:endParaRPr lang="en-GB" u="sng" dirty="0">
              <a:solidFill>
                <a:srgbClr val="0000FF"/>
              </a:solidFill>
              <a:effectLst/>
              <a:latin typeface="Arial" panose="020B0604020202020204" pitchFamily="34" charset="0"/>
              <a:ea typeface="Calibri" panose="020F050202020403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Clozapine </a:t>
            </a:r>
            <a:r>
              <a:rPr lang="en-GB" dirty="0">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GB" dirty="0">
                <a:latin typeface="Arial" panose="020B0604020202020204" pitchFamily="34" charset="0"/>
                <a:cs typeface="Arial" panose="020B0604020202020204" pitchFamily="34" charset="0"/>
              </a:rPr>
              <a:t>More information added regarding clozapine blood tests. The Michael Carlisle Centre clozapine blood clinic is responsible for bloods. All clozapine prescribing is done by the specialist. Bloods must be sent to the lab using the prefilled form from the Michael Carlisle Centre clozapine blood clinic. Information including contact details have been added on where patients can attend to have bloods.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1217117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58999E-3B23-8D17-1BFD-2C4B7E58D912}"/>
              </a:ext>
            </a:extLst>
          </p:cNvPr>
          <p:cNvSpPr txBox="1"/>
          <p:nvPr/>
        </p:nvSpPr>
        <p:spPr>
          <a:xfrm>
            <a:off x="415159" y="652041"/>
            <a:ext cx="11361682" cy="1415772"/>
          </a:xfrm>
          <a:prstGeom prst="rect">
            <a:avLst/>
          </a:prstGeom>
          <a:noFill/>
        </p:spPr>
        <p:txBody>
          <a:bodyPr wrap="square">
            <a:spAutoFit/>
          </a:bodyPr>
          <a:lstStyle/>
          <a:p>
            <a:pPr algn="ctr"/>
            <a:r>
              <a:rPr lang="en-GB" sz="2400" b="1" dirty="0">
                <a:solidFill>
                  <a:schemeClr val="accent1"/>
                </a:solidFill>
                <a:latin typeface="Arial" panose="020B0604020202020204" pitchFamily="34" charset="0"/>
                <a:cs typeface="Arial" panose="020B0604020202020204" pitchFamily="34" charset="0"/>
              </a:rPr>
              <a:t>Prescribing Guideline update: </a:t>
            </a:r>
            <a:r>
              <a:rPr lang="en-GB" sz="2400" b="1" dirty="0">
                <a:latin typeface="Arial" panose="020B0604020202020204" pitchFamily="34" charset="0"/>
                <a:cs typeface="Arial" panose="020B0604020202020204" pitchFamily="34" charset="0"/>
                <a:hlinkClick r:id="rId2"/>
              </a:rPr>
              <a:t>Generalised Anxiety Guideline (GAD)</a:t>
            </a:r>
            <a:r>
              <a:rPr lang="en-GB" sz="2400" b="1" dirty="0">
                <a:latin typeface="Arial" panose="020B0604020202020204" pitchFamily="34" charset="0"/>
                <a:cs typeface="Arial" panose="020B0604020202020204" pitchFamily="34" charset="0"/>
              </a:rPr>
              <a:t> </a:t>
            </a:r>
          </a:p>
          <a:p>
            <a:pPr algn="ctr"/>
            <a:r>
              <a:rPr lang="en-GB" sz="2000" b="1" dirty="0">
                <a:solidFill>
                  <a:srgbClr val="FF0000"/>
                </a:solidFill>
                <a:latin typeface="Arial" panose="020B0604020202020204" pitchFamily="34" charset="0"/>
                <a:cs typeface="Arial" panose="020B0604020202020204" pitchFamily="34" charset="0"/>
              </a:rPr>
              <a:t>Note: Guideline to be added to Intranet and link On Press Portal still to be updated</a:t>
            </a:r>
          </a:p>
          <a:p>
            <a:pPr algn="ctr"/>
            <a:r>
              <a:rPr lang="en-GB" sz="2400" b="1" dirty="0">
                <a:solidFill>
                  <a:srgbClr val="FF0000"/>
                </a:solidFill>
                <a:latin typeface="Arial" panose="020B0604020202020204" pitchFamily="34" charset="0"/>
                <a:cs typeface="Arial" panose="020B0604020202020204" pitchFamily="34" charset="0"/>
              </a:rPr>
              <a:t> </a:t>
            </a:r>
          </a:p>
          <a:p>
            <a:pPr algn="ctr"/>
            <a:endParaRPr lang="en-GB" dirty="0">
              <a:solidFill>
                <a:srgbClr val="FF0000"/>
              </a:solidFill>
            </a:endParaRPr>
          </a:p>
        </p:txBody>
      </p:sp>
      <p:sp>
        <p:nvSpPr>
          <p:cNvPr id="7" name="TextBox 6">
            <a:extLst>
              <a:ext uri="{FF2B5EF4-FFF2-40B4-BE49-F238E27FC236}">
                <a16:creationId xmlns:a16="http://schemas.microsoft.com/office/drawing/2014/main" id="{79E5E668-64AE-A3EF-2FB7-5AFE29760830}"/>
              </a:ext>
            </a:extLst>
          </p:cNvPr>
          <p:cNvSpPr txBox="1"/>
          <p:nvPr/>
        </p:nvSpPr>
        <p:spPr>
          <a:xfrm>
            <a:off x="2207172" y="5896303"/>
            <a:ext cx="9080938" cy="2123658"/>
          </a:xfrm>
          <a:prstGeom prst="rect">
            <a:avLst/>
          </a:prstGeom>
          <a:noFill/>
        </p:spPr>
        <p:txBody>
          <a:bodyPr wrap="square" rtlCol="0">
            <a:spAutoFit/>
          </a:bodyPr>
          <a:lstStyle/>
          <a:p>
            <a:pPr marL="0" indent="-57150">
              <a:buNone/>
            </a:pPr>
            <a:r>
              <a:rPr lang="en-GB" sz="9600" b="1" dirty="0">
                <a:solidFill>
                  <a:prstClr val="black"/>
                </a:solidFill>
                <a:latin typeface="Arial" panose="020B0604020202020204" pitchFamily="34" charset="0"/>
                <a:cs typeface="Arial" panose="020B0604020202020204" pitchFamily="34" charset="0"/>
              </a:rPr>
              <a:t>	</a:t>
            </a:r>
          </a:p>
          <a:p>
            <a:endParaRPr lang="en-GB" b="1" dirty="0"/>
          </a:p>
          <a:p>
            <a:endParaRPr lang="en-GB" b="1" dirty="0"/>
          </a:p>
        </p:txBody>
      </p:sp>
      <p:sp>
        <p:nvSpPr>
          <p:cNvPr id="2" name="TextBox 1">
            <a:extLst>
              <a:ext uri="{FF2B5EF4-FFF2-40B4-BE49-F238E27FC236}">
                <a16:creationId xmlns:a16="http://schemas.microsoft.com/office/drawing/2014/main" id="{28DFB42F-E8D6-822B-3C96-E2998A76FD6C}"/>
              </a:ext>
            </a:extLst>
          </p:cNvPr>
          <p:cNvSpPr txBox="1"/>
          <p:nvPr/>
        </p:nvSpPr>
        <p:spPr>
          <a:xfrm>
            <a:off x="1223141" y="1362394"/>
            <a:ext cx="9745717" cy="6832640"/>
          </a:xfrm>
          <a:prstGeom prst="rect">
            <a:avLst/>
          </a:prstGeom>
          <a:noFill/>
        </p:spPr>
        <p:txBody>
          <a:bodyPr wrap="square">
            <a:spAutoFit/>
          </a:bodyPr>
          <a:lstStyle/>
          <a:p>
            <a:r>
              <a:rPr lang="en-GB" sz="2400" dirty="0">
                <a:latin typeface="Arial" panose="020B0604020202020204" pitchFamily="34" charset="0"/>
                <a:cs typeface="Arial" panose="020B0604020202020204" pitchFamily="34" charset="0"/>
              </a:rPr>
              <a:t>Main changes include: </a:t>
            </a:r>
            <a:r>
              <a:rPr lang="en-GB" dirty="0">
                <a:latin typeface="Arial" panose="020B0604020202020204" pitchFamily="34" charset="0"/>
                <a:cs typeface="Arial" panose="020B0604020202020204" pitchFamily="34" charset="0"/>
              </a:rPr>
              <a:t>New format and updated links; Interlinking with services around Sheffield and NICE guidelines.</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Notable clinical changes:</a:t>
            </a:r>
          </a:p>
          <a:p>
            <a:pPr marL="342900" indent="-342900">
              <a:buFont typeface="Arial" panose="020B0604020202020204" pitchFamily="34" charset="0"/>
              <a:buChar char="•"/>
            </a:pPr>
            <a:r>
              <a:rPr lang="en-US" sz="1800" b="1" dirty="0">
                <a:effectLst/>
                <a:latin typeface="Arial" panose="020B0604020202020204" pitchFamily="34" charset="0"/>
                <a:ea typeface="Calibri" panose="020F0502020204030204" pitchFamily="34" charset="0"/>
                <a:cs typeface="Arial" panose="020B0604020202020204" pitchFamily="34" charset="0"/>
              </a:rPr>
              <a:t>Do not: </a:t>
            </a:r>
            <a:r>
              <a:rPr lang="en-US" sz="1800" dirty="0">
                <a:effectLst/>
                <a:latin typeface="Arial" panose="020B0604020202020204" pitchFamily="34" charset="0"/>
                <a:ea typeface="Calibri" panose="020F0502020204030204" pitchFamily="34" charset="0"/>
                <a:cs typeface="Arial" panose="020B0604020202020204" pitchFamily="34" charset="0"/>
              </a:rPr>
              <a:t>Offer</a:t>
            </a:r>
            <a:r>
              <a:rPr lang="en-US" sz="1800" b="1" dirty="0">
                <a:effectLst/>
                <a:latin typeface="Arial" panose="020B0604020202020204" pitchFamily="34" charset="0"/>
                <a:ea typeface="Calibri" panose="020F0502020204030204" pitchFamily="34" charset="0"/>
                <a:cs typeface="Arial" panose="020B0604020202020204" pitchFamily="34" charset="0"/>
              </a:rPr>
              <a:t> benzodiazepine</a:t>
            </a:r>
            <a:r>
              <a:rPr lang="en-US" sz="1800" dirty="0">
                <a:effectLst/>
                <a:latin typeface="Arial" panose="020B0604020202020204" pitchFamily="34" charset="0"/>
                <a:ea typeface="Calibri" panose="020F0502020204030204" pitchFamily="34" charset="0"/>
                <a:cs typeface="Arial" panose="020B0604020202020204" pitchFamily="34" charset="0"/>
              </a:rPr>
              <a:t> for the treatment of GAD except for short-term relief (maximum 2-4 weeks) during crisis or for severe disabling anxiety.  (Sheffield Formulary: added  ‘</a:t>
            </a:r>
            <a:r>
              <a:rPr lang="en-GB" sz="1800" dirty="0">
                <a:effectLst/>
                <a:latin typeface="Arial" panose="020B0604020202020204" pitchFamily="34" charset="0"/>
                <a:ea typeface="Calibri" panose="020F0502020204030204" pitchFamily="34" charset="0"/>
                <a:cs typeface="Arial" panose="020B0604020202020204" pitchFamily="34" charset="0"/>
              </a:rPr>
              <a:t>Avoid long-term use.  Use of benzodiazepines to treat short-term ‘mild’ anxiety is inappropriate’). </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Antipsychotic therapy is not recommended in primary care anymore</a:t>
            </a:r>
          </a:p>
          <a:p>
            <a:pPr marL="342900" indent="-34290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Added cocaine interaction and serotonergic drug interaction</a:t>
            </a:r>
            <a:endParaRPr lang="en-US" dirty="0">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Arial" panose="020B0604020202020204" pitchFamily="34" charset="0"/>
              </a:rPr>
              <a:t>Advice on overdose in high-risk patients added (beta-blockers)</a:t>
            </a:r>
            <a:endParaRPr lang="en-US" u="sng" dirty="0">
              <a:solidFill>
                <a:srgbClr val="0000FF"/>
              </a:solidFill>
              <a:latin typeface="Arial" panose="020B0604020202020204" pitchFamily="34" charset="0"/>
              <a:ea typeface="Calibri" panose="020F0502020204030204" pitchFamily="34" charset="0"/>
              <a:cs typeface="Arial" panose="020B0604020202020204" pitchFamily="34" charset="0"/>
            </a:endParaRPr>
          </a:p>
          <a:p>
            <a:pPr marL="342900" indent="-342900">
              <a:buFont typeface="Arial" panose="020B0604020202020204" pitchFamily="34" charset="0"/>
              <a:buChar char="•"/>
            </a:pPr>
            <a:r>
              <a:rPr lang="en-US" sz="1800" dirty="0">
                <a:effectLst/>
                <a:latin typeface="Arial" panose="020B0604020202020204" pitchFamily="34" charset="0"/>
                <a:ea typeface="Times New Roman" panose="02020603050405020304" pitchFamily="18" charset="0"/>
                <a:cs typeface="Arial" panose="020B0604020202020204" pitchFamily="34" charset="0"/>
              </a:rPr>
              <a:t>Added link to </a:t>
            </a:r>
            <a:r>
              <a:rPr lang="en-US" sz="1800" dirty="0">
                <a:effectLst/>
                <a:latin typeface="Arial" panose="020B0604020202020204" pitchFamily="34" charset="0"/>
                <a:ea typeface="Times New Roman" panose="02020603050405020304" pitchFamily="18" charset="0"/>
                <a:cs typeface="Arial" panose="020B0604020202020204" pitchFamily="34" charset="0"/>
                <a:hlinkClick r:id="rId3"/>
              </a:rPr>
              <a:t>NICE visual summaries </a:t>
            </a:r>
            <a:r>
              <a:rPr lang="en-US" sz="1800" dirty="0">
                <a:effectLst/>
                <a:latin typeface="Arial" panose="020B0604020202020204" pitchFamily="34" charset="0"/>
                <a:ea typeface="Times New Roman" panose="02020603050405020304" pitchFamily="18" charset="0"/>
                <a:cs typeface="Arial" panose="020B0604020202020204" pitchFamily="34" charset="0"/>
              </a:rPr>
              <a:t>for medication associated with dependence and withdrawal</a:t>
            </a:r>
            <a:endParaRPr lang="en-US" sz="1800" dirty="0">
              <a:effectLst/>
              <a:highlight>
                <a:srgbClr val="FFFF00"/>
              </a:highlight>
              <a:latin typeface="Arial" panose="020B0604020202020204" pitchFamily="34" charset="0"/>
              <a:ea typeface="Times New Roman" panose="02020603050405020304" pitchFamily="18" charset="0"/>
              <a:cs typeface="Arial" panose="020B0604020202020204" pitchFamily="34" charset="0"/>
            </a:endParaRPr>
          </a:p>
          <a:p>
            <a:pPr marL="342900" indent="-342900">
              <a:buFont typeface="Arial" panose="020B0604020202020204" pitchFamily="34" charset="0"/>
              <a:buChar char="•"/>
            </a:pPr>
            <a:r>
              <a:rPr lang="en-US" dirty="0">
                <a:latin typeface="Arial" panose="020B0604020202020204" pitchFamily="34" charset="0"/>
                <a:ea typeface="Times New Roman" panose="02020603050405020304" pitchFamily="18" charset="0"/>
                <a:cs typeface="Arial" panose="020B0604020202020204" pitchFamily="34" charset="0"/>
              </a:rPr>
              <a:t>Tapering guidance added in the </a:t>
            </a:r>
            <a:r>
              <a:rPr lang="en-US" dirty="0">
                <a:latin typeface="Arial" panose="020B0604020202020204" pitchFamily="34" charset="0"/>
                <a:ea typeface="Times New Roman" panose="02020603050405020304" pitchFamily="18" charset="0"/>
                <a:cs typeface="Arial" panose="020B0604020202020204" pitchFamily="34" charset="0"/>
                <a:hlinkClick r:id="rId4"/>
              </a:rPr>
              <a:t>guideline</a:t>
            </a:r>
            <a:endParaRPr lang="en-GB" sz="2400" dirty="0">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a:p>
            <a:endParaRPr lang="en-GB" sz="2400" dirty="0">
              <a:solidFill>
                <a:srgbClr val="FF0000"/>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E8D136C-8DDE-EA83-8B0E-F28DF8EFA9EA}"/>
              </a:ext>
            </a:extLst>
          </p:cNvPr>
          <p:cNvPicPr>
            <a:picLocks noChangeAspect="1"/>
          </p:cNvPicPr>
          <p:nvPr/>
        </p:nvPicPr>
        <p:blipFill>
          <a:blip r:embed="rId5"/>
          <a:stretch>
            <a:fillRect/>
          </a:stretch>
        </p:blipFill>
        <p:spPr>
          <a:xfrm>
            <a:off x="1507440" y="5760214"/>
            <a:ext cx="1043836" cy="854217"/>
          </a:xfrm>
          <a:prstGeom prst="rect">
            <a:avLst/>
          </a:prstGeom>
        </p:spPr>
      </p:pic>
      <p:sp>
        <p:nvSpPr>
          <p:cNvPr id="4" name="TextBox 3">
            <a:extLst>
              <a:ext uri="{FF2B5EF4-FFF2-40B4-BE49-F238E27FC236}">
                <a16:creationId xmlns:a16="http://schemas.microsoft.com/office/drawing/2014/main" id="{38BF356D-00C0-6AEC-7C98-0CA008792442}"/>
              </a:ext>
            </a:extLst>
          </p:cNvPr>
          <p:cNvSpPr txBox="1"/>
          <p:nvPr/>
        </p:nvSpPr>
        <p:spPr>
          <a:xfrm>
            <a:off x="2626651" y="5760214"/>
            <a:ext cx="9361191" cy="646331"/>
          </a:xfrm>
          <a:prstGeom prst="rect">
            <a:avLst/>
          </a:prstGeom>
          <a:noFill/>
        </p:spPr>
        <p:txBody>
          <a:bodyPr wrap="square" rtlCol="0">
            <a:spAutoFit/>
          </a:bodyPr>
          <a:lstStyle/>
          <a:p>
            <a:pPr marL="342900" indent="-342900">
              <a:buFont typeface="Arial" panose="020B0604020202020204" pitchFamily="34" charset="0"/>
              <a:buChar char="•"/>
            </a:pPr>
            <a:r>
              <a:rPr lang="en-GB" b="1" dirty="0">
                <a:latin typeface="Arial" panose="020B0604020202020204" pitchFamily="34" charset="0"/>
                <a:cs typeface="Arial" panose="020B0604020202020204" pitchFamily="34" charset="0"/>
              </a:rPr>
              <a:t>Ensure short-term use of benzodiazepines (not on repeat) </a:t>
            </a:r>
          </a:p>
          <a:p>
            <a:pPr marL="342900" indent="-342900">
              <a:buFont typeface="Arial" panose="020B0604020202020204" pitchFamily="34" charset="0"/>
              <a:buChar char="•"/>
            </a:pPr>
            <a:r>
              <a:rPr lang="en-GB" b="1" dirty="0">
                <a:latin typeface="Arial" panose="020B0604020202020204" pitchFamily="34" charset="0"/>
                <a:cs typeface="Arial" panose="020B0604020202020204" pitchFamily="34" charset="0"/>
              </a:rPr>
              <a:t>Monitor quantities of drug supplies in high-risk patients e.g. beta-blockers</a:t>
            </a:r>
          </a:p>
        </p:txBody>
      </p:sp>
    </p:spTree>
    <p:extLst>
      <p:ext uri="{BB962C8B-B14F-4D97-AF65-F5344CB8AC3E}">
        <p14:creationId xmlns:p14="http://schemas.microsoft.com/office/powerpoint/2010/main" val="491293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965CAA8E-C411-D8B1-6F11-EEF57403888E}"/>
              </a:ext>
            </a:extLst>
          </p:cNvPr>
          <p:cNvSpPr txBox="1">
            <a:spLocks/>
          </p:cNvSpPr>
          <p:nvPr/>
        </p:nvSpPr>
        <p:spPr>
          <a:xfrm>
            <a:off x="2033752" y="743746"/>
            <a:ext cx="8413531" cy="11875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3600" b="1" dirty="0">
                <a:solidFill>
                  <a:schemeClr val="accent1"/>
                </a:solidFill>
                <a:latin typeface="Arial" panose="020B0604020202020204" pitchFamily="34" charset="0"/>
                <a:cs typeface="Arial" panose="020B0604020202020204" pitchFamily="34" charset="0"/>
                <a:hlinkClick r:id="rId3"/>
              </a:rPr>
              <a:t>Sheffield Formulary Changes (</a:t>
            </a:r>
            <a:r>
              <a:rPr lang="en-GB" sz="3600" b="1" dirty="0">
                <a:solidFill>
                  <a:schemeClr val="accent1"/>
                </a:solidFill>
                <a:latin typeface="Arial" panose="020B0604020202020204" pitchFamily="34" charset="0"/>
                <a:cs typeface="Arial" panose="020B0604020202020204" pitchFamily="34" charset="0"/>
                <a:hlinkClick r:id="rId4"/>
              </a:rPr>
              <a:t>link</a:t>
            </a:r>
            <a:r>
              <a:rPr lang="en-GB" sz="3600" b="1" dirty="0">
                <a:solidFill>
                  <a:schemeClr val="accent1"/>
                </a:solidFill>
                <a:latin typeface="Arial" panose="020B0604020202020204" pitchFamily="34" charset="0"/>
                <a:cs typeface="Arial" panose="020B0604020202020204" pitchFamily="34" charset="0"/>
                <a:hlinkClick r:id="rId3"/>
              </a:rPr>
              <a:t>) </a:t>
            </a:r>
            <a:endParaRPr lang="en-GB" sz="3600" b="1" dirty="0">
              <a:solidFill>
                <a:schemeClr val="accent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E3D4547-B511-0638-8975-21835A2CFEB6}"/>
              </a:ext>
            </a:extLst>
          </p:cNvPr>
          <p:cNvSpPr txBox="1"/>
          <p:nvPr/>
        </p:nvSpPr>
        <p:spPr>
          <a:xfrm>
            <a:off x="709109" y="1416269"/>
            <a:ext cx="11094008" cy="332398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Chapter 13 Skin </a:t>
            </a:r>
          </a:p>
          <a:p>
            <a:endParaRPr lang="en-GB" sz="2400" b="1"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Bath emollients and additives:</a:t>
            </a:r>
            <a:r>
              <a:rPr lang="en-GB" sz="2400" dirty="0">
                <a:latin typeface="Arial" panose="020B0604020202020204" pitchFamily="34" charset="0"/>
                <a:cs typeface="Arial" panose="020B0604020202020204" pitchFamily="34" charset="0"/>
              </a:rPr>
              <a:t> Will not be prescribed by primary care, unless recommended by specialist dermatology services (STH, SCH)</a:t>
            </a:r>
          </a:p>
          <a:p>
            <a:pPr marL="800100" lvl="1" indent="-342900">
              <a:buFont typeface="Courier New" panose="02070309020205020404" pitchFamily="49" charset="0"/>
              <a:buChar char="o"/>
            </a:pPr>
            <a:endParaRPr lang="en-GB" sz="2400" b="1" dirty="0">
              <a:solidFill>
                <a:srgbClr val="FF0000"/>
              </a:solidFill>
              <a:latin typeface="Arial" panose="020B0604020202020204" pitchFamily="34" charset="0"/>
              <a:cs typeface="Arial" panose="020B0604020202020204" pitchFamily="34" charset="0"/>
            </a:endParaRPr>
          </a:p>
          <a:p>
            <a:pPr marL="800100" lvl="1" indent="-342900">
              <a:buFont typeface="Arial" panose="020B0604020202020204" pitchFamily="34" charset="0"/>
              <a:buChar char="•"/>
            </a:pPr>
            <a:r>
              <a:rPr lang="en-GB" sz="2400" b="1" dirty="0">
                <a:latin typeface="Arial" panose="020B0604020202020204" pitchFamily="34" charset="0"/>
                <a:cs typeface="Arial" panose="020B0604020202020204" pitchFamily="34" charset="0"/>
              </a:rPr>
              <a:t>Minor updates: </a:t>
            </a:r>
            <a:r>
              <a:rPr lang="en-GB" sz="2400" dirty="0">
                <a:latin typeface="Arial" panose="020B0604020202020204" pitchFamily="34" charset="0"/>
                <a:cs typeface="Arial" panose="020B0604020202020204" pitchFamily="34" charset="0"/>
                <a:hlinkClick r:id="rId5"/>
              </a:rPr>
              <a:t>Abbreviated emollient guide </a:t>
            </a:r>
            <a:r>
              <a:rPr lang="en-GB" sz="2400" dirty="0">
                <a:latin typeface="Arial" panose="020B0604020202020204" pitchFamily="34" charset="0"/>
                <a:cs typeface="Arial" panose="020B0604020202020204" pitchFamily="34" charset="0"/>
              </a:rPr>
              <a:t>outlines alternatives for bath additives and soap substitutes that can be used instead of original products</a:t>
            </a:r>
          </a:p>
          <a:p>
            <a:endParaRPr lang="en-GB" dirty="0"/>
          </a:p>
        </p:txBody>
      </p:sp>
      <p:pic>
        <p:nvPicPr>
          <p:cNvPr id="4" name="Picture 3">
            <a:extLst>
              <a:ext uri="{FF2B5EF4-FFF2-40B4-BE49-F238E27FC236}">
                <a16:creationId xmlns:a16="http://schemas.microsoft.com/office/drawing/2014/main" id="{AC5FD5B7-FC9B-8655-333E-70499D2C69EB}"/>
              </a:ext>
            </a:extLst>
          </p:cNvPr>
          <p:cNvPicPr>
            <a:picLocks noChangeAspect="1"/>
          </p:cNvPicPr>
          <p:nvPr/>
        </p:nvPicPr>
        <p:blipFill>
          <a:blip r:embed="rId6"/>
          <a:stretch>
            <a:fillRect/>
          </a:stretch>
        </p:blipFill>
        <p:spPr>
          <a:xfrm>
            <a:off x="709109" y="5164328"/>
            <a:ext cx="1043836" cy="854217"/>
          </a:xfrm>
          <a:prstGeom prst="rect">
            <a:avLst/>
          </a:prstGeom>
        </p:spPr>
      </p:pic>
      <p:sp>
        <p:nvSpPr>
          <p:cNvPr id="5" name="TextBox 4">
            <a:extLst>
              <a:ext uri="{FF2B5EF4-FFF2-40B4-BE49-F238E27FC236}">
                <a16:creationId xmlns:a16="http://schemas.microsoft.com/office/drawing/2014/main" id="{86E30161-FC1B-82D1-D3CE-1C8C55B86522}"/>
              </a:ext>
            </a:extLst>
          </p:cNvPr>
          <p:cNvSpPr txBox="1"/>
          <p:nvPr/>
        </p:nvSpPr>
        <p:spPr>
          <a:xfrm>
            <a:off x="2033752" y="5464951"/>
            <a:ext cx="9672551" cy="646331"/>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Do not prescribe costly bath additive products and use emollients as an alternative instead</a:t>
            </a:r>
          </a:p>
        </p:txBody>
      </p:sp>
    </p:spTree>
    <p:extLst>
      <p:ext uri="{BB962C8B-B14F-4D97-AF65-F5344CB8AC3E}">
        <p14:creationId xmlns:p14="http://schemas.microsoft.com/office/powerpoint/2010/main" val="25724457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YICB Presentation" id="{A25A9865-C0E1-4570-A3B0-D8DBAB1F9155}" vid="{CF759377-1395-413C-95C4-BBC4EF61FB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2345</Words>
  <Application>Microsoft Office PowerPoint</Application>
  <PresentationFormat>Widescreen</PresentationFormat>
  <Paragraphs>192</Paragraphs>
  <Slides>19</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Arial</vt:lpstr>
      <vt:lpstr>Calibri</vt:lpstr>
      <vt:lpstr>Calibri Light</vt:lpstr>
      <vt:lpstr>Courier New</vt:lpstr>
      <vt:lpstr>GDS Transport</vt:lpstr>
      <vt:lpstr>Helvetica</vt:lpstr>
      <vt:lpstr>Symbol</vt:lpstr>
      <vt:lpstr>Verdana</vt:lpstr>
      <vt:lpstr>Wingdings</vt:lpstr>
      <vt:lpstr>1_Office Theme</vt:lpstr>
      <vt:lpstr>       Welcome - We will start at 12:30 Area Prescribing Group – Learning Lunch 4th October 2023 Sheffield Medicines and Prescribing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Specials guideline</vt:lpstr>
      <vt:lpstr>PowerPoint Presentation</vt:lpstr>
      <vt:lpstr>PowerPoint Presentation</vt:lpstr>
      <vt:lpstr>Apixaban and reduction in price of generic</vt:lpstr>
      <vt:lpstr>    ADHD Medication and shortages    </vt:lpstr>
      <vt:lpstr>ADHD Medication and shortages</vt:lpstr>
      <vt:lpstr> New SPS resources (link here)  </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Welcome - We will start at 12:30 Area Prescribing Group – Learning Lunch  7th September 2023 Sheffield Medicines and Prescribing Please Note: Ensure that slides will be understood by those not present at meeting and remember to include hyperlinks as much as possible, i.e. less is more. From now on, APGLlunch will be sent as PDF to primary care clinicians and will replace the APG Round Up</dc:title>
  <dc:creator>VASILE, Diana (NHS SOUTH YORKSHIRE ICB - 03N)</dc:creator>
  <cp:lastModifiedBy>PARSONS, Emily (NHS SOUTH YORKSHIRE ICB - 03N)</cp:lastModifiedBy>
  <cp:revision>35</cp:revision>
  <dcterms:created xsi:type="dcterms:W3CDTF">2023-08-21T08:03:43Z</dcterms:created>
  <dcterms:modified xsi:type="dcterms:W3CDTF">2023-10-04T11:22:45Z</dcterms:modified>
</cp:coreProperties>
</file>