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260" r:id="rId3"/>
    <p:sldId id="261" r:id="rId4"/>
    <p:sldId id="453" r:id="rId5"/>
    <p:sldId id="480" r:id="rId6"/>
    <p:sldId id="476" r:id="rId7"/>
    <p:sldId id="485" r:id="rId8"/>
    <p:sldId id="486" r:id="rId9"/>
    <p:sldId id="473" r:id="rId10"/>
    <p:sldId id="478" r:id="rId11"/>
    <p:sldId id="482" r:id="rId12"/>
    <p:sldId id="475" r:id="rId13"/>
    <p:sldId id="481"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hyperlink" Target="https://lpet-nhs.webex.com/weblink/register/r2a1a02fa2eaf0a540778c591f011c396" TargetMode="External"/><Relationship Id="rId2" Type="http://schemas.openxmlformats.org/officeDocument/2006/relationships/hyperlink" Target="https://www.sps.nhs.uk/articles/primary-care-discussions-hrt-use-in-clinical-practice/" TargetMode="External"/><Relationship Id="rId1" Type="http://schemas.openxmlformats.org/officeDocument/2006/relationships/hyperlink" Target="https://attendee.gotowebinar.com/register/7995901881736869722" TargetMode="External"/><Relationship Id="rId4" Type="http://schemas.openxmlformats.org/officeDocument/2006/relationships/hyperlink" Target="https://gbr01.safelinks.protection.outlook.com/?url=https%3A%2F%2Fprimarycarebulletin.cmail20.com%2Ft%2Fd-l-efjkuk-juxdhkuur-q%2F&amp;data=05%7C02%7Cbarbara.obasi%40nhs.net%7C1daeeb5975114cde47a508dc47ddbe1a%7C37c354b285b047f5b22207b48d774ee3%7C0%7C0%7C638464264906318602%7CUnknown%7CTWFpbGZsb3d8eyJWIjoiMC4wLjAwMDAiLCJQIjoiV2luMzIiLCJBTiI6Ik1haWwiLCJXVCI6Mn0%3D%7C0%7C%7C%7C&amp;sdata=aPjpUbVHlfR2OBaw%2FTawHB%2F3NxtreLyXPvAGTOsG2%2FU%3D&amp;reserved=0" TargetMode="External"/></Relationships>
</file>

<file path=ppt/diagrams/_rels/data2.xml.rels><?xml version="1.0" encoding="UTF-8" standalone="yes"?>
<Relationships xmlns="http://schemas.openxmlformats.org/package/2006/relationships"><Relationship Id="rId1" Type="http://schemas.openxmlformats.org/officeDocument/2006/relationships/hyperlink" Target="https://bookwhen.com/primarytrainingsolutions/e/ev-sneo-20240427090000"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https://mhra-gov.filecamp.com/s/d/JfpeDKgndWv9wzP0"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lpet-nhs.webex.com/weblink/register/r2a1a02fa2eaf0a540778c591f011c396" TargetMode="External"/><Relationship Id="rId2" Type="http://schemas.openxmlformats.org/officeDocument/2006/relationships/hyperlink" Target="https://www.sps.nhs.uk/articles/primary-care-discussions-hrt-use-in-clinical-practice/" TargetMode="External"/><Relationship Id="rId1" Type="http://schemas.openxmlformats.org/officeDocument/2006/relationships/hyperlink" Target="https://attendee.gotowebinar.com/register/7995901881736869722" TargetMode="External"/><Relationship Id="rId4" Type="http://schemas.openxmlformats.org/officeDocument/2006/relationships/hyperlink" Target="https://gbr01.safelinks.protection.outlook.com/?url=https%3A%2F%2Fprimarycarebulletin.cmail20.com%2Ft%2Fd-l-efjkuk-juxdhkuur-q%2F&amp;data=05%7C02%7Cbarbara.obasi%40nhs.net%7C1daeeb5975114cde47a508dc47ddbe1a%7C37c354b285b047f5b22207b48d774ee3%7C0%7C0%7C638464264906318602%7CUnknown%7CTWFpbGZsb3d8eyJWIjoiMC4wLjAwMDAiLCJQIjoiV2luMzIiLCJBTiI6Ik1haWwiLCJXVCI6Mn0%3D%7C0%7C%7C%7C&amp;sdata=aPjpUbVHlfR2OBaw%2FTawHB%2F3NxtreLyXPvAGTOsG2%2FU%3D&amp;reserved=0"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bookwhen.com/primarytrainingsolutions/e/ev-sneo-20240427090000"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mhra-gov.filecamp.com/s/d/JfpeDKgndWv9wzP0"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76449C-5948-4C79-9937-E34E15CF954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B5A7BC0-922D-40EA-88DD-FA7F129F2968}">
      <dgm:prSet custT="1"/>
      <dgm:spPr/>
      <dgm:t>
        <a:bodyPr/>
        <a:lstStyle/>
        <a:p>
          <a:pPr>
            <a:lnSpc>
              <a:spcPct val="100000"/>
            </a:lnSpc>
          </a:pPr>
          <a:r>
            <a:rPr lang="en-GB" sz="2000" b="0" i="0" dirty="0">
              <a:latin typeface="+mn-lt"/>
            </a:rPr>
            <a:t>The Prevention of Type 2 Diabetes and The Ambition for Remission - The Flagship NHS Diabetes Prevention and NHS Path to Remission Programmes</a:t>
          </a:r>
        </a:p>
        <a:p>
          <a:pPr>
            <a:lnSpc>
              <a:spcPct val="100000"/>
            </a:lnSpc>
          </a:pPr>
          <a:r>
            <a:rPr lang="en-GB" sz="2000" b="1" i="0" dirty="0">
              <a:latin typeface="+mn-lt"/>
            </a:rPr>
            <a:t>Wed 24th April 2024, 1pm-2pm</a:t>
          </a:r>
        </a:p>
        <a:p>
          <a:pPr>
            <a:lnSpc>
              <a:spcPct val="100000"/>
            </a:lnSpc>
          </a:pPr>
          <a:r>
            <a:rPr lang="en-GB" sz="2000" b="1" i="0" dirty="0">
              <a:latin typeface="+mn-lt"/>
            </a:rPr>
            <a:t> </a:t>
          </a:r>
          <a:r>
            <a:rPr lang="en-GB" sz="2000" b="1" i="0" dirty="0">
              <a:solidFill>
                <a:srgbClr val="2C4054"/>
              </a:solidFill>
              <a:effectLst/>
              <a:latin typeface="+mn-lt"/>
              <a:cs typeface="Arial" panose="020B0604020202020204" pitchFamily="34" charset="0"/>
            </a:rPr>
            <a:t>All registered subscribers can </a:t>
          </a:r>
          <a:r>
            <a:rPr lang="en-GB" sz="2000" b="1" i="0" u="sng" dirty="0">
              <a:solidFill>
                <a:srgbClr val="ED8B00"/>
              </a:solidFill>
              <a:effectLst/>
              <a:latin typeface="+mn-lt"/>
              <a:cs typeface="Arial" panose="020B0604020202020204" pitchFamily="34" charset="0"/>
              <a:hlinkClick xmlns:r="http://schemas.openxmlformats.org/officeDocument/2006/relationships" r:id="rId1"/>
            </a:rPr>
            <a:t>sign up here.</a:t>
          </a:r>
          <a:endParaRPr lang="en-GB" sz="2000" b="1" i="0" dirty="0">
            <a:latin typeface="+mn-lt"/>
            <a:cs typeface="Arial" panose="020B0604020202020204" pitchFamily="34" charset="0"/>
          </a:endParaRPr>
        </a:p>
        <a:p>
          <a:pPr>
            <a:lnSpc>
              <a:spcPct val="100000"/>
            </a:lnSpc>
          </a:pPr>
          <a:endParaRPr lang="en-US" sz="2000" b="1" dirty="0"/>
        </a:p>
      </dgm:t>
    </dgm:pt>
    <dgm:pt modelId="{76110AFC-AF2F-40CF-A706-4747A58AF209}" type="parTrans" cxnId="{0E150358-D1C9-474D-AC5F-5B41816760F8}">
      <dgm:prSet/>
      <dgm:spPr/>
      <dgm:t>
        <a:bodyPr/>
        <a:lstStyle/>
        <a:p>
          <a:endParaRPr lang="en-US"/>
        </a:p>
      </dgm:t>
    </dgm:pt>
    <dgm:pt modelId="{78791CA3-6FBC-4410-8CE4-70F4128F2398}" type="sibTrans" cxnId="{0E150358-D1C9-474D-AC5F-5B41816760F8}">
      <dgm:prSet/>
      <dgm:spPr/>
      <dgm:t>
        <a:bodyPr/>
        <a:lstStyle/>
        <a:p>
          <a:endParaRPr lang="en-US"/>
        </a:p>
      </dgm:t>
    </dgm:pt>
    <dgm:pt modelId="{AE77C698-1783-4BD1-A0C9-ADEDF471FABF}">
      <dgm:prSet custT="1"/>
      <dgm:spPr/>
      <dgm:t>
        <a:bodyPr/>
        <a:lstStyle/>
        <a:p>
          <a:pPr>
            <a:lnSpc>
              <a:spcPct val="100000"/>
            </a:lnSpc>
          </a:pPr>
          <a:r>
            <a:rPr lang="en-GB" sz="2000" b="1" i="0" dirty="0">
              <a:latin typeface="+mn-lt"/>
              <a:hlinkClick xmlns:r="http://schemas.openxmlformats.org/officeDocument/2006/relationships" r:id="rId2"/>
            </a:rPr>
            <a:t>Primary care discussions: HRT use in clinical practice</a:t>
          </a:r>
          <a:r>
            <a:rPr lang="en-GB" sz="2000" b="1" i="0" dirty="0">
              <a:latin typeface="+mn-lt"/>
            </a:rPr>
            <a:t> </a:t>
          </a:r>
        </a:p>
        <a:p>
          <a:pPr>
            <a:lnSpc>
              <a:spcPct val="100000"/>
            </a:lnSpc>
          </a:pPr>
          <a:r>
            <a:rPr lang="en-GB" sz="2000" b="1" i="0" dirty="0">
              <a:latin typeface="+mn-lt"/>
            </a:rPr>
            <a:t>Wed 24th April 2024, 1pm – 2pm </a:t>
          </a:r>
          <a:r>
            <a:rPr lang="en-GB" sz="2000" b="0" i="0" dirty="0">
              <a:latin typeface="+mn-lt"/>
            </a:rPr>
            <a:t>Online via WebEx </a:t>
          </a:r>
          <a:endParaRPr lang="en-GB" sz="2000" b="1" i="0" dirty="0">
            <a:latin typeface="+mn-lt"/>
          </a:endParaRPr>
        </a:p>
        <a:p>
          <a:pPr>
            <a:lnSpc>
              <a:spcPct val="100000"/>
            </a:lnSpc>
          </a:pPr>
          <a:r>
            <a:rPr lang="en-GB" sz="1800" b="1" i="0" dirty="0">
              <a:latin typeface="+mn-lt"/>
              <a:hlinkClick xmlns:r="http://schemas.openxmlformats.org/officeDocument/2006/relationships" r:id="rId3"/>
            </a:rPr>
            <a:t>Registration is now open</a:t>
          </a:r>
          <a:endParaRPr lang="en-US" sz="1800" b="1" dirty="0">
            <a:latin typeface="+mn-lt"/>
          </a:endParaRPr>
        </a:p>
      </dgm:t>
    </dgm:pt>
    <dgm:pt modelId="{AEDAC784-9F42-4CAE-ABC7-5E9062F795E1}" type="parTrans" cxnId="{86ECB6F0-AF80-4389-827F-8A5B186FDDDE}">
      <dgm:prSet/>
      <dgm:spPr/>
      <dgm:t>
        <a:bodyPr/>
        <a:lstStyle/>
        <a:p>
          <a:endParaRPr lang="en-US"/>
        </a:p>
      </dgm:t>
    </dgm:pt>
    <dgm:pt modelId="{DD3EFCAA-8517-48CF-95C3-A2DDE5DA5E4F}" type="sibTrans" cxnId="{86ECB6F0-AF80-4389-827F-8A5B186FDDDE}">
      <dgm:prSet/>
      <dgm:spPr/>
      <dgm:t>
        <a:bodyPr/>
        <a:lstStyle/>
        <a:p>
          <a:endParaRPr lang="en-US"/>
        </a:p>
      </dgm:t>
    </dgm:pt>
    <dgm:pt modelId="{13B850D3-ECAC-4023-A95A-69737209DE5D}">
      <dgm:prSet custT="1"/>
      <dgm:spPr/>
      <dgm:t>
        <a:bodyPr/>
        <a:lstStyle/>
        <a:p>
          <a:pPr>
            <a:lnSpc>
              <a:spcPct val="100000"/>
            </a:lnSpc>
          </a:pPr>
          <a:r>
            <a:rPr lang="en-GB" sz="2000" b="0" dirty="0">
              <a:solidFill>
                <a:srgbClr val="030303"/>
              </a:solidFill>
              <a:effectLst/>
              <a:latin typeface="+mn-lt"/>
              <a:ea typeface="Calibri" panose="020F0502020204030204" pitchFamily="34" charset="0"/>
            </a:rPr>
            <a:t>Polypharmacy Action Learning Set Training – NHS England funded Action Learning Sets to help build confidence in, and understanding of, the complex issues surrounding stopping inappropriate medicines safely</a:t>
          </a:r>
          <a:r>
            <a:rPr lang="en-GB" sz="2000" b="1" dirty="0">
              <a:solidFill>
                <a:srgbClr val="030303"/>
              </a:solidFill>
              <a:effectLst/>
              <a:latin typeface="+mn-lt"/>
              <a:ea typeface="Calibri" panose="020F0502020204030204" pitchFamily="34" charset="0"/>
            </a:rPr>
            <a:t>. </a:t>
          </a:r>
        </a:p>
        <a:p>
          <a:pPr>
            <a:lnSpc>
              <a:spcPct val="100000"/>
            </a:lnSpc>
          </a:pPr>
          <a:r>
            <a:rPr lang="en-GB" sz="2000" b="1" dirty="0">
              <a:solidFill>
                <a:srgbClr val="030303"/>
              </a:solidFill>
              <a:effectLst/>
              <a:latin typeface="+mn-lt"/>
              <a:ea typeface="Calibri" panose="020F0502020204030204" pitchFamily="34" charset="0"/>
            </a:rPr>
            <a:t>Online interactive course held over three half-days (9.30am –12.15pm) over one month</a:t>
          </a:r>
          <a:r>
            <a:rPr lang="en-GB" sz="2000" dirty="0">
              <a:solidFill>
                <a:srgbClr val="030303"/>
              </a:solidFill>
              <a:effectLst/>
              <a:latin typeface="Arial" panose="020B0604020202020204" pitchFamily="34" charset="0"/>
              <a:ea typeface="Calibri" panose="020F0502020204030204" pitchFamily="34" charset="0"/>
            </a:rPr>
            <a:t>. </a:t>
          </a:r>
        </a:p>
        <a:p>
          <a:pPr>
            <a:lnSpc>
              <a:spcPct val="100000"/>
            </a:lnSpc>
          </a:pPr>
          <a:r>
            <a:rPr lang="en-GB" sz="2000" b="1" i="0" dirty="0"/>
            <a:t>Session 1: 17 April 2024</a:t>
          </a:r>
        </a:p>
        <a:p>
          <a:pPr>
            <a:lnSpc>
              <a:spcPct val="100000"/>
            </a:lnSpc>
          </a:pPr>
          <a:r>
            <a:rPr lang="en-GB" sz="2000" b="1" i="0" dirty="0"/>
            <a:t>Session 2: 1 May 2024</a:t>
          </a:r>
        </a:p>
        <a:p>
          <a:pPr>
            <a:lnSpc>
              <a:spcPct val="100000"/>
            </a:lnSpc>
          </a:pPr>
          <a:r>
            <a:rPr lang="en-GB" sz="2000" b="1" i="0" dirty="0"/>
            <a:t>Session 3: 15 May 2024</a:t>
          </a:r>
          <a:endParaRPr lang="en-GB" sz="2000" dirty="0">
            <a:solidFill>
              <a:srgbClr val="030303"/>
            </a:solidFill>
            <a:effectLst/>
            <a:latin typeface="Arial" panose="020B0604020202020204" pitchFamily="34" charset="0"/>
            <a:ea typeface="Calibri" panose="020F0502020204030204" pitchFamily="34" charset="0"/>
          </a:endParaRPr>
        </a:p>
        <a:p>
          <a:pPr>
            <a:lnSpc>
              <a:spcPct val="100000"/>
            </a:lnSpc>
          </a:pPr>
          <a:r>
            <a:rPr lang="en-GB" sz="2000" b="1" u="sng" dirty="0">
              <a:solidFill>
                <a:srgbClr val="005EB8"/>
              </a:solidFill>
              <a:effectLst/>
              <a:latin typeface="+mn-lt"/>
              <a:ea typeface="Calibri" panose="020F0502020204030204" pitchFamily="34" charset="0"/>
              <a:hlinkClick xmlns:r="http://schemas.openxmlformats.org/officeDocument/2006/relationships" r:id="rId4"/>
            </a:rPr>
            <a:t>Register here</a:t>
          </a:r>
          <a:r>
            <a:rPr lang="en-GB" sz="2000" b="1" dirty="0">
              <a:solidFill>
                <a:srgbClr val="030303"/>
              </a:solidFill>
              <a:effectLst/>
              <a:latin typeface="+mn-lt"/>
              <a:ea typeface="Calibri" panose="020F0502020204030204" pitchFamily="34" charset="0"/>
            </a:rPr>
            <a:t>.</a:t>
          </a:r>
          <a:endParaRPr lang="en-US" sz="2000" b="1" dirty="0">
            <a:latin typeface="+mn-lt"/>
          </a:endParaRPr>
        </a:p>
      </dgm:t>
    </dgm:pt>
    <dgm:pt modelId="{2ECC2D43-A8E0-4F96-A309-D140286D28A3}" type="parTrans" cxnId="{A959DBCC-B00A-4085-B724-D4992FDE3E0C}">
      <dgm:prSet/>
      <dgm:spPr/>
      <dgm:t>
        <a:bodyPr/>
        <a:lstStyle/>
        <a:p>
          <a:endParaRPr lang="en-GB"/>
        </a:p>
      </dgm:t>
    </dgm:pt>
    <dgm:pt modelId="{63B4A773-C002-4F27-9FDE-44646F6FE9EB}" type="sibTrans" cxnId="{A959DBCC-B00A-4085-B724-D4992FDE3E0C}">
      <dgm:prSet/>
      <dgm:spPr/>
      <dgm:t>
        <a:bodyPr/>
        <a:lstStyle/>
        <a:p>
          <a:endParaRPr lang="en-GB"/>
        </a:p>
      </dgm:t>
    </dgm:pt>
    <dgm:pt modelId="{4868494B-0D94-9E40-B70A-331D4E0C9CD1}" type="pres">
      <dgm:prSet presAssocID="{2476449C-5948-4C79-9937-E34E15CF9546}" presName="hierChild1" presStyleCnt="0">
        <dgm:presLayoutVars>
          <dgm:chPref val="1"/>
          <dgm:dir/>
          <dgm:animOne val="branch"/>
          <dgm:animLvl val="lvl"/>
          <dgm:resizeHandles/>
        </dgm:presLayoutVars>
      </dgm:prSet>
      <dgm:spPr/>
    </dgm:pt>
    <dgm:pt modelId="{05628A7D-F05D-9844-87D4-6DDFCABE2BD4}" type="pres">
      <dgm:prSet presAssocID="{6B5A7BC0-922D-40EA-88DD-FA7F129F2968}" presName="hierRoot1" presStyleCnt="0"/>
      <dgm:spPr/>
    </dgm:pt>
    <dgm:pt modelId="{AE00C34D-9ED4-8641-92ED-CB1F700CB354}" type="pres">
      <dgm:prSet presAssocID="{6B5A7BC0-922D-40EA-88DD-FA7F129F2968}" presName="composite" presStyleCnt="0"/>
      <dgm:spPr/>
    </dgm:pt>
    <dgm:pt modelId="{B10C64F2-1B1F-8840-BA72-474A1DA07D1A}" type="pres">
      <dgm:prSet presAssocID="{6B5A7BC0-922D-40EA-88DD-FA7F129F2968}" presName="background" presStyleLbl="node0" presStyleIdx="0" presStyleCnt="3"/>
      <dgm:spPr/>
    </dgm:pt>
    <dgm:pt modelId="{DF915C3A-90C8-E84E-95E0-4193F3F5B2FF}" type="pres">
      <dgm:prSet presAssocID="{6B5A7BC0-922D-40EA-88DD-FA7F129F2968}" presName="text" presStyleLbl="fgAcc0" presStyleIdx="0" presStyleCnt="3" custScaleX="114295" custScaleY="263089" custLinFactNeighborX="274" custLinFactNeighborY="-1455">
        <dgm:presLayoutVars>
          <dgm:chPref val="3"/>
        </dgm:presLayoutVars>
      </dgm:prSet>
      <dgm:spPr/>
    </dgm:pt>
    <dgm:pt modelId="{27AE9CD6-81C5-254E-A581-E6E0E5F4F19D}" type="pres">
      <dgm:prSet presAssocID="{6B5A7BC0-922D-40EA-88DD-FA7F129F2968}" presName="hierChild2" presStyleCnt="0"/>
      <dgm:spPr/>
    </dgm:pt>
    <dgm:pt modelId="{6EDEF712-798C-294F-85C9-B58735EABC4D}" type="pres">
      <dgm:prSet presAssocID="{AE77C698-1783-4BD1-A0C9-ADEDF471FABF}" presName="hierRoot1" presStyleCnt="0"/>
      <dgm:spPr/>
    </dgm:pt>
    <dgm:pt modelId="{3CAF39AE-CF3F-3D47-AE4B-449E12F8C061}" type="pres">
      <dgm:prSet presAssocID="{AE77C698-1783-4BD1-A0C9-ADEDF471FABF}" presName="composite" presStyleCnt="0"/>
      <dgm:spPr/>
    </dgm:pt>
    <dgm:pt modelId="{A8F20F11-3A4C-0047-BC10-89313F906233}" type="pres">
      <dgm:prSet presAssocID="{AE77C698-1783-4BD1-A0C9-ADEDF471FABF}" presName="background" presStyleLbl="node0" presStyleIdx="1" presStyleCnt="3"/>
      <dgm:spPr/>
    </dgm:pt>
    <dgm:pt modelId="{E086F1B1-B18C-E04B-B9F0-0D7273B88983}" type="pres">
      <dgm:prSet presAssocID="{AE77C698-1783-4BD1-A0C9-ADEDF471FABF}" presName="text" presStyleLbl="fgAcc0" presStyleIdx="1" presStyleCnt="3" custScaleX="104088" custScaleY="278610" custLinFactNeighborX="-2659" custLinFactNeighborY="87">
        <dgm:presLayoutVars>
          <dgm:chPref val="3"/>
        </dgm:presLayoutVars>
      </dgm:prSet>
      <dgm:spPr/>
    </dgm:pt>
    <dgm:pt modelId="{82C045EC-C0E9-724C-A08F-2159C8C4DBAA}" type="pres">
      <dgm:prSet presAssocID="{AE77C698-1783-4BD1-A0C9-ADEDF471FABF}" presName="hierChild2" presStyleCnt="0"/>
      <dgm:spPr/>
    </dgm:pt>
    <dgm:pt modelId="{7F9EF8E0-F5C0-4636-B51C-278AD9707A4E}" type="pres">
      <dgm:prSet presAssocID="{13B850D3-ECAC-4023-A95A-69737209DE5D}" presName="hierRoot1" presStyleCnt="0"/>
      <dgm:spPr/>
    </dgm:pt>
    <dgm:pt modelId="{9FB5A8A4-97A1-4CD8-9841-F3D813022F7F}" type="pres">
      <dgm:prSet presAssocID="{13B850D3-ECAC-4023-A95A-69737209DE5D}" presName="composite" presStyleCnt="0"/>
      <dgm:spPr/>
    </dgm:pt>
    <dgm:pt modelId="{5478D719-7D3C-4E99-B1CC-80E39F80C828}" type="pres">
      <dgm:prSet presAssocID="{13B850D3-ECAC-4023-A95A-69737209DE5D}" presName="background" presStyleLbl="node0" presStyleIdx="2" presStyleCnt="3"/>
      <dgm:spPr/>
    </dgm:pt>
    <dgm:pt modelId="{A6121954-0D84-4178-A8B2-EB43314866AF}" type="pres">
      <dgm:prSet presAssocID="{13B850D3-ECAC-4023-A95A-69737209DE5D}" presName="text" presStyleLbl="fgAcc0" presStyleIdx="2" presStyleCnt="3" custScaleX="158976" custScaleY="282765" custLinFactNeighborX="262" custLinFactNeighborY="2681">
        <dgm:presLayoutVars>
          <dgm:chPref val="3"/>
        </dgm:presLayoutVars>
      </dgm:prSet>
      <dgm:spPr/>
    </dgm:pt>
    <dgm:pt modelId="{48BF455B-C36A-4A19-B3ED-AFC34A74196B}" type="pres">
      <dgm:prSet presAssocID="{13B850D3-ECAC-4023-A95A-69737209DE5D}" presName="hierChild2" presStyleCnt="0"/>
      <dgm:spPr/>
    </dgm:pt>
  </dgm:ptLst>
  <dgm:cxnLst>
    <dgm:cxn modelId="{608AE110-435C-C14C-8D17-61B696D3D243}" type="presOf" srcId="{2476449C-5948-4C79-9937-E34E15CF9546}" destId="{4868494B-0D94-9E40-B70A-331D4E0C9CD1}" srcOrd="0" destOrd="0" presId="urn:microsoft.com/office/officeart/2005/8/layout/hierarchy1"/>
    <dgm:cxn modelId="{CB9D4433-0428-4946-9280-31F36625358E}" type="presOf" srcId="{AE77C698-1783-4BD1-A0C9-ADEDF471FABF}" destId="{E086F1B1-B18C-E04B-B9F0-0D7273B88983}" srcOrd="0" destOrd="0" presId="urn:microsoft.com/office/officeart/2005/8/layout/hierarchy1"/>
    <dgm:cxn modelId="{0E150358-D1C9-474D-AC5F-5B41816760F8}" srcId="{2476449C-5948-4C79-9937-E34E15CF9546}" destId="{6B5A7BC0-922D-40EA-88DD-FA7F129F2968}" srcOrd="0" destOrd="0" parTransId="{76110AFC-AF2F-40CF-A706-4747A58AF209}" sibTransId="{78791CA3-6FBC-4410-8CE4-70F4128F2398}"/>
    <dgm:cxn modelId="{BC8C5686-0F34-45DB-B2E4-D853A54D4CF8}" type="presOf" srcId="{13B850D3-ECAC-4023-A95A-69737209DE5D}" destId="{A6121954-0D84-4178-A8B2-EB43314866AF}" srcOrd="0" destOrd="0" presId="urn:microsoft.com/office/officeart/2005/8/layout/hierarchy1"/>
    <dgm:cxn modelId="{C1158486-13C1-FA42-9A2B-C2CBF421A279}" type="presOf" srcId="{6B5A7BC0-922D-40EA-88DD-FA7F129F2968}" destId="{DF915C3A-90C8-E84E-95E0-4193F3F5B2FF}" srcOrd="0" destOrd="0" presId="urn:microsoft.com/office/officeart/2005/8/layout/hierarchy1"/>
    <dgm:cxn modelId="{A959DBCC-B00A-4085-B724-D4992FDE3E0C}" srcId="{2476449C-5948-4C79-9937-E34E15CF9546}" destId="{13B850D3-ECAC-4023-A95A-69737209DE5D}" srcOrd="2" destOrd="0" parTransId="{2ECC2D43-A8E0-4F96-A309-D140286D28A3}" sibTransId="{63B4A773-C002-4F27-9FDE-44646F6FE9EB}"/>
    <dgm:cxn modelId="{86ECB6F0-AF80-4389-827F-8A5B186FDDDE}" srcId="{2476449C-5948-4C79-9937-E34E15CF9546}" destId="{AE77C698-1783-4BD1-A0C9-ADEDF471FABF}" srcOrd="1" destOrd="0" parTransId="{AEDAC784-9F42-4CAE-ABC7-5E9062F795E1}" sibTransId="{DD3EFCAA-8517-48CF-95C3-A2DDE5DA5E4F}"/>
    <dgm:cxn modelId="{1CE43DC4-CF00-9843-AB4E-BD925C651F79}" type="presParOf" srcId="{4868494B-0D94-9E40-B70A-331D4E0C9CD1}" destId="{05628A7D-F05D-9844-87D4-6DDFCABE2BD4}" srcOrd="0" destOrd="0" presId="urn:microsoft.com/office/officeart/2005/8/layout/hierarchy1"/>
    <dgm:cxn modelId="{7FB60682-740A-3A46-803A-C48687F8244E}" type="presParOf" srcId="{05628A7D-F05D-9844-87D4-6DDFCABE2BD4}" destId="{AE00C34D-9ED4-8641-92ED-CB1F700CB354}" srcOrd="0" destOrd="0" presId="urn:microsoft.com/office/officeart/2005/8/layout/hierarchy1"/>
    <dgm:cxn modelId="{ADB7FEA8-4B29-6044-B4DF-07DB593E1346}" type="presParOf" srcId="{AE00C34D-9ED4-8641-92ED-CB1F700CB354}" destId="{B10C64F2-1B1F-8840-BA72-474A1DA07D1A}" srcOrd="0" destOrd="0" presId="urn:microsoft.com/office/officeart/2005/8/layout/hierarchy1"/>
    <dgm:cxn modelId="{E6701740-57DD-114C-BB55-E8BFE9E68CD6}" type="presParOf" srcId="{AE00C34D-9ED4-8641-92ED-CB1F700CB354}" destId="{DF915C3A-90C8-E84E-95E0-4193F3F5B2FF}" srcOrd="1" destOrd="0" presId="urn:microsoft.com/office/officeart/2005/8/layout/hierarchy1"/>
    <dgm:cxn modelId="{7BFF3C9F-AE29-594C-8CC5-E46A83CB9324}" type="presParOf" srcId="{05628A7D-F05D-9844-87D4-6DDFCABE2BD4}" destId="{27AE9CD6-81C5-254E-A581-E6E0E5F4F19D}" srcOrd="1" destOrd="0" presId="urn:microsoft.com/office/officeart/2005/8/layout/hierarchy1"/>
    <dgm:cxn modelId="{6247F0E8-A0DA-1D4B-A786-2BA69B9EDB0B}" type="presParOf" srcId="{4868494B-0D94-9E40-B70A-331D4E0C9CD1}" destId="{6EDEF712-798C-294F-85C9-B58735EABC4D}" srcOrd="1" destOrd="0" presId="urn:microsoft.com/office/officeart/2005/8/layout/hierarchy1"/>
    <dgm:cxn modelId="{77EB4AD8-1146-5F4A-82C8-B94507647A2F}" type="presParOf" srcId="{6EDEF712-798C-294F-85C9-B58735EABC4D}" destId="{3CAF39AE-CF3F-3D47-AE4B-449E12F8C061}" srcOrd="0" destOrd="0" presId="urn:microsoft.com/office/officeart/2005/8/layout/hierarchy1"/>
    <dgm:cxn modelId="{830BE6CA-7624-3444-8F89-00EFFE6A6A38}" type="presParOf" srcId="{3CAF39AE-CF3F-3D47-AE4B-449E12F8C061}" destId="{A8F20F11-3A4C-0047-BC10-89313F906233}" srcOrd="0" destOrd="0" presId="urn:microsoft.com/office/officeart/2005/8/layout/hierarchy1"/>
    <dgm:cxn modelId="{2601830F-8EE1-E047-A53F-89185856551D}" type="presParOf" srcId="{3CAF39AE-CF3F-3D47-AE4B-449E12F8C061}" destId="{E086F1B1-B18C-E04B-B9F0-0D7273B88983}" srcOrd="1" destOrd="0" presId="urn:microsoft.com/office/officeart/2005/8/layout/hierarchy1"/>
    <dgm:cxn modelId="{76D09181-E222-DF46-89B5-DDF99ECB3EE6}" type="presParOf" srcId="{6EDEF712-798C-294F-85C9-B58735EABC4D}" destId="{82C045EC-C0E9-724C-A08F-2159C8C4DBAA}" srcOrd="1" destOrd="0" presId="urn:microsoft.com/office/officeart/2005/8/layout/hierarchy1"/>
    <dgm:cxn modelId="{5ACF8E03-15F8-4039-851C-A654D2D0A04D}" type="presParOf" srcId="{4868494B-0D94-9E40-B70A-331D4E0C9CD1}" destId="{7F9EF8E0-F5C0-4636-B51C-278AD9707A4E}" srcOrd="2" destOrd="0" presId="urn:microsoft.com/office/officeart/2005/8/layout/hierarchy1"/>
    <dgm:cxn modelId="{3CC9FAD5-56F7-49B5-A9AA-451AD5C0EAA5}" type="presParOf" srcId="{7F9EF8E0-F5C0-4636-B51C-278AD9707A4E}" destId="{9FB5A8A4-97A1-4CD8-9841-F3D813022F7F}" srcOrd="0" destOrd="0" presId="urn:microsoft.com/office/officeart/2005/8/layout/hierarchy1"/>
    <dgm:cxn modelId="{D555070D-1A58-490B-82B5-5BAC21FF681C}" type="presParOf" srcId="{9FB5A8A4-97A1-4CD8-9841-F3D813022F7F}" destId="{5478D719-7D3C-4E99-B1CC-80E39F80C828}" srcOrd="0" destOrd="0" presId="urn:microsoft.com/office/officeart/2005/8/layout/hierarchy1"/>
    <dgm:cxn modelId="{D760C218-E4A3-484C-9F2C-CE83A266DF20}" type="presParOf" srcId="{9FB5A8A4-97A1-4CD8-9841-F3D813022F7F}" destId="{A6121954-0D84-4178-A8B2-EB43314866AF}" srcOrd="1" destOrd="0" presId="urn:microsoft.com/office/officeart/2005/8/layout/hierarchy1"/>
    <dgm:cxn modelId="{EFAEE275-27A3-4B9C-A5BB-0EFAF0240F86}" type="presParOf" srcId="{7F9EF8E0-F5C0-4636-B51C-278AD9707A4E}" destId="{48BF455B-C36A-4A19-B3ED-AFC34A74196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76449C-5948-4C79-9937-E34E15CF954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B5A7BC0-922D-40EA-88DD-FA7F129F2968}">
      <dgm:prSet custT="1"/>
      <dgm:spPr/>
      <dgm:t>
        <a:bodyPr/>
        <a:lstStyle/>
        <a:p>
          <a:pPr>
            <a:lnSpc>
              <a:spcPct val="100000"/>
            </a:lnSpc>
          </a:pPr>
          <a:r>
            <a:rPr lang="en-GB" sz="2800" b="0" i="0" dirty="0">
              <a:solidFill>
                <a:srgbClr val="0070C0"/>
              </a:solidFill>
              <a:latin typeface="Arial Black" panose="020B0A04020102020204" pitchFamily="34" charset="0"/>
            </a:rPr>
            <a:t>First Annual South Yorkshire Primary Care Conference.                                                           </a:t>
          </a:r>
          <a:r>
            <a:rPr lang="en-GB" sz="1800" b="0" i="0" dirty="0">
              <a:solidFill>
                <a:schemeClr val="accent1">
                  <a:lumMod val="75000"/>
                </a:schemeClr>
              </a:solidFill>
              <a:latin typeface="Arial Black" panose="020B0A04020102020204" pitchFamily="34" charset="0"/>
            </a:rPr>
            <a:t>Three different sessions being delivered are as follows:                                                                                              - Challenges Delivering the ABCs                                                                                       – Managing type 2 diabetes in 2024 and beyond                                                         – Delivering epidemiology and pathophysiology of obesity</a:t>
          </a:r>
        </a:p>
        <a:p>
          <a:pPr>
            <a:lnSpc>
              <a:spcPct val="100000"/>
            </a:lnSpc>
          </a:pPr>
          <a:r>
            <a:rPr lang="en-GB" sz="1800" b="0" i="0" dirty="0">
              <a:solidFill>
                <a:schemeClr val="accent1">
                  <a:lumMod val="75000"/>
                </a:schemeClr>
              </a:solidFill>
              <a:latin typeface="Arial Black" panose="020B0A04020102020204" pitchFamily="34" charset="0"/>
            </a:rPr>
            <a:t>Saturday, 27 April 2024   9am – 3:30pm BST</a:t>
          </a:r>
        </a:p>
        <a:p>
          <a:pPr>
            <a:lnSpc>
              <a:spcPct val="100000"/>
            </a:lnSpc>
          </a:pPr>
          <a:r>
            <a:rPr lang="en-GB" sz="1800" b="0" i="0" dirty="0">
              <a:solidFill>
                <a:schemeClr val="accent1">
                  <a:lumMod val="75000"/>
                </a:schemeClr>
              </a:solidFill>
              <a:latin typeface="Arial Black" panose="020B0A04020102020204" pitchFamily="34" charset="0"/>
            </a:rPr>
            <a:t>Location: AESSEAL New York Stadium, New York Way, Rotherham, S60 1FJ</a:t>
          </a:r>
          <a:r>
            <a:rPr lang="en-GB" sz="1800" b="1" dirty="0">
              <a:solidFill>
                <a:schemeClr val="accent1">
                  <a:lumMod val="75000"/>
                </a:schemeClr>
              </a:solidFill>
              <a:latin typeface="Arial Black" panose="020B0A04020102020204" pitchFamily="34" charset="0"/>
              <a:cs typeface="Arial" panose="020B0604020202020204" pitchFamily="34" charset="0"/>
            </a:rPr>
            <a:t>                                                             </a:t>
          </a:r>
          <a:endParaRPr lang="en-GB" sz="1800" b="1" i="0" dirty="0">
            <a:solidFill>
              <a:schemeClr val="accent1">
                <a:lumMod val="75000"/>
              </a:schemeClr>
            </a:solidFill>
            <a:latin typeface="Arial Black" panose="020B0A04020102020204" pitchFamily="34" charset="0"/>
            <a:cs typeface="Arial" panose="020B0604020202020204" pitchFamily="34" charset="0"/>
          </a:endParaRPr>
        </a:p>
        <a:p>
          <a:pPr>
            <a:lnSpc>
              <a:spcPct val="100000"/>
            </a:lnSpc>
          </a:pPr>
          <a:r>
            <a:rPr lang="en-US" sz="1800" b="1" dirty="0">
              <a:latin typeface="Arial Black" panose="020B0A04020102020204" pitchFamily="34" charset="0"/>
              <a:hlinkClick xmlns:r="http://schemas.openxmlformats.org/officeDocument/2006/relationships" r:id="rId1"/>
            </a:rPr>
            <a:t>Registration is now open</a:t>
          </a:r>
          <a:endParaRPr lang="en-US" sz="1800" b="1" dirty="0">
            <a:latin typeface="Arial Black" panose="020B0A04020102020204" pitchFamily="34" charset="0"/>
          </a:endParaRPr>
        </a:p>
      </dgm:t>
    </dgm:pt>
    <dgm:pt modelId="{76110AFC-AF2F-40CF-A706-4747A58AF209}" type="parTrans" cxnId="{0E150358-D1C9-474D-AC5F-5B41816760F8}">
      <dgm:prSet/>
      <dgm:spPr/>
      <dgm:t>
        <a:bodyPr/>
        <a:lstStyle/>
        <a:p>
          <a:endParaRPr lang="en-US"/>
        </a:p>
      </dgm:t>
    </dgm:pt>
    <dgm:pt modelId="{78791CA3-6FBC-4410-8CE4-70F4128F2398}" type="sibTrans" cxnId="{0E150358-D1C9-474D-AC5F-5B41816760F8}">
      <dgm:prSet/>
      <dgm:spPr/>
      <dgm:t>
        <a:bodyPr/>
        <a:lstStyle/>
        <a:p>
          <a:endParaRPr lang="en-US"/>
        </a:p>
      </dgm:t>
    </dgm:pt>
    <dgm:pt modelId="{4868494B-0D94-9E40-B70A-331D4E0C9CD1}" type="pres">
      <dgm:prSet presAssocID="{2476449C-5948-4C79-9937-E34E15CF9546}" presName="hierChild1" presStyleCnt="0">
        <dgm:presLayoutVars>
          <dgm:chPref val="1"/>
          <dgm:dir/>
          <dgm:animOne val="branch"/>
          <dgm:animLvl val="lvl"/>
          <dgm:resizeHandles/>
        </dgm:presLayoutVars>
      </dgm:prSet>
      <dgm:spPr/>
    </dgm:pt>
    <dgm:pt modelId="{05628A7D-F05D-9844-87D4-6DDFCABE2BD4}" type="pres">
      <dgm:prSet presAssocID="{6B5A7BC0-922D-40EA-88DD-FA7F129F2968}" presName="hierRoot1" presStyleCnt="0"/>
      <dgm:spPr/>
    </dgm:pt>
    <dgm:pt modelId="{AE00C34D-9ED4-8641-92ED-CB1F700CB354}" type="pres">
      <dgm:prSet presAssocID="{6B5A7BC0-922D-40EA-88DD-FA7F129F2968}" presName="composite" presStyleCnt="0"/>
      <dgm:spPr/>
    </dgm:pt>
    <dgm:pt modelId="{B10C64F2-1B1F-8840-BA72-474A1DA07D1A}" type="pres">
      <dgm:prSet presAssocID="{6B5A7BC0-922D-40EA-88DD-FA7F129F2968}" presName="background" presStyleLbl="node0" presStyleIdx="0" presStyleCnt="1"/>
      <dgm:spPr/>
    </dgm:pt>
    <dgm:pt modelId="{DF915C3A-90C8-E84E-95E0-4193F3F5B2FF}" type="pres">
      <dgm:prSet presAssocID="{6B5A7BC0-922D-40EA-88DD-FA7F129F2968}" presName="text" presStyleLbl="fgAcc0" presStyleIdx="0" presStyleCnt="1" custScaleX="218562" custScaleY="161700">
        <dgm:presLayoutVars>
          <dgm:chPref val="3"/>
        </dgm:presLayoutVars>
      </dgm:prSet>
      <dgm:spPr/>
    </dgm:pt>
    <dgm:pt modelId="{27AE9CD6-81C5-254E-A581-E6E0E5F4F19D}" type="pres">
      <dgm:prSet presAssocID="{6B5A7BC0-922D-40EA-88DD-FA7F129F2968}" presName="hierChild2" presStyleCnt="0"/>
      <dgm:spPr/>
    </dgm:pt>
  </dgm:ptLst>
  <dgm:cxnLst>
    <dgm:cxn modelId="{608AE110-435C-C14C-8D17-61B696D3D243}" type="presOf" srcId="{2476449C-5948-4C79-9937-E34E15CF9546}" destId="{4868494B-0D94-9E40-B70A-331D4E0C9CD1}" srcOrd="0" destOrd="0" presId="urn:microsoft.com/office/officeart/2005/8/layout/hierarchy1"/>
    <dgm:cxn modelId="{0E150358-D1C9-474D-AC5F-5B41816760F8}" srcId="{2476449C-5948-4C79-9937-E34E15CF9546}" destId="{6B5A7BC0-922D-40EA-88DD-FA7F129F2968}" srcOrd="0" destOrd="0" parTransId="{76110AFC-AF2F-40CF-A706-4747A58AF209}" sibTransId="{78791CA3-6FBC-4410-8CE4-70F4128F2398}"/>
    <dgm:cxn modelId="{C1158486-13C1-FA42-9A2B-C2CBF421A279}" type="presOf" srcId="{6B5A7BC0-922D-40EA-88DD-FA7F129F2968}" destId="{DF915C3A-90C8-E84E-95E0-4193F3F5B2FF}" srcOrd="0" destOrd="0" presId="urn:microsoft.com/office/officeart/2005/8/layout/hierarchy1"/>
    <dgm:cxn modelId="{1CE43DC4-CF00-9843-AB4E-BD925C651F79}" type="presParOf" srcId="{4868494B-0D94-9E40-B70A-331D4E0C9CD1}" destId="{05628A7D-F05D-9844-87D4-6DDFCABE2BD4}" srcOrd="0" destOrd="0" presId="urn:microsoft.com/office/officeart/2005/8/layout/hierarchy1"/>
    <dgm:cxn modelId="{7FB60682-740A-3A46-803A-C48687F8244E}" type="presParOf" srcId="{05628A7D-F05D-9844-87D4-6DDFCABE2BD4}" destId="{AE00C34D-9ED4-8641-92ED-CB1F700CB354}" srcOrd="0" destOrd="0" presId="urn:microsoft.com/office/officeart/2005/8/layout/hierarchy1"/>
    <dgm:cxn modelId="{ADB7FEA8-4B29-6044-B4DF-07DB593E1346}" type="presParOf" srcId="{AE00C34D-9ED4-8641-92ED-CB1F700CB354}" destId="{B10C64F2-1B1F-8840-BA72-474A1DA07D1A}" srcOrd="0" destOrd="0" presId="urn:microsoft.com/office/officeart/2005/8/layout/hierarchy1"/>
    <dgm:cxn modelId="{E6701740-57DD-114C-BB55-E8BFE9E68CD6}" type="presParOf" srcId="{AE00C34D-9ED4-8641-92ED-CB1F700CB354}" destId="{DF915C3A-90C8-E84E-95E0-4193F3F5B2FF}" srcOrd="1" destOrd="0" presId="urn:microsoft.com/office/officeart/2005/8/layout/hierarchy1"/>
    <dgm:cxn modelId="{7BFF3C9F-AE29-594C-8CC5-E46A83CB9324}" type="presParOf" srcId="{05628A7D-F05D-9844-87D4-6DDFCABE2BD4}" destId="{27AE9CD6-81C5-254E-A581-E6E0E5F4F19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E26E60-CC2E-4255-9C57-F80C7F156E8E}" type="doc">
      <dgm:prSet loTypeId="urn:microsoft.com/office/officeart/2016/7/layout/VerticalDownArrowProcess" loCatId="process" qsTypeId="urn:microsoft.com/office/officeart/2005/8/quickstyle/simple1" qsCatId="simple" csTypeId="urn:microsoft.com/office/officeart/2005/8/colors/accent0_3" csCatId="mainScheme" phldr="1"/>
      <dgm:spPr/>
      <dgm:t>
        <a:bodyPr/>
        <a:lstStyle/>
        <a:p>
          <a:endParaRPr lang="en-US"/>
        </a:p>
      </dgm:t>
    </dgm:pt>
    <dgm:pt modelId="{9D60B54C-4800-4453-BA14-FCC30F7DC30E}">
      <dgm:prSet custT="1"/>
      <dgm:spPr/>
      <dgm:t>
        <a:bodyPr/>
        <a:lstStyle/>
        <a:p>
          <a:r>
            <a:rPr lang="en-US" sz="1600" b="1" dirty="0"/>
            <a:t>Add</a:t>
          </a:r>
        </a:p>
      </dgm:t>
    </dgm:pt>
    <dgm:pt modelId="{E42DFB4A-C7E4-45C9-BABD-A74FA9A5C5D8}" type="parTrans" cxnId="{7E141EA7-34D2-42AA-BE0D-4791E28FC7E8}">
      <dgm:prSet/>
      <dgm:spPr/>
      <dgm:t>
        <a:bodyPr/>
        <a:lstStyle/>
        <a:p>
          <a:endParaRPr lang="en-US"/>
        </a:p>
      </dgm:t>
    </dgm:pt>
    <dgm:pt modelId="{4E350671-F22A-46DE-9468-C4270F1FCEFB}" type="sibTrans" cxnId="{7E141EA7-34D2-42AA-BE0D-4791E28FC7E8}">
      <dgm:prSet/>
      <dgm:spPr/>
      <dgm:t>
        <a:bodyPr/>
        <a:lstStyle/>
        <a:p>
          <a:endParaRPr lang="en-US"/>
        </a:p>
      </dgm:t>
    </dgm:pt>
    <dgm:pt modelId="{02BA7A96-F323-4049-93C9-DB3DEDA9BAF9}">
      <dgm:prSet custT="1"/>
      <dgm:spPr/>
      <dgm:t>
        <a:bodyPr/>
        <a:lstStyle/>
        <a:p>
          <a:r>
            <a:rPr lang="en-US" sz="1700" dirty="0"/>
            <a:t>Add any</a:t>
          </a:r>
          <a:r>
            <a:rPr lang="en-US" sz="1700" dirty="0">
              <a:solidFill>
                <a:srgbClr val="FF0000"/>
              </a:solidFill>
            </a:rPr>
            <a:t> </a:t>
          </a:r>
          <a:r>
            <a:rPr lang="en-US" sz="1700" b="1" dirty="0">
              <a:solidFill>
                <a:srgbClr val="FF0000"/>
              </a:solidFill>
            </a:rPr>
            <a:t>RED </a:t>
          </a:r>
          <a:r>
            <a:rPr lang="en-US" sz="1700" dirty="0"/>
            <a:t>medicines prescribed by hospital as ‘hospital only medicines’ – not on repeat; and please share with others that we have</a:t>
          </a:r>
          <a:r>
            <a:rPr lang="en-US" sz="1700" b="1" dirty="0"/>
            <a:t> two </a:t>
          </a:r>
          <a:r>
            <a:rPr lang="en-US" sz="1700" dirty="0"/>
            <a:t>TLDLs</a:t>
          </a:r>
        </a:p>
      </dgm:t>
    </dgm:pt>
    <dgm:pt modelId="{DA4F000E-0287-41D1-B64B-C4D6B9422B93}" type="parTrans" cxnId="{2288161F-EA3E-4DD6-B1CC-2FB52B10424A}">
      <dgm:prSet/>
      <dgm:spPr/>
      <dgm:t>
        <a:bodyPr/>
        <a:lstStyle/>
        <a:p>
          <a:endParaRPr lang="en-US"/>
        </a:p>
      </dgm:t>
    </dgm:pt>
    <dgm:pt modelId="{290F9BD1-7897-4C13-BDA6-930A751AB2D3}" type="sibTrans" cxnId="{2288161F-EA3E-4DD6-B1CC-2FB52B10424A}">
      <dgm:prSet/>
      <dgm:spPr/>
      <dgm:t>
        <a:bodyPr/>
        <a:lstStyle/>
        <a:p>
          <a:endParaRPr lang="en-US"/>
        </a:p>
      </dgm:t>
    </dgm:pt>
    <dgm:pt modelId="{D8D06DAD-06BA-4783-8132-E3B5F88C5E79}">
      <dgm:prSet custT="1"/>
      <dgm:spPr/>
      <dgm:t>
        <a:bodyPr/>
        <a:lstStyle/>
        <a:p>
          <a:r>
            <a:rPr lang="en-US" sz="1600" b="1" dirty="0"/>
            <a:t>Highlight/discuss</a:t>
          </a:r>
        </a:p>
      </dgm:t>
    </dgm:pt>
    <dgm:pt modelId="{C7F56F7A-B65F-4A19-93DA-F95EC90C2E37}" type="parTrans" cxnId="{9F48A4FC-5846-4342-AF17-D6C02D9834B0}">
      <dgm:prSet/>
      <dgm:spPr/>
      <dgm:t>
        <a:bodyPr/>
        <a:lstStyle/>
        <a:p>
          <a:endParaRPr lang="en-US"/>
        </a:p>
      </dgm:t>
    </dgm:pt>
    <dgm:pt modelId="{06C690C7-C20A-4DA4-AE83-6E8D68145C5A}" type="sibTrans" cxnId="{9F48A4FC-5846-4342-AF17-D6C02D9834B0}">
      <dgm:prSet/>
      <dgm:spPr/>
      <dgm:t>
        <a:bodyPr/>
        <a:lstStyle/>
        <a:p>
          <a:endParaRPr lang="en-US"/>
        </a:p>
      </dgm:t>
    </dgm:pt>
    <dgm:pt modelId="{DB4A3D09-5E2B-4E8A-9C7C-8896C58A5A3B}">
      <dgm:prSet custT="1"/>
      <dgm:spPr/>
      <dgm:t>
        <a:bodyPr/>
        <a:lstStyle/>
        <a:p>
          <a:r>
            <a:rPr lang="en-US" sz="1700" dirty="0">
              <a:solidFill>
                <a:schemeClr val="tx1"/>
              </a:solidFill>
              <a:latin typeface="+mn-lt"/>
              <a:cs typeface="Arial" panose="020B0604020202020204" pitchFamily="34" charset="0"/>
            </a:rPr>
            <a:t>Any medicines safety actions, e.g., </a:t>
          </a:r>
          <a:r>
            <a:rPr lang="en-GB" sz="1700" b="0" i="0" dirty="0">
              <a:solidFill>
                <a:schemeClr val="tx1"/>
              </a:solidFill>
              <a:latin typeface="+mn-lt"/>
              <a:cs typeface="Arial" panose="020B0604020202020204" pitchFamily="34" charset="0"/>
            </a:rPr>
            <a:t>Review your inventory of 0.9% sodium chloride solutions intended for irrigation, inhalation and eyewash, and determine if any of the batch numbers listed in the </a:t>
          </a:r>
          <a:r>
            <a:rPr lang="en-GB" sz="1700" b="0" i="0" dirty="0">
              <a:solidFill>
                <a:schemeClr val="accent1"/>
              </a:solidFill>
              <a:latin typeface="+mn-lt"/>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FSN</a:t>
          </a:r>
          <a:r>
            <a:rPr lang="en-GB" sz="1700" b="0" i="0" dirty="0">
              <a:solidFill>
                <a:schemeClr val="tx1"/>
              </a:solidFill>
              <a:latin typeface="+mn-lt"/>
              <a:cs typeface="Arial" panose="020B0604020202020204" pitchFamily="34" charset="0"/>
            </a:rPr>
            <a:t> are present in your stock.</a:t>
          </a:r>
          <a:endParaRPr lang="en-US" sz="1700" dirty="0">
            <a:solidFill>
              <a:schemeClr val="tx1"/>
            </a:solidFill>
            <a:latin typeface="+mn-lt"/>
            <a:cs typeface="Arial" panose="020B0604020202020204" pitchFamily="34" charset="0"/>
          </a:endParaRPr>
        </a:p>
      </dgm:t>
    </dgm:pt>
    <dgm:pt modelId="{8AD45C41-6AB4-489C-B924-7E84BC9709E0}" type="parTrans" cxnId="{1A229999-95E6-4F49-B6F1-465E19665978}">
      <dgm:prSet/>
      <dgm:spPr/>
      <dgm:t>
        <a:bodyPr/>
        <a:lstStyle/>
        <a:p>
          <a:endParaRPr lang="en-US"/>
        </a:p>
      </dgm:t>
    </dgm:pt>
    <dgm:pt modelId="{3F9C26F9-1BCD-4783-835E-6EC47E88BA10}" type="sibTrans" cxnId="{1A229999-95E6-4F49-B6F1-465E19665978}">
      <dgm:prSet/>
      <dgm:spPr/>
      <dgm:t>
        <a:bodyPr/>
        <a:lstStyle/>
        <a:p>
          <a:endParaRPr lang="en-US"/>
        </a:p>
      </dgm:t>
    </dgm:pt>
    <dgm:pt modelId="{6BB9338D-1C8A-4653-9808-48C037E99E01}">
      <dgm:prSet/>
      <dgm:spPr/>
      <dgm:t>
        <a:bodyPr/>
        <a:lstStyle/>
        <a:p>
          <a:r>
            <a:rPr lang="en-US" b="1" dirty="0"/>
            <a:t>Check out</a:t>
          </a:r>
        </a:p>
      </dgm:t>
    </dgm:pt>
    <dgm:pt modelId="{D59FA339-3437-4479-8440-5C1C12119CAD}" type="parTrans" cxnId="{A3FFFD8A-945E-47A9-8093-86658D5B7EB2}">
      <dgm:prSet/>
      <dgm:spPr/>
      <dgm:t>
        <a:bodyPr/>
        <a:lstStyle/>
        <a:p>
          <a:endParaRPr lang="en-GB"/>
        </a:p>
      </dgm:t>
    </dgm:pt>
    <dgm:pt modelId="{D432470B-04B1-42BE-8828-1D130A5AB35C}" type="sibTrans" cxnId="{A3FFFD8A-945E-47A9-8093-86658D5B7EB2}">
      <dgm:prSet/>
      <dgm:spPr/>
      <dgm:t>
        <a:bodyPr/>
        <a:lstStyle/>
        <a:p>
          <a:endParaRPr lang="en-GB"/>
        </a:p>
      </dgm:t>
    </dgm:pt>
    <dgm:pt modelId="{2E5F1D2B-8F36-46CA-B0E6-485E212C9100}">
      <dgm:prSet custT="1"/>
      <dgm:spPr/>
      <dgm:t>
        <a:bodyPr/>
        <a:lstStyle/>
        <a:p>
          <a:r>
            <a:rPr lang="en-US" sz="1700" dirty="0">
              <a:latin typeface="+mn-lt"/>
              <a:cs typeface="Arial" panose="020B0604020202020204" pitchFamily="34" charset="0"/>
            </a:rPr>
            <a:t>Check out learning opportunities (all of which are free to attend)</a:t>
          </a:r>
          <a:endParaRPr lang="en-GB" sz="1700" dirty="0"/>
        </a:p>
      </dgm:t>
    </dgm:pt>
    <dgm:pt modelId="{8088AA05-2259-4D7E-A19A-2ADB83FDB940}" type="parTrans" cxnId="{A68E2F9D-4E6F-4A75-8C67-C4CD09B6789C}">
      <dgm:prSet/>
      <dgm:spPr/>
      <dgm:t>
        <a:bodyPr/>
        <a:lstStyle/>
        <a:p>
          <a:endParaRPr lang="en-GB"/>
        </a:p>
      </dgm:t>
    </dgm:pt>
    <dgm:pt modelId="{23B3724F-5387-4598-A16D-551C5521D19A}" type="sibTrans" cxnId="{A68E2F9D-4E6F-4A75-8C67-C4CD09B6789C}">
      <dgm:prSet/>
      <dgm:spPr/>
      <dgm:t>
        <a:bodyPr/>
        <a:lstStyle/>
        <a:p>
          <a:endParaRPr lang="en-GB"/>
        </a:p>
      </dgm:t>
    </dgm:pt>
    <dgm:pt modelId="{F5242C1A-BE95-6C48-9111-8B61CAFEBEC6}" type="pres">
      <dgm:prSet presAssocID="{CEE26E60-CC2E-4255-9C57-F80C7F156E8E}" presName="Name0" presStyleCnt="0">
        <dgm:presLayoutVars>
          <dgm:dir/>
          <dgm:animLvl val="lvl"/>
          <dgm:resizeHandles val="exact"/>
        </dgm:presLayoutVars>
      </dgm:prSet>
      <dgm:spPr/>
    </dgm:pt>
    <dgm:pt modelId="{9D93CDA7-D916-40CA-8FBE-91437E66B508}" type="pres">
      <dgm:prSet presAssocID="{6BB9338D-1C8A-4653-9808-48C037E99E01}" presName="boxAndChildren" presStyleCnt="0"/>
      <dgm:spPr/>
    </dgm:pt>
    <dgm:pt modelId="{3555C9EA-E877-4543-985B-1E78D5B659E0}" type="pres">
      <dgm:prSet presAssocID="{6BB9338D-1C8A-4653-9808-48C037E99E01}" presName="parentTextBox" presStyleLbl="alignNode1" presStyleIdx="0" presStyleCnt="3"/>
      <dgm:spPr/>
    </dgm:pt>
    <dgm:pt modelId="{66FD7679-3CA4-44FD-83A0-91767D6D48AF}" type="pres">
      <dgm:prSet presAssocID="{6BB9338D-1C8A-4653-9808-48C037E99E01}" presName="descendantBox" presStyleLbl="bgAccFollowNode1" presStyleIdx="0" presStyleCnt="3"/>
      <dgm:spPr/>
    </dgm:pt>
    <dgm:pt modelId="{CE52804D-1251-984D-9F55-FC55010DB8BE}" type="pres">
      <dgm:prSet presAssocID="{06C690C7-C20A-4DA4-AE83-6E8D68145C5A}" presName="sp" presStyleCnt="0"/>
      <dgm:spPr/>
    </dgm:pt>
    <dgm:pt modelId="{68B179ED-F828-6F4B-A263-562CC7F5FEA2}" type="pres">
      <dgm:prSet presAssocID="{D8D06DAD-06BA-4783-8132-E3B5F88C5E79}" presName="arrowAndChildren" presStyleCnt="0"/>
      <dgm:spPr/>
    </dgm:pt>
    <dgm:pt modelId="{4140D2A5-67F4-3940-9DA2-3C3EF7CCAC09}" type="pres">
      <dgm:prSet presAssocID="{D8D06DAD-06BA-4783-8132-E3B5F88C5E79}" presName="parentTextArrow" presStyleLbl="node1" presStyleIdx="0" presStyleCnt="0"/>
      <dgm:spPr/>
    </dgm:pt>
    <dgm:pt modelId="{9F1CD9E2-EAE8-6E41-881D-EE8F09EE4B9E}" type="pres">
      <dgm:prSet presAssocID="{D8D06DAD-06BA-4783-8132-E3B5F88C5E79}" presName="arrow" presStyleLbl="alignNode1" presStyleIdx="1" presStyleCnt="3"/>
      <dgm:spPr/>
    </dgm:pt>
    <dgm:pt modelId="{2D27115D-C903-E342-B186-94FCA11EE9F0}" type="pres">
      <dgm:prSet presAssocID="{D8D06DAD-06BA-4783-8132-E3B5F88C5E79}" presName="descendantArrow" presStyleLbl="bgAccFollowNode1" presStyleIdx="1" presStyleCnt="3" custLinFactNeighborX="0" custLinFactNeighborY="2553"/>
      <dgm:spPr/>
    </dgm:pt>
    <dgm:pt modelId="{013F756A-F2BF-D749-B2AA-0DC53628D17D}" type="pres">
      <dgm:prSet presAssocID="{4E350671-F22A-46DE-9468-C4270F1FCEFB}" presName="sp" presStyleCnt="0"/>
      <dgm:spPr/>
    </dgm:pt>
    <dgm:pt modelId="{17AE0481-C20E-E443-82C8-A74A3C967773}" type="pres">
      <dgm:prSet presAssocID="{9D60B54C-4800-4453-BA14-FCC30F7DC30E}" presName="arrowAndChildren" presStyleCnt="0"/>
      <dgm:spPr/>
    </dgm:pt>
    <dgm:pt modelId="{5AEA33AB-37CE-A546-A388-30B47972E7B2}" type="pres">
      <dgm:prSet presAssocID="{9D60B54C-4800-4453-BA14-FCC30F7DC30E}" presName="parentTextArrow" presStyleLbl="node1" presStyleIdx="0" presStyleCnt="0"/>
      <dgm:spPr/>
    </dgm:pt>
    <dgm:pt modelId="{11D4CD16-9CA7-B741-9BAC-84DBBC599A84}" type="pres">
      <dgm:prSet presAssocID="{9D60B54C-4800-4453-BA14-FCC30F7DC30E}" presName="arrow" presStyleLbl="alignNode1" presStyleIdx="2" presStyleCnt="3"/>
      <dgm:spPr/>
    </dgm:pt>
    <dgm:pt modelId="{85C7EF09-B132-534D-8A31-A352C8FBF746}" type="pres">
      <dgm:prSet presAssocID="{9D60B54C-4800-4453-BA14-FCC30F7DC30E}" presName="descendantArrow" presStyleLbl="bgAccFollowNode1" presStyleIdx="2" presStyleCnt="3" custScaleX="100930" custScaleY="105132"/>
      <dgm:spPr/>
    </dgm:pt>
  </dgm:ptLst>
  <dgm:cxnLst>
    <dgm:cxn modelId="{6FF68211-8B89-DD4C-AA2C-CFD09B138C30}" type="presOf" srcId="{D8D06DAD-06BA-4783-8132-E3B5F88C5E79}" destId="{4140D2A5-67F4-3940-9DA2-3C3EF7CCAC09}" srcOrd="0" destOrd="0" presId="urn:microsoft.com/office/officeart/2016/7/layout/VerticalDownArrowProcess"/>
    <dgm:cxn modelId="{2288161F-EA3E-4DD6-B1CC-2FB52B10424A}" srcId="{9D60B54C-4800-4453-BA14-FCC30F7DC30E}" destId="{02BA7A96-F323-4049-93C9-DB3DEDA9BAF9}" srcOrd="0" destOrd="0" parTransId="{DA4F000E-0287-41D1-B64B-C4D6B9422B93}" sibTransId="{290F9BD1-7897-4C13-BDA6-930A751AB2D3}"/>
    <dgm:cxn modelId="{C2592A24-49B0-46E9-9E9C-F9010C8A3E54}" type="presOf" srcId="{6BB9338D-1C8A-4653-9808-48C037E99E01}" destId="{3555C9EA-E877-4543-985B-1E78D5B659E0}" srcOrd="0" destOrd="0" presId="urn:microsoft.com/office/officeart/2016/7/layout/VerticalDownArrowProcess"/>
    <dgm:cxn modelId="{40812E36-3D7C-7749-9D98-4234785DD2FC}" type="presOf" srcId="{02BA7A96-F323-4049-93C9-DB3DEDA9BAF9}" destId="{85C7EF09-B132-534D-8A31-A352C8FBF746}" srcOrd="0" destOrd="0" presId="urn:microsoft.com/office/officeart/2016/7/layout/VerticalDownArrowProcess"/>
    <dgm:cxn modelId="{50E5B259-6FFE-4123-8A1F-4A88A14182D0}" type="presOf" srcId="{2E5F1D2B-8F36-46CA-B0E6-485E212C9100}" destId="{66FD7679-3CA4-44FD-83A0-91767D6D48AF}" srcOrd="0" destOrd="0" presId="urn:microsoft.com/office/officeart/2016/7/layout/VerticalDownArrowProcess"/>
    <dgm:cxn modelId="{AB824E84-9CB2-9947-AF6D-A7FA36C0BD1E}" type="presOf" srcId="{D8D06DAD-06BA-4783-8132-E3B5F88C5E79}" destId="{9F1CD9E2-EAE8-6E41-881D-EE8F09EE4B9E}" srcOrd="1" destOrd="0" presId="urn:microsoft.com/office/officeart/2016/7/layout/VerticalDownArrowProcess"/>
    <dgm:cxn modelId="{A3FFFD8A-945E-47A9-8093-86658D5B7EB2}" srcId="{CEE26E60-CC2E-4255-9C57-F80C7F156E8E}" destId="{6BB9338D-1C8A-4653-9808-48C037E99E01}" srcOrd="2" destOrd="0" parTransId="{D59FA339-3437-4479-8440-5C1C12119CAD}" sibTransId="{D432470B-04B1-42BE-8828-1D130A5AB35C}"/>
    <dgm:cxn modelId="{9E1FE390-D47C-EC4D-BDA8-2CCDA183CDF6}" type="presOf" srcId="{9D60B54C-4800-4453-BA14-FCC30F7DC30E}" destId="{11D4CD16-9CA7-B741-9BAC-84DBBC599A84}" srcOrd="1" destOrd="0" presId="urn:microsoft.com/office/officeart/2016/7/layout/VerticalDownArrowProcess"/>
    <dgm:cxn modelId="{1A229999-95E6-4F49-B6F1-465E19665978}" srcId="{D8D06DAD-06BA-4783-8132-E3B5F88C5E79}" destId="{DB4A3D09-5E2B-4E8A-9C7C-8896C58A5A3B}" srcOrd="0" destOrd="0" parTransId="{8AD45C41-6AB4-489C-B924-7E84BC9709E0}" sibTransId="{3F9C26F9-1BCD-4783-835E-6EC47E88BA10}"/>
    <dgm:cxn modelId="{A68E2F9D-4E6F-4A75-8C67-C4CD09B6789C}" srcId="{6BB9338D-1C8A-4653-9808-48C037E99E01}" destId="{2E5F1D2B-8F36-46CA-B0E6-485E212C9100}" srcOrd="0" destOrd="0" parTransId="{8088AA05-2259-4D7E-A19A-2ADB83FDB940}" sibTransId="{23B3724F-5387-4598-A16D-551C5521D19A}"/>
    <dgm:cxn modelId="{7E141EA7-34D2-42AA-BE0D-4791E28FC7E8}" srcId="{CEE26E60-CC2E-4255-9C57-F80C7F156E8E}" destId="{9D60B54C-4800-4453-BA14-FCC30F7DC30E}" srcOrd="0" destOrd="0" parTransId="{E42DFB4A-C7E4-45C9-BABD-A74FA9A5C5D8}" sibTransId="{4E350671-F22A-46DE-9468-C4270F1FCEFB}"/>
    <dgm:cxn modelId="{55F0C0DF-7648-0840-B66B-04D85EC24EA8}" type="presOf" srcId="{9D60B54C-4800-4453-BA14-FCC30F7DC30E}" destId="{5AEA33AB-37CE-A546-A388-30B47972E7B2}" srcOrd="0" destOrd="0" presId="urn:microsoft.com/office/officeart/2016/7/layout/VerticalDownArrowProcess"/>
    <dgm:cxn modelId="{F17F22F1-2ED8-B24E-AA2D-1892A5331FE9}" type="presOf" srcId="{DB4A3D09-5E2B-4E8A-9C7C-8896C58A5A3B}" destId="{2D27115D-C903-E342-B186-94FCA11EE9F0}" srcOrd="0" destOrd="0" presId="urn:microsoft.com/office/officeart/2016/7/layout/VerticalDownArrowProcess"/>
    <dgm:cxn modelId="{17AC28FA-AEDC-D64B-921F-7B9F342594D2}" type="presOf" srcId="{CEE26E60-CC2E-4255-9C57-F80C7F156E8E}" destId="{F5242C1A-BE95-6C48-9111-8B61CAFEBEC6}" srcOrd="0" destOrd="0" presId="urn:microsoft.com/office/officeart/2016/7/layout/VerticalDownArrowProcess"/>
    <dgm:cxn modelId="{9F48A4FC-5846-4342-AF17-D6C02D9834B0}" srcId="{CEE26E60-CC2E-4255-9C57-F80C7F156E8E}" destId="{D8D06DAD-06BA-4783-8132-E3B5F88C5E79}" srcOrd="1" destOrd="0" parTransId="{C7F56F7A-B65F-4A19-93DA-F95EC90C2E37}" sibTransId="{06C690C7-C20A-4DA4-AE83-6E8D68145C5A}"/>
    <dgm:cxn modelId="{2BDF6CF7-454B-4E59-8433-2BE54E2FA36C}" type="presParOf" srcId="{F5242C1A-BE95-6C48-9111-8B61CAFEBEC6}" destId="{9D93CDA7-D916-40CA-8FBE-91437E66B508}" srcOrd="0" destOrd="0" presId="urn:microsoft.com/office/officeart/2016/7/layout/VerticalDownArrowProcess"/>
    <dgm:cxn modelId="{CE752073-F757-4E15-9F63-A4679F035912}" type="presParOf" srcId="{9D93CDA7-D916-40CA-8FBE-91437E66B508}" destId="{3555C9EA-E877-4543-985B-1E78D5B659E0}" srcOrd="0" destOrd="0" presId="urn:microsoft.com/office/officeart/2016/7/layout/VerticalDownArrowProcess"/>
    <dgm:cxn modelId="{B4FD75B1-786E-4EEA-BDDE-16C17AAFC1FC}" type="presParOf" srcId="{9D93CDA7-D916-40CA-8FBE-91437E66B508}" destId="{66FD7679-3CA4-44FD-83A0-91767D6D48AF}" srcOrd="1" destOrd="0" presId="urn:microsoft.com/office/officeart/2016/7/layout/VerticalDownArrowProcess"/>
    <dgm:cxn modelId="{0D333E0B-2FCF-184C-BB6F-1306F12DCF05}" type="presParOf" srcId="{F5242C1A-BE95-6C48-9111-8B61CAFEBEC6}" destId="{CE52804D-1251-984D-9F55-FC55010DB8BE}" srcOrd="1" destOrd="0" presId="urn:microsoft.com/office/officeart/2016/7/layout/VerticalDownArrowProcess"/>
    <dgm:cxn modelId="{AB3AB732-D053-304C-9834-CF26C27B12F5}" type="presParOf" srcId="{F5242C1A-BE95-6C48-9111-8B61CAFEBEC6}" destId="{68B179ED-F828-6F4B-A263-562CC7F5FEA2}" srcOrd="2" destOrd="0" presId="urn:microsoft.com/office/officeart/2016/7/layout/VerticalDownArrowProcess"/>
    <dgm:cxn modelId="{EA7584C9-4566-8346-BA6F-A94AF60FD794}" type="presParOf" srcId="{68B179ED-F828-6F4B-A263-562CC7F5FEA2}" destId="{4140D2A5-67F4-3940-9DA2-3C3EF7CCAC09}" srcOrd="0" destOrd="0" presId="urn:microsoft.com/office/officeart/2016/7/layout/VerticalDownArrowProcess"/>
    <dgm:cxn modelId="{7D1F3CF6-148E-534B-882D-8EF313BDA51B}" type="presParOf" srcId="{68B179ED-F828-6F4B-A263-562CC7F5FEA2}" destId="{9F1CD9E2-EAE8-6E41-881D-EE8F09EE4B9E}" srcOrd="1" destOrd="0" presId="urn:microsoft.com/office/officeart/2016/7/layout/VerticalDownArrowProcess"/>
    <dgm:cxn modelId="{8F475C8C-386A-364C-A030-74EA50D817B3}" type="presParOf" srcId="{68B179ED-F828-6F4B-A263-562CC7F5FEA2}" destId="{2D27115D-C903-E342-B186-94FCA11EE9F0}" srcOrd="2" destOrd="0" presId="urn:microsoft.com/office/officeart/2016/7/layout/VerticalDownArrowProcess"/>
    <dgm:cxn modelId="{CD11767A-4123-1F46-BC15-9E45235246F8}" type="presParOf" srcId="{F5242C1A-BE95-6C48-9111-8B61CAFEBEC6}" destId="{013F756A-F2BF-D749-B2AA-0DC53628D17D}" srcOrd="3" destOrd="0" presId="urn:microsoft.com/office/officeart/2016/7/layout/VerticalDownArrowProcess"/>
    <dgm:cxn modelId="{FB9A58FE-FE5C-8247-A878-1D72F54149E4}" type="presParOf" srcId="{F5242C1A-BE95-6C48-9111-8B61CAFEBEC6}" destId="{17AE0481-C20E-E443-82C8-A74A3C967773}" srcOrd="4" destOrd="0" presId="urn:microsoft.com/office/officeart/2016/7/layout/VerticalDownArrowProcess"/>
    <dgm:cxn modelId="{CFE3DD28-5596-6641-BA21-9CA5D68B8600}" type="presParOf" srcId="{17AE0481-C20E-E443-82C8-A74A3C967773}" destId="{5AEA33AB-37CE-A546-A388-30B47972E7B2}" srcOrd="0" destOrd="0" presId="urn:microsoft.com/office/officeart/2016/7/layout/VerticalDownArrowProcess"/>
    <dgm:cxn modelId="{365895DE-2158-2841-9E27-9314EB91EBC0}" type="presParOf" srcId="{17AE0481-C20E-E443-82C8-A74A3C967773}" destId="{11D4CD16-9CA7-B741-9BAC-84DBBC599A84}" srcOrd="1" destOrd="0" presId="urn:microsoft.com/office/officeart/2016/7/layout/VerticalDownArrowProcess"/>
    <dgm:cxn modelId="{A6C218B1-9391-4244-8343-04969E4A1930}" type="presParOf" srcId="{17AE0481-C20E-E443-82C8-A74A3C967773}" destId="{85C7EF09-B132-534D-8A31-A352C8FBF746}"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C64F2-1B1F-8840-BA72-474A1DA07D1A}">
      <dsp:nvSpPr>
        <dsp:cNvPr id="0" name=""/>
        <dsp:cNvSpPr/>
      </dsp:nvSpPr>
      <dsp:spPr>
        <a:xfrm>
          <a:off x="14351" y="363315"/>
          <a:ext cx="3058596" cy="44706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915C3A-90C8-E84E-95E0-4193F3F5B2FF}">
      <dsp:nvSpPr>
        <dsp:cNvPr id="0" name=""/>
        <dsp:cNvSpPr/>
      </dsp:nvSpPr>
      <dsp:spPr>
        <a:xfrm>
          <a:off x="311691" y="645787"/>
          <a:ext cx="3058596" cy="44706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GB" sz="2000" b="0" i="0" kern="1200" dirty="0">
              <a:latin typeface="+mn-lt"/>
            </a:rPr>
            <a:t>The Prevention of Type 2 Diabetes and The Ambition for Remission - The Flagship NHS Diabetes Prevention and NHS Path to Remission Programmes</a:t>
          </a:r>
        </a:p>
        <a:p>
          <a:pPr marL="0" lvl="0" indent="0" algn="ctr" defTabSz="889000">
            <a:lnSpc>
              <a:spcPct val="100000"/>
            </a:lnSpc>
            <a:spcBef>
              <a:spcPct val="0"/>
            </a:spcBef>
            <a:spcAft>
              <a:spcPct val="35000"/>
            </a:spcAft>
            <a:buNone/>
          </a:pPr>
          <a:r>
            <a:rPr lang="en-GB" sz="2000" b="1" i="0" kern="1200" dirty="0">
              <a:latin typeface="+mn-lt"/>
            </a:rPr>
            <a:t>Wed 24th April 2024, 1pm-2pm</a:t>
          </a:r>
        </a:p>
        <a:p>
          <a:pPr marL="0" lvl="0" indent="0" algn="ctr" defTabSz="889000">
            <a:lnSpc>
              <a:spcPct val="100000"/>
            </a:lnSpc>
            <a:spcBef>
              <a:spcPct val="0"/>
            </a:spcBef>
            <a:spcAft>
              <a:spcPct val="35000"/>
            </a:spcAft>
            <a:buNone/>
          </a:pPr>
          <a:r>
            <a:rPr lang="en-GB" sz="2000" b="1" i="0" kern="1200" dirty="0">
              <a:latin typeface="+mn-lt"/>
            </a:rPr>
            <a:t> </a:t>
          </a:r>
          <a:r>
            <a:rPr lang="en-GB" sz="2000" b="1" i="0" kern="1200" dirty="0">
              <a:solidFill>
                <a:srgbClr val="2C4054"/>
              </a:solidFill>
              <a:effectLst/>
              <a:latin typeface="+mn-lt"/>
              <a:cs typeface="Arial" panose="020B0604020202020204" pitchFamily="34" charset="0"/>
            </a:rPr>
            <a:t>All registered subscribers can </a:t>
          </a:r>
          <a:r>
            <a:rPr lang="en-GB" sz="2000" b="1" i="0" u="sng" kern="1200" dirty="0">
              <a:solidFill>
                <a:srgbClr val="ED8B00"/>
              </a:solidFill>
              <a:effectLst/>
              <a:latin typeface="+mn-lt"/>
              <a:cs typeface="Arial" panose="020B0604020202020204" pitchFamily="34" charset="0"/>
              <a:hlinkClick xmlns:r="http://schemas.openxmlformats.org/officeDocument/2006/relationships" r:id="rId1"/>
            </a:rPr>
            <a:t>sign up here.</a:t>
          </a:r>
          <a:endParaRPr lang="en-GB" sz="2000" b="1" i="0" kern="1200" dirty="0">
            <a:latin typeface="+mn-lt"/>
            <a:cs typeface="Arial" panose="020B0604020202020204" pitchFamily="34" charset="0"/>
          </a:endParaRPr>
        </a:p>
        <a:p>
          <a:pPr marL="0" lvl="0" indent="0" algn="ctr" defTabSz="889000">
            <a:lnSpc>
              <a:spcPct val="100000"/>
            </a:lnSpc>
            <a:spcBef>
              <a:spcPct val="0"/>
            </a:spcBef>
            <a:spcAft>
              <a:spcPct val="35000"/>
            </a:spcAft>
            <a:buNone/>
          </a:pPr>
          <a:endParaRPr lang="en-US" sz="2000" b="1" kern="1200" dirty="0"/>
        </a:p>
      </dsp:txBody>
      <dsp:txXfrm>
        <a:off x="401274" y="735370"/>
        <a:ext cx="2879430" cy="4291491"/>
      </dsp:txXfrm>
    </dsp:sp>
    <dsp:sp modelId="{A8F20F11-3A4C-0047-BC10-89313F906233}">
      <dsp:nvSpPr>
        <dsp:cNvPr id="0" name=""/>
        <dsp:cNvSpPr/>
      </dsp:nvSpPr>
      <dsp:spPr>
        <a:xfrm>
          <a:off x="3589138" y="389518"/>
          <a:ext cx="2785451" cy="47344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86F1B1-B18C-E04B-B9F0-0D7273B88983}">
      <dsp:nvSpPr>
        <dsp:cNvPr id="0" name=""/>
        <dsp:cNvSpPr/>
      </dsp:nvSpPr>
      <dsp:spPr>
        <a:xfrm>
          <a:off x="3886477" y="671990"/>
          <a:ext cx="2785451" cy="47344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GB" sz="2000" b="1" i="0" kern="1200" dirty="0">
              <a:latin typeface="+mn-lt"/>
              <a:hlinkClick xmlns:r="http://schemas.openxmlformats.org/officeDocument/2006/relationships" r:id="rId2"/>
            </a:rPr>
            <a:t>Primary care discussions: HRT use in clinical practice</a:t>
          </a:r>
          <a:r>
            <a:rPr lang="en-GB" sz="2000" b="1" i="0" kern="1200" dirty="0">
              <a:latin typeface="+mn-lt"/>
            </a:rPr>
            <a:t> </a:t>
          </a:r>
        </a:p>
        <a:p>
          <a:pPr marL="0" lvl="0" indent="0" algn="ctr" defTabSz="889000">
            <a:lnSpc>
              <a:spcPct val="100000"/>
            </a:lnSpc>
            <a:spcBef>
              <a:spcPct val="0"/>
            </a:spcBef>
            <a:spcAft>
              <a:spcPct val="35000"/>
            </a:spcAft>
            <a:buNone/>
          </a:pPr>
          <a:r>
            <a:rPr lang="en-GB" sz="2000" b="1" i="0" kern="1200" dirty="0">
              <a:latin typeface="+mn-lt"/>
            </a:rPr>
            <a:t>Wed 24th April 2024, 1pm – 2pm </a:t>
          </a:r>
          <a:r>
            <a:rPr lang="en-GB" sz="2000" b="0" i="0" kern="1200" dirty="0">
              <a:latin typeface="+mn-lt"/>
            </a:rPr>
            <a:t>Online via WebEx </a:t>
          </a:r>
          <a:endParaRPr lang="en-GB" sz="2000" b="1" i="0" kern="1200" dirty="0">
            <a:latin typeface="+mn-lt"/>
          </a:endParaRPr>
        </a:p>
        <a:p>
          <a:pPr marL="0" lvl="0" indent="0" algn="ctr" defTabSz="889000">
            <a:lnSpc>
              <a:spcPct val="100000"/>
            </a:lnSpc>
            <a:spcBef>
              <a:spcPct val="0"/>
            </a:spcBef>
            <a:spcAft>
              <a:spcPct val="35000"/>
            </a:spcAft>
            <a:buNone/>
          </a:pPr>
          <a:r>
            <a:rPr lang="en-GB" sz="1800" b="1" i="0" kern="1200" dirty="0">
              <a:latin typeface="+mn-lt"/>
              <a:hlinkClick xmlns:r="http://schemas.openxmlformats.org/officeDocument/2006/relationships" r:id="rId3"/>
            </a:rPr>
            <a:t>Registration is now open</a:t>
          </a:r>
          <a:endParaRPr lang="en-US" sz="1800" b="1" kern="1200" dirty="0">
            <a:latin typeface="+mn-lt"/>
          </a:endParaRPr>
        </a:p>
      </dsp:txBody>
      <dsp:txXfrm>
        <a:off x="3968060" y="753573"/>
        <a:ext cx="2622285" cy="4571239"/>
      </dsp:txXfrm>
    </dsp:sp>
    <dsp:sp modelId="{5478D719-7D3C-4E99-B1CC-80E39F80C828}">
      <dsp:nvSpPr>
        <dsp:cNvPr id="0" name=""/>
        <dsp:cNvSpPr/>
      </dsp:nvSpPr>
      <dsp:spPr>
        <a:xfrm>
          <a:off x="7047436" y="433597"/>
          <a:ext cx="4254284" cy="48050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121954-0D84-4178-A8B2-EB43314866AF}">
      <dsp:nvSpPr>
        <dsp:cNvPr id="0" name=""/>
        <dsp:cNvSpPr/>
      </dsp:nvSpPr>
      <dsp:spPr>
        <a:xfrm>
          <a:off x="7344776" y="716070"/>
          <a:ext cx="4254284" cy="480501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100000"/>
            </a:lnSpc>
            <a:spcBef>
              <a:spcPct val="0"/>
            </a:spcBef>
            <a:spcAft>
              <a:spcPct val="35000"/>
            </a:spcAft>
            <a:buNone/>
          </a:pPr>
          <a:r>
            <a:rPr lang="en-GB" sz="2000" b="0" kern="1200" dirty="0">
              <a:solidFill>
                <a:srgbClr val="030303"/>
              </a:solidFill>
              <a:effectLst/>
              <a:latin typeface="+mn-lt"/>
              <a:ea typeface="Calibri" panose="020F0502020204030204" pitchFamily="34" charset="0"/>
            </a:rPr>
            <a:t>Polypharmacy Action Learning Set Training – NHS England funded Action Learning Sets to help build confidence in, and understanding of, the complex issues surrounding stopping inappropriate medicines safely</a:t>
          </a:r>
          <a:r>
            <a:rPr lang="en-GB" sz="2000" b="1" kern="1200" dirty="0">
              <a:solidFill>
                <a:srgbClr val="030303"/>
              </a:solidFill>
              <a:effectLst/>
              <a:latin typeface="+mn-lt"/>
              <a:ea typeface="Calibri" panose="020F0502020204030204" pitchFamily="34" charset="0"/>
            </a:rPr>
            <a:t>. </a:t>
          </a:r>
        </a:p>
        <a:p>
          <a:pPr marL="0" lvl="0" indent="0" algn="ctr" defTabSz="889000">
            <a:lnSpc>
              <a:spcPct val="100000"/>
            </a:lnSpc>
            <a:spcBef>
              <a:spcPct val="0"/>
            </a:spcBef>
            <a:spcAft>
              <a:spcPct val="35000"/>
            </a:spcAft>
            <a:buNone/>
          </a:pPr>
          <a:r>
            <a:rPr lang="en-GB" sz="2000" b="1" kern="1200" dirty="0">
              <a:solidFill>
                <a:srgbClr val="030303"/>
              </a:solidFill>
              <a:effectLst/>
              <a:latin typeface="+mn-lt"/>
              <a:ea typeface="Calibri" panose="020F0502020204030204" pitchFamily="34" charset="0"/>
            </a:rPr>
            <a:t>Online interactive course held over three half-days (9.30am –12.15pm) over one month</a:t>
          </a:r>
          <a:r>
            <a:rPr lang="en-GB" sz="2000" kern="1200" dirty="0">
              <a:solidFill>
                <a:srgbClr val="030303"/>
              </a:solidFill>
              <a:effectLst/>
              <a:latin typeface="Arial" panose="020B0604020202020204" pitchFamily="34" charset="0"/>
              <a:ea typeface="Calibri" panose="020F0502020204030204" pitchFamily="34" charset="0"/>
            </a:rPr>
            <a:t>. </a:t>
          </a:r>
        </a:p>
        <a:p>
          <a:pPr marL="0" lvl="0" indent="0" algn="ctr" defTabSz="889000">
            <a:lnSpc>
              <a:spcPct val="100000"/>
            </a:lnSpc>
            <a:spcBef>
              <a:spcPct val="0"/>
            </a:spcBef>
            <a:spcAft>
              <a:spcPct val="35000"/>
            </a:spcAft>
            <a:buNone/>
          </a:pPr>
          <a:r>
            <a:rPr lang="en-GB" sz="2000" b="1" i="0" kern="1200" dirty="0"/>
            <a:t>Session 1: 17 April 2024</a:t>
          </a:r>
        </a:p>
        <a:p>
          <a:pPr marL="0" lvl="0" indent="0" algn="ctr" defTabSz="889000">
            <a:lnSpc>
              <a:spcPct val="100000"/>
            </a:lnSpc>
            <a:spcBef>
              <a:spcPct val="0"/>
            </a:spcBef>
            <a:spcAft>
              <a:spcPct val="35000"/>
            </a:spcAft>
            <a:buNone/>
          </a:pPr>
          <a:r>
            <a:rPr lang="en-GB" sz="2000" b="1" i="0" kern="1200" dirty="0"/>
            <a:t>Session 2: 1 May 2024</a:t>
          </a:r>
        </a:p>
        <a:p>
          <a:pPr marL="0" lvl="0" indent="0" algn="ctr" defTabSz="889000">
            <a:lnSpc>
              <a:spcPct val="100000"/>
            </a:lnSpc>
            <a:spcBef>
              <a:spcPct val="0"/>
            </a:spcBef>
            <a:spcAft>
              <a:spcPct val="35000"/>
            </a:spcAft>
            <a:buNone/>
          </a:pPr>
          <a:r>
            <a:rPr lang="en-GB" sz="2000" b="1" i="0" kern="1200" dirty="0"/>
            <a:t>Session 3: 15 May 2024</a:t>
          </a:r>
          <a:endParaRPr lang="en-GB" sz="2000" kern="1200" dirty="0">
            <a:solidFill>
              <a:srgbClr val="030303"/>
            </a:solidFill>
            <a:effectLst/>
            <a:latin typeface="Arial" panose="020B0604020202020204" pitchFamily="34" charset="0"/>
            <a:ea typeface="Calibri" panose="020F0502020204030204" pitchFamily="34" charset="0"/>
          </a:endParaRPr>
        </a:p>
        <a:p>
          <a:pPr marL="0" lvl="0" indent="0" algn="ctr" defTabSz="889000">
            <a:lnSpc>
              <a:spcPct val="100000"/>
            </a:lnSpc>
            <a:spcBef>
              <a:spcPct val="0"/>
            </a:spcBef>
            <a:spcAft>
              <a:spcPct val="35000"/>
            </a:spcAft>
            <a:buNone/>
          </a:pPr>
          <a:r>
            <a:rPr lang="en-GB" sz="2000" b="1" u="sng" kern="1200" dirty="0">
              <a:solidFill>
                <a:srgbClr val="005EB8"/>
              </a:solidFill>
              <a:effectLst/>
              <a:latin typeface="+mn-lt"/>
              <a:ea typeface="Calibri" panose="020F0502020204030204" pitchFamily="34" charset="0"/>
              <a:hlinkClick xmlns:r="http://schemas.openxmlformats.org/officeDocument/2006/relationships" r:id="rId4"/>
            </a:rPr>
            <a:t>Register here</a:t>
          </a:r>
          <a:r>
            <a:rPr lang="en-GB" sz="2000" b="1" kern="1200" dirty="0">
              <a:solidFill>
                <a:srgbClr val="030303"/>
              </a:solidFill>
              <a:effectLst/>
              <a:latin typeface="+mn-lt"/>
              <a:ea typeface="Calibri" panose="020F0502020204030204" pitchFamily="34" charset="0"/>
            </a:rPr>
            <a:t>.</a:t>
          </a:r>
          <a:endParaRPr lang="en-US" sz="2000" b="1" kern="1200" dirty="0">
            <a:latin typeface="+mn-lt"/>
          </a:endParaRPr>
        </a:p>
      </dsp:txBody>
      <dsp:txXfrm>
        <a:off x="7469380" y="840674"/>
        <a:ext cx="4005076" cy="45558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C64F2-1B1F-8840-BA72-474A1DA07D1A}">
      <dsp:nvSpPr>
        <dsp:cNvPr id="0" name=""/>
        <dsp:cNvSpPr/>
      </dsp:nvSpPr>
      <dsp:spPr>
        <a:xfrm>
          <a:off x="367373" y="850"/>
          <a:ext cx="8564689" cy="40236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915C3A-90C8-E84E-95E0-4193F3F5B2FF}">
      <dsp:nvSpPr>
        <dsp:cNvPr id="0" name=""/>
        <dsp:cNvSpPr/>
      </dsp:nvSpPr>
      <dsp:spPr>
        <a:xfrm>
          <a:off x="802779" y="414485"/>
          <a:ext cx="8564689" cy="402365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100000"/>
            </a:lnSpc>
            <a:spcBef>
              <a:spcPct val="0"/>
            </a:spcBef>
            <a:spcAft>
              <a:spcPct val="35000"/>
            </a:spcAft>
            <a:buNone/>
          </a:pPr>
          <a:r>
            <a:rPr lang="en-GB" sz="2800" b="0" i="0" kern="1200" dirty="0">
              <a:solidFill>
                <a:srgbClr val="0070C0"/>
              </a:solidFill>
              <a:latin typeface="Arial Black" panose="020B0A04020102020204" pitchFamily="34" charset="0"/>
            </a:rPr>
            <a:t>First Annual South Yorkshire Primary Care Conference.                                                           </a:t>
          </a:r>
          <a:r>
            <a:rPr lang="en-GB" sz="1800" b="0" i="0" kern="1200" dirty="0">
              <a:solidFill>
                <a:schemeClr val="accent1">
                  <a:lumMod val="75000"/>
                </a:schemeClr>
              </a:solidFill>
              <a:latin typeface="Arial Black" panose="020B0A04020102020204" pitchFamily="34" charset="0"/>
            </a:rPr>
            <a:t>Three different sessions being delivered are as follows:                                                                                              - Challenges Delivering the ABCs                                                                                       – Managing type 2 diabetes in 2024 and beyond                                                         – Delivering epidemiology and pathophysiology of obesity</a:t>
          </a:r>
        </a:p>
        <a:p>
          <a:pPr marL="0" lvl="0" indent="0" algn="ctr" defTabSz="1244600">
            <a:lnSpc>
              <a:spcPct val="100000"/>
            </a:lnSpc>
            <a:spcBef>
              <a:spcPct val="0"/>
            </a:spcBef>
            <a:spcAft>
              <a:spcPct val="35000"/>
            </a:spcAft>
            <a:buNone/>
          </a:pPr>
          <a:r>
            <a:rPr lang="en-GB" sz="1800" b="0" i="0" kern="1200" dirty="0">
              <a:solidFill>
                <a:schemeClr val="accent1">
                  <a:lumMod val="75000"/>
                </a:schemeClr>
              </a:solidFill>
              <a:latin typeface="Arial Black" panose="020B0A04020102020204" pitchFamily="34" charset="0"/>
            </a:rPr>
            <a:t>Saturday, 27 April 2024   9am – 3:30pm BST</a:t>
          </a:r>
        </a:p>
        <a:p>
          <a:pPr marL="0" lvl="0" indent="0" algn="ctr" defTabSz="1244600">
            <a:lnSpc>
              <a:spcPct val="100000"/>
            </a:lnSpc>
            <a:spcBef>
              <a:spcPct val="0"/>
            </a:spcBef>
            <a:spcAft>
              <a:spcPct val="35000"/>
            </a:spcAft>
            <a:buNone/>
          </a:pPr>
          <a:r>
            <a:rPr lang="en-GB" sz="1800" b="0" i="0" kern="1200" dirty="0">
              <a:solidFill>
                <a:schemeClr val="accent1">
                  <a:lumMod val="75000"/>
                </a:schemeClr>
              </a:solidFill>
              <a:latin typeface="Arial Black" panose="020B0A04020102020204" pitchFamily="34" charset="0"/>
            </a:rPr>
            <a:t>Location: AESSEAL New York Stadium, New York Way, Rotherham, S60 1FJ</a:t>
          </a:r>
          <a:r>
            <a:rPr lang="en-GB" sz="1800" b="1" kern="1200" dirty="0">
              <a:solidFill>
                <a:schemeClr val="accent1">
                  <a:lumMod val="75000"/>
                </a:schemeClr>
              </a:solidFill>
              <a:latin typeface="Arial Black" panose="020B0A04020102020204" pitchFamily="34" charset="0"/>
              <a:cs typeface="Arial" panose="020B0604020202020204" pitchFamily="34" charset="0"/>
            </a:rPr>
            <a:t>                                                             </a:t>
          </a:r>
          <a:endParaRPr lang="en-GB" sz="1800" b="1" i="0" kern="1200" dirty="0">
            <a:solidFill>
              <a:schemeClr val="accent1">
                <a:lumMod val="75000"/>
              </a:schemeClr>
            </a:solidFill>
            <a:latin typeface="Arial Black" panose="020B0A04020102020204" pitchFamily="34" charset="0"/>
            <a:cs typeface="Arial" panose="020B0604020202020204" pitchFamily="34" charset="0"/>
          </a:endParaRPr>
        </a:p>
        <a:p>
          <a:pPr marL="0" lvl="0" indent="0" algn="ctr" defTabSz="1244600">
            <a:lnSpc>
              <a:spcPct val="100000"/>
            </a:lnSpc>
            <a:spcBef>
              <a:spcPct val="0"/>
            </a:spcBef>
            <a:spcAft>
              <a:spcPct val="35000"/>
            </a:spcAft>
            <a:buNone/>
          </a:pPr>
          <a:r>
            <a:rPr lang="en-US" sz="1800" b="1" kern="1200" dirty="0">
              <a:latin typeface="Arial Black" panose="020B0A04020102020204" pitchFamily="34" charset="0"/>
              <a:hlinkClick xmlns:r="http://schemas.openxmlformats.org/officeDocument/2006/relationships" r:id="rId1"/>
            </a:rPr>
            <a:t>Registration is now open</a:t>
          </a:r>
          <a:endParaRPr lang="en-US" sz="1800" b="1" kern="1200" dirty="0">
            <a:latin typeface="Arial Black" panose="020B0A04020102020204" pitchFamily="34" charset="0"/>
          </a:endParaRPr>
        </a:p>
      </dsp:txBody>
      <dsp:txXfrm>
        <a:off x="920628" y="532334"/>
        <a:ext cx="8328991" cy="37879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5C9EA-E877-4543-985B-1E78D5B659E0}">
      <dsp:nvSpPr>
        <dsp:cNvPr id="0" name=""/>
        <dsp:cNvSpPr/>
      </dsp:nvSpPr>
      <dsp:spPr>
        <a:xfrm>
          <a:off x="0" y="3898182"/>
          <a:ext cx="2760279" cy="1268263"/>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311" tIns="256032" rIns="196311" bIns="256032" numCol="1" spcCol="1270" anchor="ctr" anchorCtr="0">
          <a:noAutofit/>
        </a:bodyPr>
        <a:lstStyle/>
        <a:p>
          <a:pPr marL="0" lvl="0" indent="0" algn="ctr" defTabSz="1600200">
            <a:lnSpc>
              <a:spcPct val="90000"/>
            </a:lnSpc>
            <a:spcBef>
              <a:spcPct val="0"/>
            </a:spcBef>
            <a:spcAft>
              <a:spcPct val="35000"/>
            </a:spcAft>
            <a:buNone/>
          </a:pPr>
          <a:r>
            <a:rPr lang="en-US" sz="3600" b="1" kern="1200" dirty="0"/>
            <a:t>Check out</a:t>
          </a:r>
        </a:p>
      </dsp:txBody>
      <dsp:txXfrm>
        <a:off x="0" y="3898182"/>
        <a:ext cx="2760279" cy="1268263"/>
      </dsp:txXfrm>
    </dsp:sp>
    <dsp:sp modelId="{66FD7679-3CA4-44FD-83A0-91767D6D48AF}">
      <dsp:nvSpPr>
        <dsp:cNvPr id="0" name=""/>
        <dsp:cNvSpPr/>
      </dsp:nvSpPr>
      <dsp:spPr>
        <a:xfrm>
          <a:off x="2760279" y="3898182"/>
          <a:ext cx="8280838" cy="1268263"/>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975" tIns="215900" rIns="167975" bIns="21590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mn-lt"/>
              <a:cs typeface="Arial" panose="020B0604020202020204" pitchFamily="34" charset="0"/>
            </a:rPr>
            <a:t>Check out learning opportunities (all of which are free to attend)</a:t>
          </a:r>
          <a:endParaRPr lang="en-GB" sz="1700" kern="1200" dirty="0"/>
        </a:p>
      </dsp:txBody>
      <dsp:txXfrm>
        <a:off x="2760279" y="3898182"/>
        <a:ext cx="8280838" cy="1268263"/>
      </dsp:txXfrm>
    </dsp:sp>
    <dsp:sp modelId="{9F1CD9E2-EAE8-6E41-881D-EE8F09EE4B9E}">
      <dsp:nvSpPr>
        <dsp:cNvPr id="0" name=""/>
        <dsp:cNvSpPr/>
      </dsp:nvSpPr>
      <dsp:spPr>
        <a:xfrm rot="10800000">
          <a:off x="0" y="1966616"/>
          <a:ext cx="2760279" cy="1950589"/>
        </a:xfrm>
        <a:prstGeom prst="upArrowCallout">
          <a:avLst>
            <a:gd name="adj1" fmla="val 5000"/>
            <a:gd name="adj2" fmla="val 10000"/>
            <a:gd name="adj3" fmla="val 15000"/>
            <a:gd name="adj4" fmla="val 64977"/>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311" tIns="113792" rIns="196311"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Highlight/discuss</a:t>
          </a:r>
        </a:p>
      </dsp:txBody>
      <dsp:txXfrm rot="-10800000">
        <a:off x="0" y="1966616"/>
        <a:ext cx="2760279" cy="1267883"/>
      </dsp:txXfrm>
    </dsp:sp>
    <dsp:sp modelId="{2D27115D-C903-E342-B186-94FCA11EE9F0}">
      <dsp:nvSpPr>
        <dsp:cNvPr id="0" name=""/>
        <dsp:cNvSpPr/>
      </dsp:nvSpPr>
      <dsp:spPr>
        <a:xfrm>
          <a:off x="2760279" y="1998985"/>
          <a:ext cx="8280838" cy="1267883"/>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975" tIns="215900" rIns="167975" bIns="21590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1"/>
              </a:solidFill>
              <a:latin typeface="+mn-lt"/>
              <a:cs typeface="Arial" panose="020B0604020202020204" pitchFamily="34" charset="0"/>
            </a:rPr>
            <a:t>Any medicines safety actions, e.g., </a:t>
          </a:r>
          <a:r>
            <a:rPr lang="en-GB" sz="1700" b="0" i="0" kern="1200" dirty="0">
              <a:solidFill>
                <a:schemeClr val="tx1"/>
              </a:solidFill>
              <a:latin typeface="+mn-lt"/>
              <a:cs typeface="Arial" panose="020B0604020202020204" pitchFamily="34" charset="0"/>
            </a:rPr>
            <a:t>Review your inventory of 0.9% sodium chloride solutions intended for irrigation, inhalation and eyewash, and determine if any of the batch numbers listed in the </a:t>
          </a:r>
          <a:r>
            <a:rPr lang="en-GB" sz="1700" b="0" i="0" kern="1200" dirty="0">
              <a:solidFill>
                <a:schemeClr val="accent1"/>
              </a:solidFill>
              <a:latin typeface="+mn-lt"/>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FSN</a:t>
          </a:r>
          <a:r>
            <a:rPr lang="en-GB" sz="1700" b="0" i="0" kern="1200" dirty="0">
              <a:solidFill>
                <a:schemeClr val="tx1"/>
              </a:solidFill>
              <a:latin typeface="+mn-lt"/>
              <a:cs typeface="Arial" panose="020B0604020202020204" pitchFamily="34" charset="0"/>
            </a:rPr>
            <a:t> are present in your stock.</a:t>
          </a:r>
          <a:endParaRPr lang="en-US" sz="1700" kern="1200" dirty="0">
            <a:solidFill>
              <a:schemeClr val="tx1"/>
            </a:solidFill>
            <a:latin typeface="+mn-lt"/>
            <a:cs typeface="Arial" panose="020B0604020202020204" pitchFamily="34" charset="0"/>
          </a:endParaRPr>
        </a:p>
      </dsp:txBody>
      <dsp:txXfrm>
        <a:off x="2760279" y="1998985"/>
        <a:ext cx="8280838" cy="1267883"/>
      </dsp:txXfrm>
    </dsp:sp>
    <dsp:sp modelId="{11D4CD16-9CA7-B741-9BAC-84DBBC599A84}">
      <dsp:nvSpPr>
        <dsp:cNvPr id="0" name=""/>
        <dsp:cNvSpPr/>
      </dsp:nvSpPr>
      <dsp:spPr>
        <a:xfrm rot="10800000">
          <a:off x="-19252" y="35051"/>
          <a:ext cx="2760279" cy="1950589"/>
        </a:xfrm>
        <a:prstGeom prst="upArrowCallout">
          <a:avLst>
            <a:gd name="adj1" fmla="val 5000"/>
            <a:gd name="adj2" fmla="val 10000"/>
            <a:gd name="adj3" fmla="val 15000"/>
            <a:gd name="adj4" fmla="val 64977"/>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311" tIns="113792" rIns="196311"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Add</a:t>
          </a:r>
        </a:p>
      </dsp:txBody>
      <dsp:txXfrm rot="-10800000">
        <a:off x="-19252" y="35051"/>
        <a:ext cx="2760279" cy="1267883"/>
      </dsp:txXfrm>
    </dsp:sp>
    <dsp:sp modelId="{85C7EF09-B132-534D-8A31-A352C8FBF746}">
      <dsp:nvSpPr>
        <dsp:cNvPr id="0" name=""/>
        <dsp:cNvSpPr/>
      </dsp:nvSpPr>
      <dsp:spPr>
        <a:xfrm>
          <a:off x="2702520" y="2517"/>
          <a:ext cx="8357850" cy="133295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975" tIns="215900" rIns="167975" bIns="215900" numCol="1" spcCol="1270" anchor="ctr" anchorCtr="0">
          <a:noAutofit/>
        </a:bodyPr>
        <a:lstStyle/>
        <a:p>
          <a:pPr marL="0" lvl="0" indent="0" algn="l" defTabSz="755650">
            <a:lnSpc>
              <a:spcPct val="90000"/>
            </a:lnSpc>
            <a:spcBef>
              <a:spcPct val="0"/>
            </a:spcBef>
            <a:spcAft>
              <a:spcPct val="35000"/>
            </a:spcAft>
            <a:buNone/>
          </a:pPr>
          <a:r>
            <a:rPr lang="en-US" sz="1700" kern="1200" dirty="0"/>
            <a:t>Add any</a:t>
          </a:r>
          <a:r>
            <a:rPr lang="en-US" sz="1700" kern="1200" dirty="0">
              <a:solidFill>
                <a:srgbClr val="FF0000"/>
              </a:solidFill>
            </a:rPr>
            <a:t> </a:t>
          </a:r>
          <a:r>
            <a:rPr lang="en-US" sz="1700" b="1" kern="1200" dirty="0">
              <a:solidFill>
                <a:srgbClr val="FF0000"/>
              </a:solidFill>
            </a:rPr>
            <a:t>RED </a:t>
          </a:r>
          <a:r>
            <a:rPr lang="en-US" sz="1700" kern="1200" dirty="0"/>
            <a:t>medicines prescribed by hospital as ‘hospital only medicines’ – not on repeat; and please share with others that we have</a:t>
          </a:r>
          <a:r>
            <a:rPr lang="en-US" sz="1700" b="1" kern="1200" dirty="0"/>
            <a:t> two </a:t>
          </a:r>
          <a:r>
            <a:rPr lang="en-US" sz="1700" kern="1200" dirty="0"/>
            <a:t>TLDLs</a:t>
          </a:r>
        </a:p>
      </dsp:txBody>
      <dsp:txXfrm>
        <a:off x="2702520" y="2517"/>
        <a:ext cx="8357850" cy="133295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824486-A716-4A18-89E8-902780526391}" type="datetimeFigureOut">
              <a:rPr lang="en-GB" smtClean="0"/>
              <a:t>17/04/2024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0DAB21-4540-4ACB-B473-B6B91E4C9EFD}" type="slidenum">
              <a:rPr lang="en-GB" smtClean="0"/>
              <a:t>‹#›</a:t>
            </a:fld>
            <a:endParaRPr lang="en-GB"/>
          </a:p>
        </p:txBody>
      </p:sp>
    </p:spTree>
    <p:extLst>
      <p:ext uri="{BB962C8B-B14F-4D97-AF65-F5344CB8AC3E}">
        <p14:creationId xmlns:p14="http://schemas.microsoft.com/office/powerpoint/2010/main" val="2123319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500" b="1" i="0" dirty="0">
                <a:solidFill>
                  <a:srgbClr val="FF0000"/>
                </a:solidFill>
              </a:rPr>
              <a:t>DO we then remove this slide when we publish it on the intranet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879140-3BA0-42E8-873F-690D20A09B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8675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600" b="1" dirty="0">
                <a:solidFill>
                  <a:srgbClr val="FF0000"/>
                </a:solidFill>
              </a:rPr>
              <a:t>DO we delete this slide ? And place in separate place.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879140-3BA0-42E8-873F-690D20A09B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7744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879140-3BA0-42E8-873F-690D20A09B88}" type="slidenum">
              <a:rPr lang="en-GB" smtClean="0"/>
              <a:t>4</a:t>
            </a:fld>
            <a:endParaRPr lang="en-GB"/>
          </a:p>
        </p:txBody>
      </p:sp>
    </p:spTree>
    <p:extLst>
      <p:ext uri="{BB962C8B-B14F-4D97-AF65-F5344CB8AC3E}">
        <p14:creationId xmlns:p14="http://schemas.microsoft.com/office/powerpoint/2010/main" val="1009850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Focus currently is on aligning the GREY list medicines across the 4 places.  Recent case(s) where RED medicines issued accidentally as placed </a:t>
            </a:r>
          </a:p>
          <a:p>
            <a:r>
              <a:rPr lang="en-GB" dirty="0"/>
              <a:t>On repeat Rx </a:t>
            </a:r>
          </a:p>
        </p:txBody>
      </p:sp>
      <p:sp>
        <p:nvSpPr>
          <p:cNvPr id="4" name="Slide Number Placeholder 3"/>
          <p:cNvSpPr>
            <a:spLocks noGrp="1"/>
          </p:cNvSpPr>
          <p:nvPr>
            <p:ph type="sldNum" sz="quarter" idx="5"/>
          </p:nvPr>
        </p:nvSpPr>
        <p:spPr/>
        <p:txBody>
          <a:bodyPr/>
          <a:lstStyle/>
          <a:p>
            <a:fld id="{2E879140-3BA0-42E8-873F-690D20A09B88}" type="slidenum">
              <a:rPr lang="en-GB" smtClean="0"/>
              <a:t>5</a:t>
            </a:fld>
            <a:endParaRPr lang="en-GB"/>
          </a:p>
        </p:txBody>
      </p:sp>
    </p:spTree>
    <p:extLst>
      <p:ext uri="{BB962C8B-B14F-4D97-AF65-F5344CB8AC3E}">
        <p14:creationId xmlns:p14="http://schemas.microsoft.com/office/powerpoint/2010/main" val="444950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E3FAB05-1868-2A41-9C51-D92775E46133}" type="slidenum">
              <a:rPr lang="en-GB" smtClean="0"/>
              <a:t>10</a:t>
            </a:fld>
            <a:endParaRPr lang="en-GB"/>
          </a:p>
        </p:txBody>
      </p:sp>
    </p:spTree>
    <p:extLst>
      <p:ext uri="{BB962C8B-B14F-4D97-AF65-F5344CB8AC3E}">
        <p14:creationId xmlns:p14="http://schemas.microsoft.com/office/powerpoint/2010/main" val="2099232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E3FAB05-1868-2A41-9C51-D92775E46133}" type="slidenum">
              <a:rPr lang="en-GB" smtClean="0"/>
              <a:t>11</a:t>
            </a:fld>
            <a:endParaRPr lang="en-GB"/>
          </a:p>
        </p:txBody>
      </p:sp>
    </p:spTree>
    <p:extLst>
      <p:ext uri="{BB962C8B-B14F-4D97-AF65-F5344CB8AC3E}">
        <p14:creationId xmlns:p14="http://schemas.microsoft.com/office/powerpoint/2010/main" val="2441024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A0DAB21-4540-4ACB-B473-B6B91E4C9EFD}" type="slidenum">
              <a:rPr lang="en-GB" smtClean="0"/>
              <a:t>12</a:t>
            </a:fld>
            <a:endParaRPr lang="en-GB"/>
          </a:p>
        </p:txBody>
      </p:sp>
    </p:spTree>
    <p:extLst>
      <p:ext uri="{BB962C8B-B14F-4D97-AF65-F5344CB8AC3E}">
        <p14:creationId xmlns:p14="http://schemas.microsoft.com/office/powerpoint/2010/main" val="3325223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18433-6D39-479C-A683-B5D3366352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55A38C6-ADD3-4410-884E-AF3592519A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B2F48A-3173-47FF-8441-18700D844DA1}"/>
              </a:ext>
            </a:extLst>
          </p:cNvPr>
          <p:cNvSpPr>
            <a:spLocks noGrp="1"/>
          </p:cNvSpPr>
          <p:nvPr>
            <p:ph type="dt" sz="half" idx="10"/>
          </p:nvPr>
        </p:nvSpPr>
        <p:spPr/>
        <p:txBody>
          <a:bodyPr/>
          <a:lstStyle/>
          <a:p>
            <a:fld id="{B90FCCE0-2DEE-40F8-A056-86472EEFF24B}" type="datetimeFigureOut">
              <a:rPr lang="en-GB" smtClean="0"/>
              <a:t>17/04/2024</a:t>
            </a:fld>
            <a:endParaRPr lang="en-GB"/>
          </a:p>
        </p:txBody>
      </p:sp>
      <p:sp>
        <p:nvSpPr>
          <p:cNvPr id="5" name="Footer Placeholder 4">
            <a:extLst>
              <a:ext uri="{FF2B5EF4-FFF2-40B4-BE49-F238E27FC236}">
                <a16:creationId xmlns:a16="http://schemas.microsoft.com/office/drawing/2014/main" id="{0C0C4057-5781-40A6-B21F-D6941DDE6D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4F051A-055C-44AA-AAA8-66AC1B4895A7}"/>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595488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E640A-8C95-43A2-9090-8BC8F34AD13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5A6591E-DCE9-4226-B96A-77E0C7D166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45CE99-A083-4092-B627-E3E041956652}"/>
              </a:ext>
            </a:extLst>
          </p:cNvPr>
          <p:cNvSpPr>
            <a:spLocks noGrp="1"/>
          </p:cNvSpPr>
          <p:nvPr>
            <p:ph type="dt" sz="half" idx="10"/>
          </p:nvPr>
        </p:nvSpPr>
        <p:spPr/>
        <p:txBody>
          <a:bodyPr/>
          <a:lstStyle/>
          <a:p>
            <a:fld id="{B90FCCE0-2DEE-40F8-A056-86472EEFF24B}" type="datetimeFigureOut">
              <a:rPr lang="en-GB" smtClean="0"/>
              <a:t>17/04/2024</a:t>
            </a:fld>
            <a:endParaRPr lang="en-GB"/>
          </a:p>
        </p:txBody>
      </p:sp>
      <p:sp>
        <p:nvSpPr>
          <p:cNvPr id="5" name="Footer Placeholder 4">
            <a:extLst>
              <a:ext uri="{FF2B5EF4-FFF2-40B4-BE49-F238E27FC236}">
                <a16:creationId xmlns:a16="http://schemas.microsoft.com/office/drawing/2014/main" id="{3FAB2901-2BD0-4834-826F-FE83115CC3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B502F3-F894-454E-B47B-18F42304654E}"/>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1749281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099FA7-13E3-44F2-A09D-C61E38C4859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FBD567-B0C0-47CC-8122-FBD9814169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7694B4-EE03-4A0F-B3C1-68A58B3020C2}"/>
              </a:ext>
            </a:extLst>
          </p:cNvPr>
          <p:cNvSpPr>
            <a:spLocks noGrp="1"/>
          </p:cNvSpPr>
          <p:nvPr>
            <p:ph type="dt" sz="half" idx="10"/>
          </p:nvPr>
        </p:nvSpPr>
        <p:spPr/>
        <p:txBody>
          <a:bodyPr/>
          <a:lstStyle/>
          <a:p>
            <a:fld id="{B90FCCE0-2DEE-40F8-A056-86472EEFF24B}" type="datetimeFigureOut">
              <a:rPr lang="en-GB" smtClean="0"/>
              <a:t>17/04/2024</a:t>
            </a:fld>
            <a:endParaRPr lang="en-GB"/>
          </a:p>
        </p:txBody>
      </p:sp>
      <p:sp>
        <p:nvSpPr>
          <p:cNvPr id="5" name="Footer Placeholder 4">
            <a:extLst>
              <a:ext uri="{FF2B5EF4-FFF2-40B4-BE49-F238E27FC236}">
                <a16:creationId xmlns:a16="http://schemas.microsoft.com/office/drawing/2014/main" id="{31A7A2CD-AA2F-4A49-90DC-0C93238B00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0AB13F-34B3-4591-956E-97AD6502A1A0}"/>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175088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141AF-7F31-403C-B126-8395A85DA8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DCDF82-956C-4A57-821D-EBAA3AF9F2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29F688-F6D8-4AEB-A033-F54ED46EC41F}"/>
              </a:ext>
            </a:extLst>
          </p:cNvPr>
          <p:cNvSpPr>
            <a:spLocks noGrp="1"/>
          </p:cNvSpPr>
          <p:nvPr>
            <p:ph type="dt" sz="half" idx="10"/>
          </p:nvPr>
        </p:nvSpPr>
        <p:spPr/>
        <p:txBody>
          <a:bodyPr/>
          <a:lstStyle/>
          <a:p>
            <a:fld id="{B90FCCE0-2DEE-40F8-A056-86472EEFF24B}" type="datetimeFigureOut">
              <a:rPr lang="en-GB" smtClean="0"/>
              <a:t>17/04/2024</a:t>
            </a:fld>
            <a:endParaRPr lang="en-GB"/>
          </a:p>
        </p:txBody>
      </p:sp>
      <p:sp>
        <p:nvSpPr>
          <p:cNvPr id="5" name="Footer Placeholder 4">
            <a:extLst>
              <a:ext uri="{FF2B5EF4-FFF2-40B4-BE49-F238E27FC236}">
                <a16:creationId xmlns:a16="http://schemas.microsoft.com/office/drawing/2014/main" id="{7FF3B993-A96F-4A1C-B2FE-A1185872EF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377297-2389-460D-B5AB-F1C26E35F13B}"/>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3036087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66D5-5092-49C1-83EB-AF0ED076C7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BC07FD2-C909-445A-9E63-D97CD467D6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D2B372-A75D-496C-AA1A-1C4BCB8A5282}"/>
              </a:ext>
            </a:extLst>
          </p:cNvPr>
          <p:cNvSpPr>
            <a:spLocks noGrp="1"/>
          </p:cNvSpPr>
          <p:nvPr>
            <p:ph type="dt" sz="half" idx="10"/>
          </p:nvPr>
        </p:nvSpPr>
        <p:spPr/>
        <p:txBody>
          <a:bodyPr/>
          <a:lstStyle/>
          <a:p>
            <a:fld id="{B90FCCE0-2DEE-40F8-A056-86472EEFF24B}" type="datetimeFigureOut">
              <a:rPr lang="en-GB" smtClean="0"/>
              <a:t>17/04/2024</a:t>
            </a:fld>
            <a:endParaRPr lang="en-GB"/>
          </a:p>
        </p:txBody>
      </p:sp>
      <p:sp>
        <p:nvSpPr>
          <p:cNvPr id="5" name="Footer Placeholder 4">
            <a:extLst>
              <a:ext uri="{FF2B5EF4-FFF2-40B4-BE49-F238E27FC236}">
                <a16:creationId xmlns:a16="http://schemas.microsoft.com/office/drawing/2014/main" id="{E78A34D8-3349-4DD0-8080-F9DC5AB822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9FF90B-8AC4-4ACF-9F59-444F5C6423C0}"/>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1113959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85905-2CA6-4716-A215-08BDC6D4E2B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EBE0C7B-019A-4A15-BB98-A56E32A66A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592583E-E714-4E52-A4EC-859C9793A7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7A81120-8291-4ABF-AD40-0678C2EDDCA4}"/>
              </a:ext>
            </a:extLst>
          </p:cNvPr>
          <p:cNvSpPr>
            <a:spLocks noGrp="1"/>
          </p:cNvSpPr>
          <p:nvPr>
            <p:ph type="dt" sz="half" idx="10"/>
          </p:nvPr>
        </p:nvSpPr>
        <p:spPr/>
        <p:txBody>
          <a:bodyPr/>
          <a:lstStyle/>
          <a:p>
            <a:fld id="{B90FCCE0-2DEE-40F8-A056-86472EEFF24B}" type="datetimeFigureOut">
              <a:rPr lang="en-GB" smtClean="0"/>
              <a:t>17/04/2024</a:t>
            </a:fld>
            <a:endParaRPr lang="en-GB"/>
          </a:p>
        </p:txBody>
      </p:sp>
      <p:sp>
        <p:nvSpPr>
          <p:cNvPr id="6" name="Footer Placeholder 5">
            <a:extLst>
              <a:ext uri="{FF2B5EF4-FFF2-40B4-BE49-F238E27FC236}">
                <a16:creationId xmlns:a16="http://schemas.microsoft.com/office/drawing/2014/main" id="{4724CBA4-447E-4C93-ACC0-E607558784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8976B5-C379-4127-B5D1-8F95A92A6E30}"/>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3292821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8EF38-336C-4D45-B6FC-06FEF5DCB82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58294EB-724B-4A5E-8E0F-CE461DEFF8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662D2A-FD80-42CC-94CB-BE1B55CBFA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C49AFC5-F600-4445-A53B-70DECDA59F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786B77-C661-4007-B634-18A9220D18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4A52FF4-2134-4683-A2DC-B52528B792C2}"/>
              </a:ext>
            </a:extLst>
          </p:cNvPr>
          <p:cNvSpPr>
            <a:spLocks noGrp="1"/>
          </p:cNvSpPr>
          <p:nvPr>
            <p:ph type="dt" sz="half" idx="10"/>
          </p:nvPr>
        </p:nvSpPr>
        <p:spPr/>
        <p:txBody>
          <a:bodyPr/>
          <a:lstStyle/>
          <a:p>
            <a:fld id="{B90FCCE0-2DEE-40F8-A056-86472EEFF24B}" type="datetimeFigureOut">
              <a:rPr lang="en-GB" smtClean="0"/>
              <a:t>17/04/2024</a:t>
            </a:fld>
            <a:endParaRPr lang="en-GB"/>
          </a:p>
        </p:txBody>
      </p:sp>
      <p:sp>
        <p:nvSpPr>
          <p:cNvPr id="8" name="Footer Placeholder 7">
            <a:extLst>
              <a:ext uri="{FF2B5EF4-FFF2-40B4-BE49-F238E27FC236}">
                <a16:creationId xmlns:a16="http://schemas.microsoft.com/office/drawing/2014/main" id="{38A3688D-A235-4578-A608-9626F6A150A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C2B8631-611F-4A89-AD41-712949E614D5}"/>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4224387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91957-AFBF-4C3F-9529-7A2B9FD93E9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17EAE9B-E5B9-4261-AE2A-3E0E3467E7EE}"/>
              </a:ext>
            </a:extLst>
          </p:cNvPr>
          <p:cNvSpPr>
            <a:spLocks noGrp="1"/>
          </p:cNvSpPr>
          <p:nvPr>
            <p:ph type="dt" sz="half" idx="10"/>
          </p:nvPr>
        </p:nvSpPr>
        <p:spPr/>
        <p:txBody>
          <a:bodyPr/>
          <a:lstStyle/>
          <a:p>
            <a:fld id="{B90FCCE0-2DEE-40F8-A056-86472EEFF24B}" type="datetimeFigureOut">
              <a:rPr lang="en-GB" smtClean="0"/>
              <a:t>17/04/2024</a:t>
            </a:fld>
            <a:endParaRPr lang="en-GB"/>
          </a:p>
        </p:txBody>
      </p:sp>
      <p:sp>
        <p:nvSpPr>
          <p:cNvPr id="4" name="Footer Placeholder 3">
            <a:extLst>
              <a:ext uri="{FF2B5EF4-FFF2-40B4-BE49-F238E27FC236}">
                <a16:creationId xmlns:a16="http://schemas.microsoft.com/office/drawing/2014/main" id="{8A8DC064-F7E3-483C-A786-80201AFC372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F5DA13D-4567-4F89-9A72-45D314C800B8}"/>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4085224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160292-1F88-467C-9776-FCC7D450D590}"/>
              </a:ext>
            </a:extLst>
          </p:cNvPr>
          <p:cNvSpPr>
            <a:spLocks noGrp="1"/>
          </p:cNvSpPr>
          <p:nvPr>
            <p:ph type="dt" sz="half" idx="10"/>
          </p:nvPr>
        </p:nvSpPr>
        <p:spPr/>
        <p:txBody>
          <a:bodyPr/>
          <a:lstStyle/>
          <a:p>
            <a:fld id="{B90FCCE0-2DEE-40F8-A056-86472EEFF24B}" type="datetimeFigureOut">
              <a:rPr lang="en-GB" smtClean="0"/>
              <a:t>17/04/2024</a:t>
            </a:fld>
            <a:endParaRPr lang="en-GB"/>
          </a:p>
        </p:txBody>
      </p:sp>
      <p:sp>
        <p:nvSpPr>
          <p:cNvPr id="3" name="Footer Placeholder 2">
            <a:extLst>
              <a:ext uri="{FF2B5EF4-FFF2-40B4-BE49-F238E27FC236}">
                <a16:creationId xmlns:a16="http://schemas.microsoft.com/office/drawing/2014/main" id="{38514ABC-3E19-4393-BCFC-084625245B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FD4F3B4-1BF5-44EE-B533-B776C8C7AA37}"/>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1888306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AA633-AA50-4496-80FB-3605D41357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BED8C57-2499-48FF-AB03-9AA1942CDB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F5C04DC-6274-4875-923A-C5CF5274B0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B261CE-71C9-4CE6-9E11-B8A8364BCA86}"/>
              </a:ext>
            </a:extLst>
          </p:cNvPr>
          <p:cNvSpPr>
            <a:spLocks noGrp="1"/>
          </p:cNvSpPr>
          <p:nvPr>
            <p:ph type="dt" sz="half" idx="10"/>
          </p:nvPr>
        </p:nvSpPr>
        <p:spPr/>
        <p:txBody>
          <a:bodyPr/>
          <a:lstStyle/>
          <a:p>
            <a:fld id="{B90FCCE0-2DEE-40F8-A056-86472EEFF24B}" type="datetimeFigureOut">
              <a:rPr lang="en-GB" smtClean="0"/>
              <a:t>17/04/2024</a:t>
            </a:fld>
            <a:endParaRPr lang="en-GB"/>
          </a:p>
        </p:txBody>
      </p:sp>
      <p:sp>
        <p:nvSpPr>
          <p:cNvPr id="6" name="Footer Placeholder 5">
            <a:extLst>
              <a:ext uri="{FF2B5EF4-FFF2-40B4-BE49-F238E27FC236}">
                <a16:creationId xmlns:a16="http://schemas.microsoft.com/office/drawing/2014/main" id="{9127E290-E6E5-47CD-9989-590935BCD0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EDA013-F0E8-41B3-8FB6-3055856E7A5C}"/>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4161168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1A82A-B7AD-49CD-9790-55A2FBA9E8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F25A92D-D9C2-4B99-B64C-A500065C84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FFAFD9E6-7FB6-4B21-ACD3-0623F0A903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16AD1D-919D-4406-A59F-889F155F435F}"/>
              </a:ext>
            </a:extLst>
          </p:cNvPr>
          <p:cNvSpPr>
            <a:spLocks noGrp="1"/>
          </p:cNvSpPr>
          <p:nvPr>
            <p:ph type="dt" sz="half" idx="10"/>
          </p:nvPr>
        </p:nvSpPr>
        <p:spPr/>
        <p:txBody>
          <a:bodyPr/>
          <a:lstStyle/>
          <a:p>
            <a:fld id="{B90FCCE0-2DEE-40F8-A056-86472EEFF24B}" type="datetimeFigureOut">
              <a:rPr lang="en-GB" smtClean="0"/>
              <a:t>17/04/2024</a:t>
            </a:fld>
            <a:endParaRPr lang="en-GB"/>
          </a:p>
        </p:txBody>
      </p:sp>
      <p:sp>
        <p:nvSpPr>
          <p:cNvPr id="6" name="Footer Placeholder 5">
            <a:extLst>
              <a:ext uri="{FF2B5EF4-FFF2-40B4-BE49-F238E27FC236}">
                <a16:creationId xmlns:a16="http://schemas.microsoft.com/office/drawing/2014/main" id="{402F5537-E8C9-479E-BB39-90CEF08B74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32CA461-8532-4F61-8F0A-B48CA0584112}"/>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3914198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99F65D-3BB6-46E2-8186-A0BC976E8D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A21FB99-E9C1-4A80-9445-F1AAA17BCB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0EC374-EEE5-43DB-B12D-4109324C3F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0FCCE0-2DEE-40F8-A056-86472EEFF24B}" type="datetimeFigureOut">
              <a:rPr lang="en-GB" smtClean="0"/>
              <a:t>17/04/2024</a:t>
            </a:fld>
            <a:endParaRPr lang="en-GB"/>
          </a:p>
        </p:txBody>
      </p:sp>
      <p:sp>
        <p:nvSpPr>
          <p:cNvPr id="5" name="Footer Placeholder 4">
            <a:extLst>
              <a:ext uri="{FF2B5EF4-FFF2-40B4-BE49-F238E27FC236}">
                <a16:creationId xmlns:a16="http://schemas.microsoft.com/office/drawing/2014/main" id="{DBA4821B-0741-4874-8052-C32D8B3529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349E961-BCC7-4B3B-AB9E-5A64118418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E6714A-F00A-4C82-A6A8-E016DBA66D89}" type="slidenum">
              <a:rPr lang="en-GB" smtClean="0"/>
              <a:t>‹#›</a:t>
            </a:fld>
            <a:endParaRPr lang="en-GB"/>
          </a:p>
        </p:txBody>
      </p:sp>
    </p:spTree>
    <p:extLst>
      <p:ext uri="{BB962C8B-B14F-4D97-AF65-F5344CB8AC3E}">
        <p14:creationId xmlns:p14="http://schemas.microsoft.com/office/powerpoint/2010/main" val="28409960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intranet.sheffieldccg.nhs.uk/medicines-index.ht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2.JPG"/><Relationship Id="rId5" Type="http://schemas.openxmlformats.org/officeDocument/2006/relationships/diagramQuickStyle" Target="../diagrams/quickStyle1.xml"/><Relationship Id="rId10" Type="http://schemas.openxmlformats.org/officeDocument/2006/relationships/image" Target="../media/image11.jpg"/><Relationship Id="rId4" Type="http://schemas.openxmlformats.org/officeDocument/2006/relationships/diagramLayout" Target="../diagrams/layout1.xml"/><Relationship Id="rId9" Type="http://schemas.openxmlformats.org/officeDocument/2006/relationships/image" Target="../media/image1.jpg"/></Relationships>
</file>

<file path=ppt/slides/_rels/slide1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hyperlink" Target="https://gbr01.safelinks.protection.outlook.com/ap/t-59584e83/?url=https%3A%2F%2Fteams.microsoft.com%2Fl%2Fmeetup-join%2F19%253ameeting_NDFjYjMzODQtN2JmMC00OWI3LWFhOTYtOGJiNmRhOTI0NDFh%2540thread.v2%2F0%3Fcontext%3D%257b%2522Tid%2522%253a%252237c354b2-85b0-47f5-b222-07b48d774ee3%2522%252c%2522Oid%2522%253a%252229bcd1b7-82ca-4c3a-afc6-e10faeac87ac%2522%257d&amp;data=05%7C02%7Cbarbara.obasi%40nhs.net%7C5093bbc773f1473e9d4e08dc007e4391%7C37c354b285b047f5b22207b48d774ee3%7C0%7C0%7C638385789531037891%7CUnknown%7CTWFpbGZsb3d8eyJWIjoiMC4wLjAwMDAiLCJQIjoiV2luMzIiLCJBTiI6Ik1haWwiLCJXVCI6Mn0%3D%7C3000%7C%7C%7C&amp;sdata=UArzpA%2FPwWqdft6YfEfPa0YtJP6pXa9oz4ZnoX4TKhw%3D&amp;reserved=0"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hyperlink" Target="https://forms.office.com/Pages/ResponsePage.aspx?id=slTDN7CF9UeyIge0jXdO443oflYckS5GlHWzOtEesnlUMDNDTkRVTDI1VTRaV1dPQlhMRFAyTkxNNy4u"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www.intranet.sheffieldccg.nhs.uk/medicines-prescribing/learning-luncheseducational-events.htm"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www.intranet.sheffieldccg.nhs.uk/sheffield-formulary.htm" TargetMode="External"/><Relationship Id="rId5" Type="http://schemas.openxmlformats.org/officeDocument/2006/relationships/hyperlink" Target="https://www.intranet.sheffieldccg.nhs.uk/medicines-prescribing/prescribing-guidelines.htm" TargetMode="External"/><Relationship Id="rId4" Type="http://schemas.openxmlformats.org/officeDocument/2006/relationships/hyperlink" Target="https://www.intranet.sheffieldccg.nhs.uk/medicines-prescribing/traffic-light-drug-list.ht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gbr01.safelinks.protection.outlook.com/?url=https%3A%2F%2Fwww.intranet.sheffieldccg.nhs.uk%2Fmedicines-prescribing%2Ftraffic-light-drug-list.htm&amp;data=05%7C01%7Csharron.kebell%40nhs.net%7Ce1760f3bee864b9c5ae408db5b77ac1f%7C37c354b285b047f5b22207b48d774ee3%7C0%7C0%7C638204341759681467%7CUnknown%7CTWFpbGZsb3d8eyJWIjoiMC4wLjAwMDAiLCJQIjoiV2luMzIiLCJBTiI6Ik1haWwiLCJXVCI6Mn0%3D%7C3000%7C%7C%7C&amp;sdata=FxgUSpPI22IfLbvcsucrDEIr9KN%2BEV85OwiIa5fgR4g%3D&amp;reserved=0" TargetMode="External"/><Relationship Id="rId5" Type="http://schemas.openxmlformats.org/officeDocument/2006/relationships/hyperlink" Target="https://southyorkshire.icb.nhs.uk/our-information/medicines-optimisation/south-yorkshire-icb-medicines-optimisation-committee" TargetMode="Externa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hyperlink" Target="https://mhra-gov.filecamp.com/s/d/JfpeDKgndWv9wzP0" TargetMode="External"/><Relationship Id="rId7" Type="http://schemas.openxmlformats.org/officeDocument/2006/relationships/image" Target="../media/image9.png"/><Relationship Id="rId2" Type="http://schemas.openxmlformats.org/officeDocument/2006/relationships/hyperlink" Target="https://www.gov.uk/drug-device-alerts/0-dot-9-percent-sodium-chloride-solutions-for-irrigation-inhalation-and-eyewash-recall-from-manufacturer-legency-remedies-dsi-slash-2024-slash-004" TargetMode="External"/><Relationship Id="rId1" Type="http://schemas.openxmlformats.org/officeDocument/2006/relationships/slideLayout" Target="../slideLayouts/slideLayout2.xml"/><Relationship Id="rId6" Type="http://schemas.openxmlformats.org/officeDocument/2006/relationships/hyperlink" Target="https://www.cas.mhra.gov.uk/ViewandAcknowledgment/ViewAlert.aspx?AlertID=103243" TargetMode="External"/><Relationship Id="rId5" Type="http://schemas.openxmlformats.org/officeDocument/2006/relationships/hyperlink" Target="https://www.gov.uk/drug-device-alerts/counterfeits-and-unbranded-copies-of-lifevac-anti-choking-devices-may-fail-to-work-correctly-or-worsen-choking-incidents-if-used-dsi-slash-2024-slash-003" TargetMode="External"/><Relationship Id="rId4" Type="http://schemas.openxmlformats.org/officeDocument/2006/relationships/hyperlink" Target="https://www.gov.uk/drug-safety-update/pseudoephedrine-very-rare-risk-of-posterior-reversible-encephalopathy-syndrome-pres-and-reversible-cerebral-vasoconstriction-syndrome-rcv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nww.sth.nhs.uk/STHcontDocs/STH_CGP/PalliativeCare/SheffieldPalliativeCareFormulary.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sps.nhs.uk/articles/treating-heartburn-and-dyspepsia-during-breastfeeding/" TargetMode="External"/><Relationship Id="rId2" Type="http://schemas.openxmlformats.org/officeDocument/2006/relationships/hyperlink" Target="https://www.sps.nhs.uk/home/about-sps/" TargetMode="External"/><Relationship Id="rId1" Type="http://schemas.openxmlformats.org/officeDocument/2006/relationships/slideLayout" Target="../slideLayouts/slideLayout2.xml"/><Relationship Id="rId6" Type="http://schemas.openxmlformats.org/officeDocument/2006/relationships/hyperlink" Target="https://www.sps.nhs.uk/articles/treating-rectal-and-anal-disorders-during-breastfeeding/" TargetMode="External"/><Relationship Id="rId5" Type="http://schemas.openxmlformats.org/officeDocument/2006/relationships/hyperlink" Target="https://www.sps.nhs.uk/articles/treating-insomnia-during-breastfeeding/" TargetMode="External"/><Relationship Id="rId4" Type="http://schemas.openxmlformats.org/officeDocument/2006/relationships/hyperlink" Target="https://www.sps.nhs.uk/articles/using-gastrointestinal-antispasmodics-during-breastfeed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with low confidence">
            <a:extLst>
              <a:ext uri="{FF2B5EF4-FFF2-40B4-BE49-F238E27FC236}">
                <a16:creationId xmlns:a16="http://schemas.microsoft.com/office/drawing/2014/main" id="{1CE215D7-47D1-4406-95C9-0EBD58E67C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003" y="515345"/>
            <a:ext cx="4946648" cy="1208165"/>
          </a:xfrm>
          <a:prstGeom prst="rect">
            <a:avLst/>
          </a:prstGeom>
        </p:spPr>
      </p:pic>
      <p:pic>
        <p:nvPicPr>
          <p:cNvPr id="4" name="Picture 2" descr="C:\Users\heiditaylor\AppData\Local\Microsoft\Windows\INetCache\IE\7GPOFZ3F\600px-384-waving-hand-2.svg[1].png">
            <a:extLst>
              <a:ext uri="{FF2B5EF4-FFF2-40B4-BE49-F238E27FC236}">
                <a16:creationId xmlns:a16="http://schemas.microsoft.com/office/drawing/2014/main" id="{C160FA8C-F3C6-486E-8583-151FB14752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4672" y="138545"/>
            <a:ext cx="1556327" cy="155632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270BD421-CE1B-4176-A08C-7D28C8DD2BED}"/>
              </a:ext>
            </a:extLst>
          </p:cNvPr>
          <p:cNvSpPr>
            <a:spLocks noGrp="1"/>
          </p:cNvSpPr>
          <p:nvPr>
            <p:ph type="ctrTitle"/>
          </p:nvPr>
        </p:nvSpPr>
        <p:spPr>
          <a:xfrm>
            <a:off x="1590675" y="1955410"/>
            <a:ext cx="9010650" cy="3919874"/>
          </a:xfrm>
        </p:spPr>
        <p:txBody>
          <a:bodyPr>
            <a:normAutofit fontScale="90000"/>
          </a:bodyPr>
          <a:lstStyle/>
          <a:p>
            <a:br>
              <a:rPr lang="en-GB" sz="4000" b="1" dirty="0">
                <a:solidFill>
                  <a:srgbClr val="0070C0"/>
                </a:solidFill>
                <a:latin typeface="Arial" panose="020B0604020202020204" pitchFamily="34" charset="0"/>
                <a:cs typeface="Arial" panose="020B0604020202020204" pitchFamily="34" charset="0"/>
              </a:rPr>
            </a:br>
            <a:br>
              <a:rPr lang="en-GB" sz="4000" b="1" dirty="0">
                <a:solidFill>
                  <a:srgbClr val="0070C0"/>
                </a:solidFill>
                <a:latin typeface="Arial" panose="020B0604020202020204" pitchFamily="34" charset="0"/>
                <a:cs typeface="Arial" panose="020B0604020202020204" pitchFamily="34" charset="0"/>
              </a:rPr>
            </a:br>
            <a:br>
              <a:rPr lang="en-GB" sz="4000" b="1" dirty="0">
                <a:solidFill>
                  <a:srgbClr val="0070C0"/>
                </a:solidFill>
                <a:latin typeface="Arial" panose="020B0604020202020204" pitchFamily="34" charset="0"/>
                <a:cs typeface="Arial" panose="020B0604020202020204" pitchFamily="34" charset="0"/>
              </a:rPr>
            </a:br>
            <a:br>
              <a:rPr lang="en-GB" sz="4000" b="1" dirty="0">
                <a:solidFill>
                  <a:srgbClr val="0070C0"/>
                </a:solidFill>
                <a:latin typeface="Arial" panose="020B0604020202020204" pitchFamily="34" charset="0"/>
                <a:cs typeface="Arial" panose="020B0604020202020204" pitchFamily="34" charset="0"/>
              </a:rPr>
            </a:br>
            <a:br>
              <a:rPr lang="en-GB" sz="4000" b="1" dirty="0">
                <a:solidFill>
                  <a:srgbClr val="0070C0"/>
                </a:solidFill>
                <a:latin typeface="Arial" panose="020B0604020202020204" pitchFamily="34" charset="0"/>
                <a:cs typeface="Arial" panose="020B0604020202020204" pitchFamily="34" charset="0"/>
              </a:rPr>
            </a:br>
            <a:br>
              <a:rPr lang="en-GB" sz="4000" b="1" dirty="0">
                <a:solidFill>
                  <a:srgbClr val="0070C0"/>
                </a:solidFill>
                <a:latin typeface="Arial" panose="020B0604020202020204" pitchFamily="34" charset="0"/>
                <a:cs typeface="Arial" panose="020B0604020202020204" pitchFamily="34" charset="0"/>
              </a:rPr>
            </a:br>
            <a:br>
              <a:rPr lang="en-GB" sz="4000" b="1" dirty="0">
                <a:solidFill>
                  <a:srgbClr val="0070C0"/>
                </a:solidFill>
                <a:latin typeface="Arial" panose="020B0604020202020204" pitchFamily="34" charset="0"/>
                <a:cs typeface="Arial" panose="020B0604020202020204" pitchFamily="34" charset="0"/>
              </a:rPr>
            </a:br>
            <a:br>
              <a:rPr lang="en-GB" sz="4000" b="1" dirty="0">
                <a:solidFill>
                  <a:srgbClr val="0070C0"/>
                </a:solidFill>
                <a:latin typeface="Arial" panose="020B0604020202020204" pitchFamily="34" charset="0"/>
                <a:cs typeface="Arial" panose="020B0604020202020204" pitchFamily="34" charset="0"/>
              </a:rPr>
            </a:br>
            <a:br>
              <a:rPr lang="en-GB" sz="4000" b="1" dirty="0">
                <a:solidFill>
                  <a:srgbClr val="0070C0"/>
                </a:solidFill>
                <a:latin typeface="Arial" panose="020B0604020202020204" pitchFamily="34" charset="0"/>
                <a:cs typeface="Arial" panose="020B0604020202020204" pitchFamily="34" charset="0"/>
              </a:rPr>
            </a:br>
            <a:r>
              <a:rPr lang="en-GB" sz="4000" b="1" dirty="0">
                <a:solidFill>
                  <a:srgbClr val="0070C0"/>
                </a:solidFill>
                <a:latin typeface="Arial" panose="020B0604020202020204" pitchFamily="34" charset="0"/>
                <a:cs typeface="Arial" panose="020B0604020202020204" pitchFamily="34" charset="0"/>
              </a:rPr>
              <a:t>Welcome - We will start at 12:30</a:t>
            </a:r>
            <a:br>
              <a:rPr lang="en-GB" sz="4000" b="1" dirty="0">
                <a:solidFill>
                  <a:srgbClr val="0070C0"/>
                </a:solidFill>
                <a:latin typeface="Arial" panose="020B0604020202020204" pitchFamily="34" charset="0"/>
                <a:cs typeface="Arial" panose="020B0604020202020204" pitchFamily="34" charset="0"/>
              </a:rPr>
            </a:br>
            <a:r>
              <a:rPr lang="en-GB" sz="4000" b="1" dirty="0">
                <a:solidFill>
                  <a:srgbClr val="0070C0"/>
                </a:solidFill>
                <a:latin typeface="Arial" panose="020B0604020202020204" pitchFamily="34" charset="0"/>
                <a:cs typeface="Arial" panose="020B0604020202020204" pitchFamily="34" charset="0"/>
              </a:rPr>
              <a:t>Area Prescribing Group – Learning Lunch</a:t>
            </a:r>
            <a:br>
              <a:rPr lang="en-GB" sz="4000" b="1" dirty="0">
                <a:solidFill>
                  <a:srgbClr val="0070C0"/>
                </a:solidFill>
                <a:latin typeface="Arial" panose="020B0604020202020204" pitchFamily="34" charset="0"/>
                <a:cs typeface="Arial" panose="020B0604020202020204" pitchFamily="34" charset="0"/>
              </a:rPr>
            </a:br>
            <a:br>
              <a:rPr lang="en-GB" sz="4000" b="1" dirty="0">
                <a:solidFill>
                  <a:srgbClr val="0070C0"/>
                </a:solidFill>
                <a:latin typeface="Arial" panose="020B0604020202020204" pitchFamily="34" charset="0"/>
                <a:cs typeface="Arial" panose="020B0604020202020204" pitchFamily="34" charset="0"/>
              </a:rPr>
            </a:br>
            <a:r>
              <a:rPr lang="en-GB" sz="4000" b="1" dirty="0">
                <a:solidFill>
                  <a:srgbClr val="0070C0"/>
                </a:solidFill>
                <a:latin typeface="Arial" panose="020B0604020202020204" pitchFamily="34" charset="0"/>
                <a:cs typeface="Arial" panose="020B0604020202020204" pitchFamily="34" charset="0"/>
              </a:rPr>
              <a:t>17 April 2024</a:t>
            </a:r>
            <a:br>
              <a:rPr lang="en-GB" sz="3600" dirty="0">
                <a:solidFill>
                  <a:schemeClr val="accent5">
                    <a:lumMod val="75000"/>
                  </a:schemeClr>
                </a:solidFill>
                <a:latin typeface="Arial" panose="020B0604020202020204" pitchFamily="34" charset="0"/>
                <a:cs typeface="Arial" panose="020B0604020202020204" pitchFamily="34" charset="0"/>
              </a:rPr>
            </a:br>
            <a:br>
              <a:rPr lang="en-GB" sz="3600" dirty="0">
                <a:solidFill>
                  <a:schemeClr val="accent5">
                    <a:lumMod val="75000"/>
                  </a:schemeClr>
                </a:solidFill>
                <a:latin typeface="Arial" panose="020B0604020202020204" pitchFamily="34" charset="0"/>
                <a:cs typeface="Arial" panose="020B0604020202020204" pitchFamily="34" charset="0"/>
              </a:rPr>
            </a:br>
            <a:r>
              <a:rPr lang="en-GB" sz="4000" b="1" dirty="0">
                <a:latin typeface="Arial" panose="020B0604020202020204" pitchFamily="34" charset="0"/>
                <a:cs typeface="Arial" panose="020B0604020202020204" pitchFamily="34" charset="0"/>
                <a:hlinkClick r:id="rId5"/>
              </a:rPr>
              <a:t>Sheffield Medicines and Prescribing</a:t>
            </a:r>
            <a:br>
              <a:rPr lang="en-GB" sz="4000" b="1" dirty="0">
                <a:latin typeface="Arial" panose="020B0604020202020204" pitchFamily="34" charset="0"/>
                <a:cs typeface="Arial" panose="020B0604020202020204" pitchFamily="34" charset="0"/>
              </a:rPr>
            </a:br>
            <a:endParaRPr lang="en-GB" sz="2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2011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70E99-D264-DC6C-39BE-AF2DF3EA31F9}"/>
              </a:ext>
            </a:extLst>
          </p:cNvPr>
          <p:cNvSpPr>
            <a:spLocks noGrp="1"/>
          </p:cNvSpPr>
          <p:nvPr>
            <p:ph type="title"/>
          </p:nvPr>
        </p:nvSpPr>
        <p:spPr>
          <a:xfrm>
            <a:off x="838201" y="338044"/>
            <a:ext cx="9149862" cy="507072"/>
          </a:xfrm>
        </p:spPr>
        <p:txBody>
          <a:bodyPr>
            <a:normAutofit fontScale="90000"/>
          </a:bodyPr>
          <a:lstStyle/>
          <a:p>
            <a:pPr algn="ctr"/>
            <a:r>
              <a:rPr lang="en-GB"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Education and Training </a:t>
            </a:r>
          </a:p>
        </p:txBody>
      </p:sp>
      <p:graphicFrame>
        <p:nvGraphicFramePr>
          <p:cNvPr id="7" name="Content Placeholder 2">
            <a:extLst>
              <a:ext uri="{FF2B5EF4-FFF2-40B4-BE49-F238E27FC236}">
                <a16:creationId xmlns:a16="http://schemas.microsoft.com/office/drawing/2014/main" id="{4323D39B-23EF-AE95-2997-B23B5891D709}"/>
              </a:ext>
            </a:extLst>
          </p:cNvPr>
          <p:cNvGraphicFramePr>
            <a:graphicFrameLocks noGrp="1"/>
          </p:cNvGraphicFramePr>
          <p:nvPr>
            <p:ph idx="1"/>
            <p:extLst>
              <p:ext uri="{D42A27DB-BD31-4B8C-83A1-F6EECF244321}">
                <p14:modId xmlns:p14="http://schemas.microsoft.com/office/powerpoint/2010/main" val="3697246944"/>
              </p:ext>
            </p:extLst>
          </p:nvPr>
        </p:nvGraphicFramePr>
        <p:xfrm>
          <a:off x="419099" y="1231414"/>
          <a:ext cx="11599069" cy="586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blue and white logo&#10;&#10;Description automatically generated">
            <a:extLst>
              <a:ext uri="{FF2B5EF4-FFF2-40B4-BE49-F238E27FC236}">
                <a16:creationId xmlns:a16="http://schemas.microsoft.com/office/drawing/2014/main" id="{2835E4C6-5348-18E0-5FDE-7220DCA0AB37}"/>
              </a:ext>
            </a:extLst>
          </p:cNvPr>
          <p:cNvPicPr>
            <a:picLocks noChangeAspect="1"/>
          </p:cNvPicPr>
          <p:nvPr/>
        </p:nvPicPr>
        <p:blipFill>
          <a:blip r:embed="rId8"/>
          <a:stretch>
            <a:fillRect/>
          </a:stretch>
        </p:blipFill>
        <p:spPr>
          <a:xfrm>
            <a:off x="1312031" y="807282"/>
            <a:ext cx="2010436" cy="476638"/>
          </a:xfrm>
          <a:prstGeom prst="rect">
            <a:avLst/>
          </a:prstGeom>
        </p:spPr>
      </p:pic>
      <p:pic>
        <p:nvPicPr>
          <p:cNvPr id="3" name="Picture 2" descr="Text&#10;&#10;Description automatically generated with low confidence">
            <a:extLst>
              <a:ext uri="{FF2B5EF4-FFF2-40B4-BE49-F238E27FC236}">
                <a16:creationId xmlns:a16="http://schemas.microsoft.com/office/drawing/2014/main" id="{DC35E3EB-F504-98C6-860C-9905142D2E9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46381" y="242887"/>
            <a:ext cx="2871787" cy="942975"/>
          </a:xfrm>
          <a:prstGeom prst="rect">
            <a:avLst/>
          </a:prstGeom>
        </p:spPr>
      </p:pic>
      <p:pic>
        <p:nvPicPr>
          <p:cNvPr id="4" name="Picture 3" descr="A green heart and text&#10;&#10;Description automatically generated">
            <a:extLst>
              <a:ext uri="{FF2B5EF4-FFF2-40B4-BE49-F238E27FC236}">
                <a16:creationId xmlns:a16="http://schemas.microsoft.com/office/drawing/2014/main" id="{B26A7C32-AA4D-28AA-5E66-A9C76012EE68}"/>
              </a:ext>
            </a:extLst>
          </p:cNvPr>
          <p:cNvPicPr>
            <a:picLocks noChangeAspect="1"/>
          </p:cNvPicPr>
          <p:nvPr/>
        </p:nvPicPr>
        <p:blipFill>
          <a:blip r:embed="rId10"/>
          <a:stretch>
            <a:fillRect/>
          </a:stretch>
        </p:blipFill>
        <p:spPr>
          <a:xfrm>
            <a:off x="4352888" y="1293738"/>
            <a:ext cx="2120488" cy="828000"/>
          </a:xfrm>
          <a:prstGeom prst="rect">
            <a:avLst/>
          </a:prstGeom>
        </p:spPr>
      </p:pic>
      <p:pic>
        <p:nvPicPr>
          <p:cNvPr id="8" name="Picture 7" descr="A close-up of a logo&#10;&#10;Description automatically generated">
            <a:extLst>
              <a:ext uri="{FF2B5EF4-FFF2-40B4-BE49-F238E27FC236}">
                <a16:creationId xmlns:a16="http://schemas.microsoft.com/office/drawing/2014/main" id="{44793E10-DAF8-FA5D-04BA-B708DB0E3AD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674293" y="1045601"/>
            <a:ext cx="1504950" cy="800100"/>
          </a:xfrm>
          <a:prstGeom prst="rect">
            <a:avLst/>
          </a:prstGeom>
        </p:spPr>
      </p:pic>
    </p:spTree>
    <p:extLst>
      <p:ext uri="{BB962C8B-B14F-4D97-AF65-F5344CB8AC3E}">
        <p14:creationId xmlns:p14="http://schemas.microsoft.com/office/powerpoint/2010/main" val="2029305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70E99-D264-DC6C-39BE-AF2DF3EA31F9}"/>
              </a:ext>
            </a:extLst>
          </p:cNvPr>
          <p:cNvSpPr>
            <a:spLocks noGrp="1"/>
          </p:cNvSpPr>
          <p:nvPr>
            <p:ph type="title"/>
          </p:nvPr>
        </p:nvSpPr>
        <p:spPr>
          <a:xfrm>
            <a:off x="838200" y="365125"/>
            <a:ext cx="9431215" cy="1325563"/>
          </a:xfrm>
        </p:spPr>
        <p:txBody>
          <a:bodyPr/>
          <a:lstStyle/>
          <a:p>
            <a:pPr algn="ctr"/>
            <a:r>
              <a:rPr lang="en-GB" b="1" dirty="0">
                <a:solidFill>
                  <a:schemeClr val="accent1">
                    <a:lumMod val="50000"/>
                  </a:schemeClr>
                </a:solidFill>
                <a:latin typeface="Verdana" panose="020B0604030504040204" pitchFamily="34" charset="0"/>
                <a:ea typeface="Verdana" panose="020B0604030504040204" pitchFamily="34" charset="0"/>
                <a:cs typeface="Verdana" panose="020B0604030504040204" pitchFamily="34" charset="0"/>
              </a:rPr>
              <a:t>Education and Training </a:t>
            </a:r>
          </a:p>
        </p:txBody>
      </p:sp>
      <p:graphicFrame>
        <p:nvGraphicFramePr>
          <p:cNvPr id="7" name="Content Placeholder 2">
            <a:extLst>
              <a:ext uri="{FF2B5EF4-FFF2-40B4-BE49-F238E27FC236}">
                <a16:creationId xmlns:a16="http://schemas.microsoft.com/office/drawing/2014/main" id="{4323D39B-23EF-AE95-2997-B23B5891D709}"/>
              </a:ext>
            </a:extLst>
          </p:cNvPr>
          <p:cNvGraphicFramePr>
            <a:graphicFrameLocks noGrp="1"/>
          </p:cNvGraphicFramePr>
          <p:nvPr>
            <p:ph idx="1"/>
            <p:extLst>
              <p:ext uri="{D42A27DB-BD31-4B8C-83A1-F6EECF244321}">
                <p14:modId xmlns:p14="http://schemas.microsoft.com/office/powerpoint/2010/main" val="3397677507"/>
              </p:ext>
            </p:extLst>
          </p:nvPr>
        </p:nvGraphicFramePr>
        <p:xfrm>
          <a:off x="998806" y="2053883"/>
          <a:ext cx="9734843" cy="44389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Text&#10;&#10;Description automatically generated with low confidence">
            <a:extLst>
              <a:ext uri="{FF2B5EF4-FFF2-40B4-BE49-F238E27FC236}">
                <a16:creationId xmlns:a16="http://schemas.microsoft.com/office/drawing/2014/main" id="{DC35E3EB-F504-98C6-860C-9905142D2E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46381" y="242887"/>
            <a:ext cx="2871787" cy="942975"/>
          </a:xfrm>
          <a:prstGeom prst="rect">
            <a:avLst/>
          </a:prstGeom>
        </p:spPr>
      </p:pic>
    </p:spTree>
    <p:extLst>
      <p:ext uri="{BB962C8B-B14F-4D97-AF65-F5344CB8AC3E}">
        <p14:creationId xmlns:p14="http://schemas.microsoft.com/office/powerpoint/2010/main" val="3376059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7968E-1BF8-274E-854F-676EFE700232}"/>
              </a:ext>
            </a:extLst>
          </p:cNvPr>
          <p:cNvSpPr>
            <a:spLocks noGrp="1"/>
          </p:cNvSpPr>
          <p:nvPr>
            <p:ph type="title"/>
          </p:nvPr>
        </p:nvSpPr>
        <p:spPr>
          <a:xfrm>
            <a:off x="2152651" y="1325676"/>
            <a:ext cx="2513816" cy="4059690"/>
          </a:xfrm>
        </p:spPr>
        <p:txBody>
          <a:bodyPr>
            <a:normAutofit/>
          </a:bodyPr>
          <a:lstStyle/>
          <a:p>
            <a:r>
              <a:rPr lang="en-GB" sz="3000" dirty="0">
                <a:solidFill>
                  <a:schemeClr val="bg1"/>
                </a:solidFill>
              </a:rPr>
              <a:t>Summary Key actions</a:t>
            </a:r>
          </a:p>
        </p:txBody>
      </p:sp>
      <p:graphicFrame>
        <p:nvGraphicFramePr>
          <p:cNvPr id="5" name="Content Placeholder 2">
            <a:extLst>
              <a:ext uri="{FF2B5EF4-FFF2-40B4-BE49-F238E27FC236}">
                <a16:creationId xmlns:a16="http://schemas.microsoft.com/office/drawing/2014/main" id="{6D44E4CB-2391-44DA-BD21-F7F21BD0F23E}"/>
              </a:ext>
            </a:extLst>
          </p:cNvPr>
          <p:cNvGraphicFramePr>
            <a:graphicFrameLocks noGrp="1"/>
          </p:cNvGraphicFramePr>
          <p:nvPr>
            <p:ph idx="1"/>
            <p:extLst>
              <p:ext uri="{D42A27DB-BD31-4B8C-83A1-F6EECF244321}">
                <p14:modId xmlns:p14="http://schemas.microsoft.com/office/powerpoint/2010/main" val="1768103280"/>
              </p:ext>
            </p:extLst>
          </p:nvPr>
        </p:nvGraphicFramePr>
        <p:xfrm>
          <a:off x="575441" y="1508746"/>
          <a:ext cx="11041118" cy="5168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2">
            <a:extLst>
              <a:ext uri="{FF2B5EF4-FFF2-40B4-BE49-F238E27FC236}">
                <a16:creationId xmlns:a16="http://schemas.microsoft.com/office/drawing/2014/main" id="{8F034370-A19D-44E0-AB3A-99567361304B}"/>
              </a:ext>
            </a:extLst>
          </p:cNvPr>
          <p:cNvSpPr txBox="1">
            <a:spLocks/>
          </p:cNvSpPr>
          <p:nvPr/>
        </p:nvSpPr>
        <p:spPr>
          <a:xfrm>
            <a:off x="575441" y="556191"/>
            <a:ext cx="8981090" cy="1090360"/>
          </a:xfrm>
          <a:prstGeom prst="rect">
            <a:avLst/>
          </a:prstGeom>
        </p:spPr>
        <p:txBody>
          <a:bodyPr/>
          <a:lstStyle>
            <a:lvl1pPr algn="ctr" defTabSz="457200" rtl="0" eaLnBrk="1" latinLnBrk="0" hangingPunct="1">
              <a:lnSpc>
                <a:spcPts val="4000"/>
              </a:lnSpc>
              <a:spcBef>
                <a:spcPct val="0"/>
              </a:spcBef>
              <a:buNone/>
              <a:defRPr sz="3600" b="1" kern="1200">
                <a:solidFill>
                  <a:srgbClr val="007AC2"/>
                </a:solidFill>
                <a:latin typeface="Arial"/>
                <a:ea typeface="+mj-ea"/>
                <a:cs typeface="Arial"/>
              </a:defRPr>
            </a:lvl1pPr>
          </a:lstStyle>
          <a:p>
            <a:r>
              <a:rPr lang="en-GB" sz="3200" dirty="0"/>
              <a:t>Summary of key Actions </a:t>
            </a:r>
            <a:endParaRPr lang="en-GB" dirty="0"/>
          </a:p>
        </p:txBody>
      </p:sp>
      <p:pic>
        <p:nvPicPr>
          <p:cNvPr id="7" name="Picture 6">
            <a:extLst>
              <a:ext uri="{FF2B5EF4-FFF2-40B4-BE49-F238E27FC236}">
                <a16:creationId xmlns:a16="http://schemas.microsoft.com/office/drawing/2014/main" id="{23339A3C-F109-4954-8940-0FD012EAAB58}"/>
              </a:ext>
            </a:extLst>
          </p:cNvPr>
          <p:cNvPicPr>
            <a:picLocks noChangeAspect="1"/>
          </p:cNvPicPr>
          <p:nvPr/>
        </p:nvPicPr>
        <p:blipFill>
          <a:blip r:embed="rId8"/>
          <a:stretch>
            <a:fillRect/>
          </a:stretch>
        </p:blipFill>
        <p:spPr>
          <a:xfrm>
            <a:off x="1564145" y="504975"/>
            <a:ext cx="834110" cy="820701"/>
          </a:xfrm>
          <a:prstGeom prst="rect">
            <a:avLst/>
          </a:prstGeom>
        </p:spPr>
      </p:pic>
      <p:pic>
        <p:nvPicPr>
          <p:cNvPr id="8" name="Picture 7">
            <a:extLst>
              <a:ext uri="{FF2B5EF4-FFF2-40B4-BE49-F238E27FC236}">
                <a16:creationId xmlns:a16="http://schemas.microsoft.com/office/drawing/2014/main" id="{7AED15AC-7385-46CB-9C26-344766019DE4}"/>
              </a:ext>
            </a:extLst>
          </p:cNvPr>
          <p:cNvPicPr>
            <a:picLocks noChangeAspect="1"/>
          </p:cNvPicPr>
          <p:nvPr/>
        </p:nvPicPr>
        <p:blipFill>
          <a:blip r:embed="rId8"/>
          <a:stretch>
            <a:fillRect/>
          </a:stretch>
        </p:blipFill>
        <p:spPr>
          <a:xfrm>
            <a:off x="7820957" y="556191"/>
            <a:ext cx="968118" cy="952555"/>
          </a:xfrm>
          <a:prstGeom prst="rect">
            <a:avLst/>
          </a:prstGeom>
        </p:spPr>
      </p:pic>
      <p:pic>
        <p:nvPicPr>
          <p:cNvPr id="3" name="Picture 2" descr="Text&#10;&#10;Description automatically generated with low confidence">
            <a:extLst>
              <a:ext uri="{FF2B5EF4-FFF2-40B4-BE49-F238E27FC236}">
                <a16:creationId xmlns:a16="http://schemas.microsoft.com/office/drawing/2014/main" id="{9110A130-7832-0C7E-6210-49D4A33DB01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20744" y="180290"/>
            <a:ext cx="2871787" cy="942975"/>
          </a:xfrm>
          <a:prstGeom prst="rect">
            <a:avLst/>
          </a:prstGeom>
        </p:spPr>
      </p:pic>
    </p:spTree>
    <p:extLst>
      <p:ext uri="{BB962C8B-B14F-4D97-AF65-F5344CB8AC3E}">
        <p14:creationId xmlns:p14="http://schemas.microsoft.com/office/powerpoint/2010/main" val="2564039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4" name="Title 2">
            <a:extLst>
              <a:ext uri="{FF2B5EF4-FFF2-40B4-BE49-F238E27FC236}">
                <a16:creationId xmlns:a16="http://schemas.microsoft.com/office/drawing/2014/main" id="{72B0F1EC-14DB-4F6C-A668-71CE9E888C78}"/>
              </a:ext>
            </a:extLst>
          </p:cNvPr>
          <p:cNvSpPr txBox="1">
            <a:spLocks/>
          </p:cNvSpPr>
          <p:nvPr/>
        </p:nvSpPr>
        <p:spPr>
          <a:xfrm>
            <a:off x="1054608" y="783761"/>
            <a:ext cx="8229600" cy="10627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accent1"/>
                </a:solidFill>
                <a:latin typeface="Arial" panose="020B0604020202020204" pitchFamily="34" charset="0"/>
                <a:cs typeface="Arial" panose="020B0604020202020204" pitchFamily="34" charset="0"/>
              </a:rPr>
              <a:t>Next APG– Learning Lunch</a:t>
            </a:r>
          </a:p>
        </p:txBody>
      </p:sp>
      <p:sp>
        <p:nvSpPr>
          <p:cNvPr id="6" name="TextBox 5">
            <a:extLst>
              <a:ext uri="{FF2B5EF4-FFF2-40B4-BE49-F238E27FC236}">
                <a16:creationId xmlns:a16="http://schemas.microsoft.com/office/drawing/2014/main" id="{8DEF8507-2311-498F-8D79-AFC093A96C09}"/>
              </a:ext>
            </a:extLst>
          </p:cNvPr>
          <p:cNvSpPr txBox="1"/>
          <p:nvPr/>
        </p:nvSpPr>
        <p:spPr>
          <a:xfrm>
            <a:off x="520505" y="872815"/>
            <a:ext cx="10611629" cy="5109091"/>
          </a:xfrm>
          <a:prstGeom prst="rect">
            <a:avLst/>
          </a:prstGeom>
          <a:noFill/>
        </p:spPr>
        <p:txBody>
          <a:bodyPr wrap="square">
            <a:spAutoFit/>
          </a:bodyPr>
          <a:lstStyle/>
          <a:p>
            <a:pPr marL="0" indent="0" algn="ctr">
              <a:buNone/>
            </a:pPr>
            <a:endParaRPr lang="en-GB" sz="4000" b="1" dirty="0">
              <a:latin typeface="Arial" panose="020B0604020202020204" pitchFamily="34" charset="0"/>
              <a:cs typeface="Arial" panose="020B0604020202020204" pitchFamily="34" charset="0"/>
            </a:endParaRPr>
          </a:p>
          <a:p>
            <a:pPr algn="ctr"/>
            <a:endParaRPr lang="en-US" sz="4000" u="sng" dirty="0">
              <a:solidFill>
                <a:srgbClr val="6264A7"/>
              </a:solidFill>
              <a:latin typeface="Segoe UI Semibold" panose="020B0702040204020203" pitchFamily="34" charset="0"/>
              <a:ea typeface="Times New Roman" panose="02020603050405020304" pitchFamily="18" charset="0"/>
            </a:endParaRPr>
          </a:p>
          <a:p>
            <a:pPr algn="ctr"/>
            <a:r>
              <a:rPr lang="en-US" sz="4000" b="1" dirty="0">
                <a:solidFill>
                  <a:srgbClr val="252424"/>
                </a:solidFill>
                <a:latin typeface="Arial" panose="020B0604020202020204" pitchFamily="34" charset="0"/>
                <a:ea typeface="Times New Roman" panose="02020603050405020304" pitchFamily="18" charset="0"/>
                <a:cs typeface="Arial" panose="020B0604020202020204" pitchFamily="34" charset="0"/>
              </a:rPr>
              <a:t>Thursday</a:t>
            </a:r>
            <a:r>
              <a:rPr lang="en-US" sz="4000" b="1" dirty="0">
                <a:solidFill>
                  <a:srgbClr val="252424"/>
                </a:solidFill>
                <a:effectLst/>
                <a:latin typeface="Arial" panose="020B0604020202020204" pitchFamily="34" charset="0"/>
                <a:ea typeface="Times New Roman" panose="02020603050405020304" pitchFamily="18" charset="0"/>
                <a:cs typeface="Arial" panose="020B0604020202020204" pitchFamily="34" charset="0"/>
              </a:rPr>
              <a:t>, 9th May 2024</a:t>
            </a:r>
          </a:p>
          <a:p>
            <a:pPr algn="ctr"/>
            <a:endParaRPr lang="en-US" sz="4000" u="sng" dirty="0">
              <a:solidFill>
                <a:srgbClr val="6264A7"/>
              </a:solidFill>
              <a:effectLst/>
              <a:latin typeface="Segoe UI Semibold" panose="020B0702040204020203" pitchFamily="34" charset="0"/>
              <a:ea typeface="Calibri" panose="020F0502020204030204" pitchFamily="34" charset="0"/>
              <a:hlinkClick r:id="" action="ppaction://noaction"/>
            </a:endParaRPr>
          </a:p>
          <a:p>
            <a:pPr algn="ctr"/>
            <a:r>
              <a:rPr lang="en-US" sz="3200" u="sng" dirty="0">
                <a:solidFill>
                  <a:srgbClr val="6264A7"/>
                </a:solidFill>
                <a:effectLst/>
                <a:latin typeface="Segoe UI Semibold" panose="020B0702040204020203" pitchFamily="34" charset="0"/>
                <a:ea typeface="Calibri" panose="020F0502020204030204" pitchFamily="34" charset="0"/>
                <a:cs typeface="Times New Roman" panose="02020603050405020304" pitchFamily="18" charset="0"/>
                <a:hlinkClick r:id="rId3"/>
              </a:rPr>
              <a:t>Click here to join the meeting</a:t>
            </a:r>
            <a:endParaRPr lang="en-US" sz="3200" b="1" dirty="0">
              <a:latin typeface="Arial" panose="020B0604020202020204" pitchFamily="34" charset="0"/>
              <a:cs typeface="Arial" panose="020B0604020202020204" pitchFamily="34" charset="0"/>
            </a:endParaRPr>
          </a:p>
          <a:p>
            <a:pPr algn="ctr"/>
            <a:endParaRPr lang="en-US" sz="3200" b="1" dirty="0">
              <a:latin typeface="Arial" panose="020B0604020202020204" pitchFamily="34" charset="0"/>
              <a:cs typeface="Arial" panose="020B0604020202020204" pitchFamily="34" charset="0"/>
            </a:endParaRPr>
          </a:p>
          <a:p>
            <a:pPr algn="ctr"/>
            <a:r>
              <a:rPr lang="en-US" sz="3200" b="1" dirty="0">
                <a:latin typeface="Arial" panose="020B0604020202020204" pitchFamily="34" charset="0"/>
                <a:cs typeface="Arial" panose="020B0604020202020204" pitchFamily="34" charset="0"/>
              </a:rPr>
              <a:t>Feedback welcome </a:t>
            </a:r>
          </a:p>
          <a:p>
            <a:pPr marL="0" indent="0" algn="ctr">
              <a:buNone/>
            </a:pPr>
            <a:r>
              <a:rPr lang="en-US" sz="3000" b="1" dirty="0">
                <a:latin typeface="Arial" panose="020B0604020202020204" pitchFamily="34" charset="0"/>
                <a:cs typeface="Arial" panose="020B0604020202020204" pitchFamily="34" charset="0"/>
              </a:rPr>
              <a:t> </a:t>
            </a:r>
            <a:r>
              <a:rPr lang="en-GB" sz="2000" u="sng" dirty="0">
                <a:solidFill>
                  <a:srgbClr val="0563C1"/>
                </a:solidFill>
                <a:effectLst/>
                <a:latin typeface="Arial" panose="020B0604020202020204" pitchFamily="34" charset="0"/>
                <a:ea typeface="Calibri" panose="020F0502020204030204" pitchFamily="34" charset="0"/>
                <a:hlinkClick r:id="rId4"/>
              </a:rPr>
              <a:t>https://forms.office.com/Pages/ResponsePage.aspx?id=slTDN7CF9UeyIge0jXdO443oflYckS5GlHWzOtEesnlUMDNDTkRVTDI1VTRaV1dPQlhMRFAyTkxNNy4u</a:t>
            </a:r>
            <a:endParaRPr lang="en-GB" sz="2000"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1D50BBE-5E89-E940-3D6F-A5961F429C78}"/>
              </a:ext>
            </a:extLst>
          </p:cNvPr>
          <p:cNvSpPr txBox="1"/>
          <p:nvPr/>
        </p:nvSpPr>
        <p:spPr>
          <a:xfrm>
            <a:off x="2116152" y="4690169"/>
            <a:ext cx="9015983" cy="646331"/>
          </a:xfrm>
          <a:prstGeom prst="rect">
            <a:avLst/>
          </a:prstGeom>
          <a:noFill/>
        </p:spPr>
        <p:txBody>
          <a:bodyPr wrap="square">
            <a:spAutoFit/>
          </a:bodyPr>
          <a:lstStyle/>
          <a:p>
            <a:endParaRPr lang="en-US" sz="1800" dirty="0">
              <a:solidFill>
                <a:srgbClr val="252424"/>
              </a:solidFill>
              <a:effectLst/>
              <a:latin typeface="Arial" panose="020B0604020202020204" pitchFamily="34" charset="0"/>
              <a:ea typeface="Times New Roman" panose="02020603050405020304" pitchFamily="18" charset="0"/>
              <a:cs typeface="Arial" panose="020B0604020202020204" pitchFamily="34" charset="0"/>
            </a:endParaRPr>
          </a:p>
          <a:p>
            <a:endParaRPr lang="en-US" dirty="0">
              <a:solidFill>
                <a:srgbClr val="252424"/>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77069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7" name="TextBox 6">
            <a:extLst>
              <a:ext uri="{FF2B5EF4-FFF2-40B4-BE49-F238E27FC236}">
                <a16:creationId xmlns:a16="http://schemas.microsoft.com/office/drawing/2014/main" id="{B6CCCD24-2B90-48A8-99FA-E97DE8E33321}"/>
              </a:ext>
            </a:extLst>
          </p:cNvPr>
          <p:cNvSpPr txBox="1"/>
          <p:nvPr/>
        </p:nvSpPr>
        <p:spPr>
          <a:xfrm>
            <a:off x="2414016" y="1255249"/>
            <a:ext cx="6096000" cy="646331"/>
          </a:xfrm>
          <a:prstGeom prst="rect">
            <a:avLst/>
          </a:prstGeom>
          <a:noFill/>
        </p:spPr>
        <p:txBody>
          <a:bodyPr wrap="square">
            <a:spAutoFit/>
          </a:bodyPr>
          <a:lstStyle/>
          <a:p>
            <a:pPr algn="ctr"/>
            <a:r>
              <a:rPr lang="en-GB" sz="3600" b="1" dirty="0">
                <a:solidFill>
                  <a:schemeClr val="accent1"/>
                </a:solidFill>
                <a:latin typeface="Arial" panose="020B0604020202020204" pitchFamily="34" charset="0"/>
                <a:cs typeface="Arial" panose="020B0604020202020204" pitchFamily="34" charset="0"/>
              </a:rPr>
              <a:t>Questions?</a:t>
            </a:r>
          </a:p>
        </p:txBody>
      </p:sp>
      <p:pic>
        <p:nvPicPr>
          <p:cNvPr id="8" name="Picture 2" descr="C:\Users\heiditaylor\AppData\Local\Microsoft\Windows\INetCache\IE\TMWEFS28\questions-1515443524gvX[1].jpg">
            <a:extLst>
              <a:ext uri="{FF2B5EF4-FFF2-40B4-BE49-F238E27FC236}">
                <a16:creationId xmlns:a16="http://schemas.microsoft.com/office/drawing/2014/main" id="{2BD92D78-BEF4-4A60-ABA0-7E0147B2A5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989" y="2492502"/>
            <a:ext cx="4878054" cy="3706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527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4" name="Content Placeholder 1">
            <a:extLst>
              <a:ext uri="{FF2B5EF4-FFF2-40B4-BE49-F238E27FC236}">
                <a16:creationId xmlns:a16="http://schemas.microsoft.com/office/drawing/2014/main" id="{9E22553F-F7BB-4D6F-8FD6-5EFEFDACE308}"/>
              </a:ext>
            </a:extLst>
          </p:cNvPr>
          <p:cNvSpPr txBox="1">
            <a:spLocks/>
          </p:cNvSpPr>
          <p:nvPr/>
        </p:nvSpPr>
        <p:spPr>
          <a:xfrm>
            <a:off x="1032641" y="1119352"/>
            <a:ext cx="10433371" cy="529838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Helen Taylor – Clinical Pharmacist </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Barbara Obasi – Clinical Effectiveness Pharmacist</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Emily Parsons – Medicines Governance Pharmacist</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None/>
              <a:tabLst/>
              <a:defRPr/>
            </a:pPr>
            <a:r>
              <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90000"/>
              </a:lnSpc>
              <a:spcBef>
                <a:spcPts val="1000"/>
              </a:spcBef>
              <a:spcAft>
                <a:spcPts val="0"/>
              </a:spcAft>
              <a:buClrTx/>
              <a:buSzTx/>
              <a:buNone/>
              <a:tabLst/>
              <a:defRPr/>
            </a:pPr>
            <a:r>
              <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House Keeping</a:t>
            </a: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GB"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GB"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Feedback welcome – see form in chat</a:t>
            </a:r>
          </a:p>
        </p:txBody>
      </p:sp>
      <p:pic>
        <p:nvPicPr>
          <p:cNvPr id="5" name="Picture 3" descr="C:\Users\heiditaylor\AppData\Local\Microsoft\Windows\INetCache\IE\TMWEFS28\Octicons-mute.svg[1].png">
            <a:extLst>
              <a:ext uri="{FF2B5EF4-FFF2-40B4-BE49-F238E27FC236}">
                <a16:creationId xmlns:a16="http://schemas.microsoft.com/office/drawing/2014/main" id="{D56A7A72-6D4C-4981-BC5F-0228FC5C4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32641" y="3695449"/>
            <a:ext cx="690561" cy="7892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heiditaylor\AppData\Local\Microsoft\Windows\INetCache\IE\2SLKIZ11\questions[1].jpg">
            <a:extLst>
              <a:ext uri="{FF2B5EF4-FFF2-40B4-BE49-F238E27FC236}">
                <a16:creationId xmlns:a16="http://schemas.microsoft.com/office/drawing/2014/main" id="{3ACC1A1B-0E46-4480-A649-8A94E3D062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747" y="4857661"/>
            <a:ext cx="1303866" cy="86815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1299CE0-4A73-4B9D-B2F0-BA6E4C76439B}"/>
              </a:ext>
            </a:extLst>
          </p:cNvPr>
          <p:cNvSpPr txBox="1"/>
          <p:nvPr/>
        </p:nvSpPr>
        <p:spPr>
          <a:xfrm>
            <a:off x="2791968" y="890016"/>
            <a:ext cx="54864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Introductions</a:t>
            </a:r>
            <a:endParaRPr kumimoji="0" lang="en-GB" sz="3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3745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4" name="Title 2">
            <a:extLst>
              <a:ext uri="{FF2B5EF4-FFF2-40B4-BE49-F238E27FC236}">
                <a16:creationId xmlns:a16="http://schemas.microsoft.com/office/drawing/2014/main" id="{B3511A79-F5BC-44EE-801B-4CBA4603E207}"/>
              </a:ext>
            </a:extLst>
          </p:cNvPr>
          <p:cNvSpPr txBox="1">
            <a:spLocks/>
          </p:cNvSpPr>
          <p:nvPr/>
        </p:nvSpPr>
        <p:spPr>
          <a:xfrm>
            <a:off x="1137199" y="355237"/>
            <a:ext cx="8229600" cy="12252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rPr>
              <a:t>Missed the meeting/other learning lunch resources</a:t>
            </a:r>
          </a:p>
        </p:txBody>
      </p:sp>
      <p:pic>
        <p:nvPicPr>
          <p:cNvPr id="5" name="Picture 2">
            <a:extLst>
              <a:ext uri="{FF2B5EF4-FFF2-40B4-BE49-F238E27FC236}">
                <a16:creationId xmlns:a16="http://schemas.microsoft.com/office/drawing/2014/main" id="{68986961-7D92-4016-82EC-88A439D824F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345" t="18675" r="21776" b="5714"/>
          <a:stretch/>
        </p:blipFill>
        <p:spPr bwMode="auto">
          <a:xfrm>
            <a:off x="462116" y="1406013"/>
            <a:ext cx="7423344" cy="4720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D685331A-547E-4A1C-B6BE-05B716905705}"/>
              </a:ext>
            </a:extLst>
          </p:cNvPr>
          <p:cNvPicPr>
            <a:picLocks noChangeAspect="1"/>
          </p:cNvPicPr>
          <p:nvPr/>
        </p:nvPicPr>
        <p:blipFill rotWithShape="1">
          <a:blip r:embed="rId5"/>
          <a:srcRect l="5346" t="13861" r="41485" b="5170"/>
          <a:stretch/>
        </p:blipFill>
        <p:spPr>
          <a:xfrm>
            <a:off x="5555894" y="2792361"/>
            <a:ext cx="6487766" cy="3334495"/>
          </a:xfrm>
          <a:prstGeom prst="rect">
            <a:avLst/>
          </a:prstGeom>
        </p:spPr>
      </p:pic>
      <p:cxnSp>
        <p:nvCxnSpPr>
          <p:cNvPr id="7" name="Straight Arrow Connector 6">
            <a:extLst>
              <a:ext uri="{FF2B5EF4-FFF2-40B4-BE49-F238E27FC236}">
                <a16:creationId xmlns:a16="http://schemas.microsoft.com/office/drawing/2014/main" id="{A7DAB0E6-4042-4494-B808-744743779506}"/>
              </a:ext>
            </a:extLst>
          </p:cNvPr>
          <p:cNvCxnSpPr>
            <a:cxnSpLocks/>
          </p:cNvCxnSpPr>
          <p:nvPr/>
        </p:nvCxnSpPr>
        <p:spPr>
          <a:xfrm flipH="1">
            <a:off x="2237268" y="1271245"/>
            <a:ext cx="5451558" cy="3007842"/>
          </a:xfrm>
          <a:prstGeom prst="straightConnector1">
            <a:avLst/>
          </a:prstGeom>
          <a:ln w="25400">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93BBB03C-0808-4B7C-9A1B-86A78F045558}"/>
              </a:ext>
            </a:extLst>
          </p:cNvPr>
          <p:cNvCxnSpPr>
            <a:cxnSpLocks/>
          </p:cNvCxnSpPr>
          <p:nvPr/>
        </p:nvCxnSpPr>
        <p:spPr>
          <a:xfrm flipH="1">
            <a:off x="7555197" y="1271245"/>
            <a:ext cx="395003" cy="3103167"/>
          </a:xfrm>
          <a:prstGeom prst="straightConnector1">
            <a:avLst/>
          </a:prstGeom>
          <a:ln w="25400">
            <a:tailEnd type="arrow"/>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2E45D688-82E6-9D64-B66F-E7194CDFA4EE}"/>
              </a:ext>
            </a:extLst>
          </p:cNvPr>
          <p:cNvSpPr txBox="1"/>
          <p:nvPr/>
        </p:nvSpPr>
        <p:spPr>
          <a:xfrm>
            <a:off x="719667" y="6366933"/>
            <a:ext cx="10727266" cy="369332"/>
          </a:xfrm>
          <a:prstGeom prst="rect">
            <a:avLst/>
          </a:prstGeom>
          <a:noFill/>
        </p:spPr>
        <p:txBody>
          <a:bodyPr wrap="square" rtlCol="0">
            <a:spAutoFit/>
          </a:bodyPr>
          <a:lstStyle/>
          <a:p>
            <a:r>
              <a:rPr lang="en-GB" dirty="0">
                <a:hlinkClick r:id="rId6"/>
              </a:rPr>
              <a:t>https://www.intranet.sheffieldccg.nhs.uk/medicines-prescribing/learning-luncheseducational-events.htm</a:t>
            </a:r>
            <a:r>
              <a:rPr lang="en-GB" dirty="0"/>
              <a:t> </a:t>
            </a:r>
          </a:p>
        </p:txBody>
      </p:sp>
    </p:spTree>
    <p:extLst>
      <p:ext uri="{BB962C8B-B14F-4D97-AF65-F5344CB8AC3E}">
        <p14:creationId xmlns:p14="http://schemas.microsoft.com/office/powerpoint/2010/main" val="4151074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4" name="Title 2">
            <a:extLst>
              <a:ext uri="{FF2B5EF4-FFF2-40B4-BE49-F238E27FC236}">
                <a16:creationId xmlns:a16="http://schemas.microsoft.com/office/drawing/2014/main" id="{87BB5E6D-4059-4526-B311-1CAA9562BAB5}"/>
              </a:ext>
            </a:extLst>
          </p:cNvPr>
          <p:cNvSpPr txBox="1">
            <a:spLocks/>
          </p:cNvSpPr>
          <p:nvPr/>
        </p:nvSpPr>
        <p:spPr>
          <a:xfrm>
            <a:off x="611634" y="459670"/>
            <a:ext cx="8249182" cy="6971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rgbClr val="0070C0"/>
                </a:solidFill>
                <a:latin typeface="Arial" panose="020B0604020202020204" pitchFamily="34" charset="0"/>
                <a:cs typeface="Arial" panose="020B0604020202020204" pitchFamily="34" charset="0"/>
              </a:rPr>
              <a:t>Learning objectives</a:t>
            </a:r>
          </a:p>
        </p:txBody>
      </p:sp>
      <p:sp>
        <p:nvSpPr>
          <p:cNvPr id="5" name="Content Placeholder 1">
            <a:extLst>
              <a:ext uri="{FF2B5EF4-FFF2-40B4-BE49-F238E27FC236}">
                <a16:creationId xmlns:a16="http://schemas.microsoft.com/office/drawing/2014/main" id="{5B53C90A-D909-4018-A4D3-37A5EF86BC10}"/>
              </a:ext>
            </a:extLst>
          </p:cNvPr>
          <p:cNvSpPr txBox="1">
            <a:spLocks/>
          </p:cNvSpPr>
          <p:nvPr/>
        </p:nvSpPr>
        <p:spPr>
          <a:xfrm>
            <a:off x="611634" y="1255249"/>
            <a:ext cx="10369039" cy="490109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latin typeface="Arial" panose="020B0604020202020204" pitchFamily="34" charset="0"/>
                <a:cs typeface="Arial" panose="020B0604020202020204" pitchFamily="34" charset="0"/>
              </a:rPr>
              <a:t>To be aware of latest updates &amp; suggested actions to:</a:t>
            </a:r>
          </a:p>
          <a:p>
            <a:r>
              <a:rPr lang="en-GB" sz="2400" dirty="0">
                <a:latin typeface="Arial" panose="020B0604020202020204" pitchFamily="34" charset="0"/>
                <a:cs typeface="Arial" panose="020B0604020202020204" pitchFamily="34" charset="0"/>
                <a:hlinkClick r:id="rId4"/>
              </a:rPr>
              <a:t>Traffic Light Drug List</a:t>
            </a:r>
            <a:r>
              <a:rPr lang="en-GB" sz="2400" dirty="0">
                <a:latin typeface="Arial" panose="020B0604020202020204" pitchFamily="34" charset="0"/>
                <a:cs typeface="Arial" panose="020B0604020202020204" pitchFamily="34" charset="0"/>
              </a:rPr>
              <a:t> </a:t>
            </a:r>
          </a:p>
          <a:p>
            <a:r>
              <a:rPr lang="en-GB" sz="2400" dirty="0">
                <a:latin typeface="Arial" panose="020B0604020202020204" pitchFamily="34" charset="0"/>
                <a:cs typeface="Arial" panose="020B0604020202020204" pitchFamily="34" charset="0"/>
                <a:hlinkClick r:id="rId5"/>
              </a:rPr>
              <a:t>Share care protocols</a:t>
            </a:r>
          </a:p>
          <a:p>
            <a:r>
              <a:rPr lang="en-GB" sz="2400" dirty="0">
                <a:latin typeface="Arial" panose="020B0604020202020204" pitchFamily="34" charset="0"/>
                <a:cs typeface="Arial" panose="020B0604020202020204" pitchFamily="34" charset="0"/>
                <a:hlinkClick r:id="rId6"/>
              </a:rPr>
              <a:t>Formulary</a:t>
            </a:r>
            <a:r>
              <a:rPr lang="en-GB" sz="2400" dirty="0">
                <a:latin typeface="Arial" panose="020B0604020202020204" pitchFamily="34" charset="0"/>
                <a:cs typeface="Arial" panose="020B0604020202020204" pitchFamily="34" charset="0"/>
              </a:rPr>
              <a:t> </a:t>
            </a:r>
          </a:p>
          <a:p>
            <a:r>
              <a:rPr lang="en-GB" sz="2400" dirty="0">
                <a:latin typeface="Arial" panose="020B0604020202020204" pitchFamily="34" charset="0"/>
                <a:cs typeface="Arial" panose="020B0604020202020204" pitchFamily="34" charset="0"/>
              </a:rPr>
              <a:t>Medicines Safety update </a:t>
            </a:r>
          </a:p>
          <a:p>
            <a:r>
              <a:rPr lang="en-GB" sz="2400" dirty="0">
                <a:latin typeface="Arial" panose="020B0604020202020204" pitchFamily="34" charset="0"/>
                <a:cs typeface="Arial" panose="020B0604020202020204" pitchFamily="34" charset="0"/>
              </a:rPr>
              <a:t>General prescribing update </a:t>
            </a:r>
          </a:p>
          <a:p>
            <a:r>
              <a:rPr lang="en-GB" sz="2400" dirty="0">
                <a:latin typeface="Arial" panose="020B0604020202020204" pitchFamily="34" charset="0"/>
                <a:cs typeface="Arial" panose="020B0604020202020204" pitchFamily="34" charset="0"/>
              </a:rPr>
              <a:t>Education &amp;Training opportunities</a:t>
            </a:r>
          </a:p>
          <a:p>
            <a:pPr marL="0" indent="0">
              <a:buNone/>
            </a:pPr>
            <a:endParaRPr lang="en-GB" sz="2400" dirty="0">
              <a:latin typeface="Arial" panose="020B0604020202020204" pitchFamily="34" charset="0"/>
              <a:cs typeface="Arial" panose="020B0604020202020204" pitchFamily="34" charset="0"/>
            </a:endParaRPr>
          </a:p>
          <a:p>
            <a:pPr lvl="1"/>
            <a:endParaRPr lang="en-GB" sz="2000" dirty="0">
              <a:latin typeface="Arial" panose="020B0604020202020204" pitchFamily="34" charset="0"/>
              <a:cs typeface="Arial" panose="020B0604020202020204" pitchFamily="34" charset="0"/>
            </a:endParaRPr>
          </a:p>
          <a:p>
            <a:pPr marL="457200" lvl="1" indent="0">
              <a:buNone/>
            </a:pPr>
            <a:endParaRPr lang="en-GB" sz="3200" dirty="0">
              <a:solidFill>
                <a:srgbClr val="FF0000"/>
              </a:solidFill>
              <a:latin typeface="Arial" panose="020B0604020202020204" pitchFamily="34" charset="0"/>
              <a:cs typeface="Arial" panose="020B0604020202020204" pitchFamily="34" charset="0"/>
            </a:endParaRPr>
          </a:p>
          <a:p>
            <a:endParaRPr lang="en-GB" dirty="0"/>
          </a:p>
        </p:txBody>
      </p:sp>
      <p:pic>
        <p:nvPicPr>
          <p:cNvPr id="6" name="Picture 2" descr="C:\Users\heiditaylor\AppData\Local\Microsoft\Windows\INetCache\IE\2SLKIZ11\target-1414788_640[1].png">
            <a:extLst>
              <a:ext uri="{FF2B5EF4-FFF2-40B4-BE49-F238E27FC236}">
                <a16:creationId xmlns:a16="http://schemas.microsoft.com/office/drawing/2014/main" id="{546EBE45-7B2C-4153-BDDD-3A5B2F5FED4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00366" y="5351356"/>
            <a:ext cx="108000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173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9492" y="104776"/>
            <a:ext cx="2871787" cy="942975"/>
          </a:xfrm>
          <a:prstGeom prst="rect">
            <a:avLst/>
          </a:prstGeom>
        </p:spPr>
      </p:pic>
      <p:sp>
        <p:nvSpPr>
          <p:cNvPr id="7" name="Title 2">
            <a:extLst>
              <a:ext uri="{FF2B5EF4-FFF2-40B4-BE49-F238E27FC236}">
                <a16:creationId xmlns:a16="http://schemas.microsoft.com/office/drawing/2014/main" id="{1D8F22B9-82CD-4CB2-849F-87BF873ECA6F}"/>
              </a:ext>
            </a:extLst>
          </p:cNvPr>
          <p:cNvSpPr txBox="1">
            <a:spLocks/>
          </p:cNvSpPr>
          <p:nvPr/>
        </p:nvSpPr>
        <p:spPr>
          <a:xfrm>
            <a:off x="1660796" y="179623"/>
            <a:ext cx="7105582" cy="11875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chemeClr val="accent1"/>
                </a:solidFill>
                <a:latin typeface="Arial" panose="020B0604020202020204" pitchFamily="34" charset="0"/>
                <a:cs typeface="Arial" panose="020B0604020202020204" pitchFamily="34" charset="0"/>
              </a:rPr>
              <a:t>Traffic Light Drug List</a:t>
            </a:r>
            <a:endParaRPr lang="en-GB" sz="3600" b="1" dirty="0">
              <a:solidFill>
                <a:srgbClr val="FF0000"/>
              </a:solidFill>
              <a:latin typeface="Arial" panose="020B0604020202020204" pitchFamily="34" charset="0"/>
              <a:cs typeface="Arial" panose="020B0604020202020204" pitchFamily="34" charset="0"/>
            </a:endParaRPr>
          </a:p>
        </p:txBody>
      </p:sp>
      <p:pic>
        <p:nvPicPr>
          <p:cNvPr id="8" name="Picture 7" descr="Icon&#10;&#10;Description automatically generated">
            <a:extLst>
              <a:ext uri="{FF2B5EF4-FFF2-40B4-BE49-F238E27FC236}">
                <a16:creationId xmlns:a16="http://schemas.microsoft.com/office/drawing/2014/main" id="{3FF6A785-5398-4755-BBD4-30C222C026DE}"/>
              </a:ext>
            </a:extLst>
          </p:cNvPr>
          <p:cNvPicPr>
            <a:picLocks noChangeAspect="1"/>
          </p:cNvPicPr>
          <p:nvPr/>
        </p:nvPicPr>
        <p:blipFill>
          <a:blip r:embed="rId4"/>
          <a:stretch>
            <a:fillRect/>
          </a:stretch>
        </p:blipFill>
        <p:spPr>
          <a:xfrm>
            <a:off x="7909180" y="87616"/>
            <a:ext cx="828614" cy="828614"/>
          </a:xfrm>
          <a:prstGeom prst="rect">
            <a:avLst/>
          </a:prstGeom>
        </p:spPr>
      </p:pic>
      <p:sp>
        <p:nvSpPr>
          <p:cNvPr id="9" name="Content Placeholder 1">
            <a:extLst>
              <a:ext uri="{FF2B5EF4-FFF2-40B4-BE49-F238E27FC236}">
                <a16:creationId xmlns:a16="http://schemas.microsoft.com/office/drawing/2014/main" id="{D1507FCA-69C5-4339-83F7-EC26CEB6364F}"/>
              </a:ext>
            </a:extLst>
          </p:cNvPr>
          <p:cNvSpPr txBox="1">
            <a:spLocks/>
          </p:cNvSpPr>
          <p:nvPr/>
        </p:nvSpPr>
        <p:spPr>
          <a:xfrm>
            <a:off x="0" y="1007378"/>
            <a:ext cx="4828224" cy="2801087"/>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Courier New" panose="02070309020205020404" pitchFamily="49" charset="0"/>
              <a:buChar char="o"/>
            </a:pPr>
            <a:endParaRPr lang="en-GB" sz="3000" dirty="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Bef>
                <a:spcPts val="0"/>
              </a:spcBef>
              <a:buFont typeface="Wingdings" panose="05000000000000000000" pitchFamily="2" charset="2"/>
              <a:buChar char="§"/>
            </a:pPr>
            <a:r>
              <a:rPr lang="en-GB" sz="7200" dirty="0">
                <a:effectLst/>
                <a:latin typeface="Arial" panose="020B0604020202020204" pitchFamily="34" charset="0"/>
                <a:ea typeface="Calibri" panose="020F0502020204030204" pitchFamily="34" charset="0"/>
                <a:cs typeface="Arial" panose="020B0604020202020204" pitchFamily="34" charset="0"/>
              </a:rPr>
              <a:t>A single SY ICB TLDL is in the process of  being developed (</a:t>
            </a:r>
            <a:r>
              <a:rPr lang="en-GB" sz="7200" dirty="0">
                <a:effectLst/>
                <a:latin typeface="Arial" panose="020B0604020202020204" pitchFamily="34" charset="0"/>
                <a:ea typeface="Calibri" panose="020F0502020204030204" pitchFamily="34" charset="0"/>
                <a:cs typeface="Arial" panose="020B0604020202020204" pitchFamily="34" charset="0"/>
                <a:hlinkClick r:id="rId5"/>
              </a:rPr>
              <a:t>SY IMOC</a:t>
            </a:r>
            <a:r>
              <a:rPr lang="en-GB" sz="7200" dirty="0">
                <a:effectLst/>
                <a:latin typeface="Arial" panose="020B0604020202020204" pitchFamily="34" charset="0"/>
                <a:ea typeface="Calibri" panose="020F0502020204030204" pitchFamily="34" charset="0"/>
                <a:cs typeface="Arial" panose="020B0604020202020204" pitchFamily="34" charset="0"/>
              </a:rPr>
              <a:t>).  Please continue to refer to </a:t>
            </a:r>
            <a:r>
              <a:rPr lang="en-GB" sz="7200" b="1" dirty="0">
                <a:effectLst/>
                <a:latin typeface="Arial" panose="020B0604020202020204" pitchFamily="34" charset="0"/>
                <a:ea typeface="Calibri" panose="020F0502020204030204" pitchFamily="34" charset="0"/>
                <a:cs typeface="Arial" panose="020B0604020202020204" pitchFamily="34" charset="0"/>
              </a:rPr>
              <a:t>both</a:t>
            </a:r>
            <a:r>
              <a:rPr lang="en-GB" sz="7200" dirty="0">
                <a:effectLst/>
                <a:latin typeface="Arial" panose="020B0604020202020204" pitchFamily="34" charset="0"/>
                <a:ea typeface="Calibri" panose="020F0502020204030204" pitchFamily="34" charset="0"/>
                <a:cs typeface="Arial" panose="020B0604020202020204" pitchFamily="34" charset="0"/>
              </a:rPr>
              <a:t> Sheffield place and SY ICB TLDLs</a:t>
            </a:r>
          </a:p>
          <a:p>
            <a:pPr marL="0" indent="0">
              <a:lnSpc>
                <a:spcPct val="120000"/>
              </a:lnSpc>
              <a:spcBef>
                <a:spcPts val="0"/>
              </a:spcBef>
              <a:buNone/>
            </a:pPr>
            <a:endParaRPr lang="en-GB" sz="7200" dirty="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Bef>
                <a:spcPts val="0"/>
              </a:spcBef>
              <a:buFont typeface="Wingdings" panose="05000000000000000000" pitchFamily="2" charset="2"/>
              <a:buChar char="§"/>
            </a:pPr>
            <a:r>
              <a:rPr lang="en-GB" sz="7200" dirty="0">
                <a:latin typeface="Arial" panose="020B0604020202020204" pitchFamily="34" charset="0"/>
                <a:ea typeface="Calibri" panose="020F0502020204030204" pitchFamily="34" charset="0"/>
                <a:cs typeface="Arial" panose="020B0604020202020204" pitchFamily="34" charset="0"/>
              </a:rPr>
              <a:t>To access both SY ICB TLDL and Sheffield place TLDL: </a:t>
            </a:r>
            <a:r>
              <a:rPr lang="en-GB" sz="7200" b="1" dirty="0">
                <a:latin typeface="Arial" panose="020B0604020202020204" pitchFamily="34" charset="0"/>
                <a:ea typeface="Calibri" panose="020F0502020204030204" pitchFamily="34" charset="0"/>
                <a:cs typeface="Arial" panose="020B0604020202020204" pitchFamily="34" charset="0"/>
              </a:rPr>
              <a:t>Sheffield place intranet &gt; Medicines and Prescribing &gt; </a:t>
            </a:r>
            <a:r>
              <a:rPr lang="en-GB" sz="7200" b="1"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TLDL</a:t>
            </a:r>
            <a:r>
              <a:rPr lang="en-GB" sz="7200" b="1" u="sng"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p>
          <a:p>
            <a:pPr>
              <a:lnSpc>
                <a:spcPct val="120000"/>
              </a:lnSpc>
              <a:spcBef>
                <a:spcPts val="0"/>
              </a:spcBef>
              <a:buFont typeface="Wingdings" panose="05000000000000000000" pitchFamily="2" charset="2"/>
              <a:buChar char="§"/>
            </a:pPr>
            <a:endParaRPr lang="en-GB" sz="7400" b="1" u="sng" dirty="0">
              <a:solidFill>
                <a:srgbClr val="0000FF"/>
              </a:solidFill>
              <a:latin typeface="Arial" panose="020B0604020202020204" pitchFamily="34" charset="0"/>
              <a:ea typeface="Calibri" panose="020F0502020204030204" pitchFamily="34" charset="0"/>
              <a:cs typeface="Arial" panose="020B0604020202020204" pitchFamily="34" charset="0"/>
            </a:endParaRPr>
          </a:p>
          <a:p>
            <a:pPr>
              <a:lnSpc>
                <a:spcPct val="120000"/>
              </a:lnSpc>
              <a:spcBef>
                <a:spcPts val="0"/>
              </a:spcBef>
              <a:buFont typeface="Wingdings" panose="05000000000000000000" pitchFamily="2" charset="2"/>
              <a:buChar char="§"/>
            </a:pPr>
            <a:endParaRPr lang="en-GB" sz="7400" b="1" u="sng"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Bef>
                <a:spcPts val="0"/>
              </a:spcBef>
            </a:pPr>
            <a:endParaRPr lang="en-GB" sz="7400" b="1" u="sng"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96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98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9800" dirty="0">
              <a:effectLst/>
              <a:latin typeface="Arial" panose="020B0604020202020204" pitchFamily="34" charset="0"/>
              <a:ea typeface="Calibri" panose="020F0502020204030204" pitchFamily="34" charset="0"/>
              <a:cs typeface="Arial" panose="020B0604020202020204" pitchFamily="34" charset="0"/>
            </a:endParaRPr>
          </a:p>
          <a:p>
            <a:pPr marL="457200" lvl="1" indent="0">
              <a:buNone/>
            </a:pPr>
            <a:r>
              <a:rPr lang="en-GB" sz="9800" dirty="0">
                <a:latin typeface="Arial" panose="020B0604020202020204" pitchFamily="34" charset="0"/>
                <a:ea typeface="Times New Roman" panose="02020603050405020304" pitchFamily="18" charset="0"/>
                <a:cs typeface="Arial" panose="020B0604020202020204" pitchFamily="34" charset="0"/>
              </a:rPr>
              <a:t>	</a:t>
            </a:r>
          </a:p>
          <a:p>
            <a:pPr>
              <a:buFont typeface="Courier New" panose="02070309020205020404" pitchFamily="49" charset="0"/>
              <a:buChar char="o"/>
            </a:pPr>
            <a:endParaRPr lang="en-GB" sz="98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GB" sz="3100" b="1" dirty="0">
                <a:solidFill>
                  <a:prstClr val="black"/>
                </a:solidFill>
                <a:latin typeface="Arial" panose="020B0604020202020204" pitchFamily="34" charset="0"/>
                <a:cs typeface="Arial" panose="020B0604020202020204" pitchFamily="34" charset="0"/>
              </a:rPr>
              <a:t>	</a:t>
            </a:r>
            <a:endParaRPr lang="en-GB" dirty="0"/>
          </a:p>
        </p:txBody>
      </p:sp>
      <p:pic>
        <p:nvPicPr>
          <p:cNvPr id="11" name="Picture 10">
            <a:extLst>
              <a:ext uri="{FF2B5EF4-FFF2-40B4-BE49-F238E27FC236}">
                <a16:creationId xmlns:a16="http://schemas.microsoft.com/office/drawing/2014/main" id="{F0695320-986D-6707-FAE7-2DE190D16568}"/>
              </a:ext>
            </a:extLst>
          </p:cNvPr>
          <p:cNvPicPr>
            <a:picLocks noChangeAspect="1"/>
          </p:cNvPicPr>
          <p:nvPr/>
        </p:nvPicPr>
        <p:blipFill>
          <a:blip r:embed="rId7"/>
          <a:stretch>
            <a:fillRect/>
          </a:stretch>
        </p:blipFill>
        <p:spPr>
          <a:xfrm>
            <a:off x="1158458" y="5659777"/>
            <a:ext cx="1217798" cy="1198223"/>
          </a:xfrm>
          <a:prstGeom prst="rect">
            <a:avLst/>
          </a:prstGeom>
        </p:spPr>
      </p:pic>
      <p:sp>
        <p:nvSpPr>
          <p:cNvPr id="12" name="TextBox 11">
            <a:extLst>
              <a:ext uri="{FF2B5EF4-FFF2-40B4-BE49-F238E27FC236}">
                <a16:creationId xmlns:a16="http://schemas.microsoft.com/office/drawing/2014/main" id="{AAB3FD4A-CB5A-DF90-F007-657D64BEE146}"/>
              </a:ext>
            </a:extLst>
          </p:cNvPr>
          <p:cNvSpPr txBox="1"/>
          <p:nvPr/>
        </p:nvSpPr>
        <p:spPr>
          <a:xfrm>
            <a:off x="15906" y="3953577"/>
            <a:ext cx="4720701" cy="2031325"/>
          </a:xfrm>
          <a:prstGeom prst="rect">
            <a:avLst/>
          </a:prstGeom>
          <a:noFill/>
        </p:spPr>
        <p:txBody>
          <a:bodyPr wrap="square" rtlCol="0">
            <a:spAutoFit/>
          </a:bodyPr>
          <a:lstStyle/>
          <a:p>
            <a:pPr marL="342900" indent="-342900">
              <a:buFont typeface="Wingdings" pitchFamily="2" charset="2"/>
              <a:buChar char="§"/>
            </a:pPr>
            <a:r>
              <a:rPr lang="en-GB" b="1" dirty="0">
                <a:latin typeface="Arial" panose="020B0604020202020204" pitchFamily="34" charset="0"/>
                <a:cs typeface="Arial" panose="020B0604020202020204" pitchFamily="34" charset="0"/>
              </a:rPr>
              <a:t>Optimise Rx will be updated with all IMOC approved TLDL changes.</a:t>
            </a:r>
          </a:p>
          <a:p>
            <a:endParaRPr lang="en-GB" b="1" dirty="0">
              <a:latin typeface="Arial" panose="020B0604020202020204" pitchFamily="34" charset="0"/>
              <a:cs typeface="Arial" panose="020B0604020202020204" pitchFamily="34" charset="0"/>
            </a:endParaRPr>
          </a:p>
          <a:p>
            <a:pPr marL="342900" indent="-342900">
              <a:buFont typeface="Wingdings" pitchFamily="2" charset="2"/>
              <a:buChar char="§"/>
            </a:pPr>
            <a:r>
              <a:rPr lang="en-GB" b="1" dirty="0">
                <a:latin typeface="Arial" panose="020B0604020202020204" pitchFamily="34" charset="0"/>
                <a:cs typeface="Arial" panose="020B0604020202020204" pitchFamily="34" charset="0"/>
              </a:rPr>
              <a:t>Avoid adding any RED medicines prescribed by hospital to patient’s repeat record. Add as ‘hospital only drug’</a:t>
            </a:r>
          </a:p>
        </p:txBody>
      </p:sp>
      <p:graphicFrame>
        <p:nvGraphicFramePr>
          <p:cNvPr id="3" name="Table 2">
            <a:extLst>
              <a:ext uri="{FF2B5EF4-FFF2-40B4-BE49-F238E27FC236}">
                <a16:creationId xmlns:a16="http://schemas.microsoft.com/office/drawing/2014/main" id="{50226135-F8DB-2AB9-10ED-BDFB30D65468}"/>
              </a:ext>
            </a:extLst>
          </p:cNvPr>
          <p:cNvGraphicFramePr>
            <a:graphicFrameLocks noGrp="1"/>
          </p:cNvGraphicFramePr>
          <p:nvPr>
            <p:extLst>
              <p:ext uri="{D42A27DB-BD31-4B8C-83A1-F6EECF244321}">
                <p14:modId xmlns:p14="http://schemas.microsoft.com/office/powerpoint/2010/main" val="952748769"/>
              </p:ext>
            </p:extLst>
          </p:nvPr>
        </p:nvGraphicFramePr>
        <p:xfrm>
          <a:off x="5070511" y="916231"/>
          <a:ext cx="7105581" cy="5854153"/>
        </p:xfrm>
        <a:graphic>
          <a:graphicData uri="http://schemas.openxmlformats.org/drawingml/2006/table">
            <a:tbl>
              <a:tblPr firstRow="1" bandRow="1">
                <a:tableStyleId>{5C22544A-7EE6-4342-B048-85BDC9FD1C3A}</a:tableStyleId>
              </a:tblPr>
              <a:tblGrid>
                <a:gridCol w="2368527">
                  <a:extLst>
                    <a:ext uri="{9D8B030D-6E8A-4147-A177-3AD203B41FA5}">
                      <a16:colId xmlns:a16="http://schemas.microsoft.com/office/drawing/2014/main" val="3879070304"/>
                    </a:ext>
                  </a:extLst>
                </a:gridCol>
                <a:gridCol w="2368527">
                  <a:extLst>
                    <a:ext uri="{9D8B030D-6E8A-4147-A177-3AD203B41FA5}">
                      <a16:colId xmlns:a16="http://schemas.microsoft.com/office/drawing/2014/main" val="1210214355"/>
                    </a:ext>
                  </a:extLst>
                </a:gridCol>
                <a:gridCol w="2368527">
                  <a:extLst>
                    <a:ext uri="{9D8B030D-6E8A-4147-A177-3AD203B41FA5}">
                      <a16:colId xmlns:a16="http://schemas.microsoft.com/office/drawing/2014/main" val="3907899284"/>
                    </a:ext>
                  </a:extLst>
                </a:gridCol>
              </a:tblGrid>
              <a:tr h="699806">
                <a:tc>
                  <a:txBody>
                    <a:bodyPr/>
                    <a:lstStyle/>
                    <a:p>
                      <a:r>
                        <a:rPr lang="en-GB" dirty="0"/>
                        <a:t>Drug</a:t>
                      </a:r>
                    </a:p>
                  </a:txBody>
                  <a:tcPr/>
                </a:tc>
                <a:tc>
                  <a:txBody>
                    <a:bodyPr/>
                    <a:lstStyle/>
                    <a:p>
                      <a:r>
                        <a:rPr lang="en-GB" dirty="0"/>
                        <a:t>Indication</a:t>
                      </a:r>
                    </a:p>
                  </a:txBody>
                  <a:tcPr/>
                </a:tc>
                <a:tc>
                  <a:txBody>
                    <a:bodyPr/>
                    <a:lstStyle/>
                    <a:p>
                      <a:r>
                        <a:rPr lang="en-GB" dirty="0"/>
                        <a:t>SY ICB Traffic Light Status</a:t>
                      </a:r>
                    </a:p>
                  </a:txBody>
                  <a:tcPr/>
                </a:tc>
                <a:extLst>
                  <a:ext uri="{0D108BD9-81ED-4DB2-BD59-A6C34878D82A}">
                    <a16:rowId xmlns:a16="http://schemas.microsoft.com/office/drawing/2014/main" val="2703027967"/>
                  </a:ext>
                </a:extLst>
              </a:tr>
              <a:tr h="684674">
                <a:tc>
                  <a:txBody>
                    <a:bodyPr/>
                    <a:lstStyle/>
                    <a:p>
                      <a:r>
                        <a:rPr lang="en-GB" sz="1600" b="0" i="0" kern="1200" dirty="0">
                          <a:solidFill>
                            <a:schemeClr val="dk1"/>
                          </a:solidFill>
                          <a:effectLst/>
                          <a:latin typeface="+mn-lt"/>
                          <a:ea typeface="+mn-ea"/>
                          <a:cs typeface="+mn-cs"/>
                        </a:rPr>
                        <a:t>Doxylamine &amp; Pyridoxine (</a:t>
                      </a:r>
                      <a:r>
                        <a:rPr lang="en-GB" sz="1600" b="0" i="0" kern="1200" dirty="0" err="1">
                          <a:solidFill>
                            <a:schemeClr val="dk1"/>
                          </a:solidFill>
                          <a:effectLst/>
                          <a:latin typeface="+mn-lt"/>
                          <a:ea typeface="+mn-ea"/>
                          <a:cs typeface="+mn-cs"/>
                        </a:rPr>
                        <a:t>Xonvea</a:t>
                      </a:r>
                      <a:r>
                        <a:rPr lang="en-GB" sz="1600" b="0" i="0" kern="1200" dirty="0">
                          <a:solidFill>
                            <a:schemeClr val="dk1"/>
                          </a:solidFill>
                          <a:effectLst/>
                          <a:latin typeface="+mn-lt"/>
                          <a:ea typeface="+mn-ea"/>
                          <a:cs typeface="+mn-cs"/>
                        </a:rPr>
                        <a:t>®)</a:t>
                      </a:r>
                      <a:endParaRPr lang="en-GB" sz="1600" dirty="0">
                        <a:latin typeface="+mn-lt"/>
                      </a:endParaRPr>
                    </a:p>
                  </a:txBody>
                  <a:tcPr/>
                </a:tc>
                <a:tc>
                  <a:txBody>
                    <a:bodyPr/>
                    <a:lstStyle/>
                    <a:p>
                      <a:r>
                        <a:rPr lang="en-GB" sz="1600" b="0" i="0" kern="1200" dirty="0">
                          <a:solidFill>
                            <a:schemeClr val="dk1"/>
                          </a:solidFill>
                          <a:effectLst/>
                          <a:latin typeface="+mn-lt"/>
                          <a:ea typeface="+mn-ea"/>
                          <a:cs typeface="+mn-cs"/>
                        </a:rPr>
                        <a:t>Nausea and vomiting during pregnancy </a:t>
                      </a:r>
                      <a:endParaRPr lang="en-GB" sz="1600" dirty="0">
                        <a:latin typeface="+mn-lt"/>
                      </a:endParaRPr>
                    </a:p>
                  </a:txBody>
                  <a:tcPr/>
                </a:tc>
                <a:tc>
                  <a:txBody>
                    <a:bodyPr/>
                    <a:lstStyle/>
                    <a:p>
                      <a:r>
                        <a:rPr lang="en-GB" sz="1600" b="1" dirty="0">
                          <a:highlight>
                            <a:srgbClr val="00FF00"/>
                          </a:highlight>
                          <a:latin typeface="+mn-lt"/>
                        </a:rPr>
                        <a:t>Green</a:t>
                      </a:r>
                    </a:p>
                  </a:txBody>
                  <a:tcPr/>
                </a:tc>
                <a:extLst>
                  <a:ext uri="{0D108BD9-81ED-4DB2-BD59-A6C34878D82A}">
                    <a16:rowId xmlns:a16="http://schemas.microsoft.com/office/drawing/2014/main" val="1414483314"/>
                  </a:ext>
                </a:extLst>
              </a:tr>
              <a:tr h="6550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kern="1200" dirty="0">
                          <a:solidFill>
                            <a:schemeClr val="dk1"/>
                          </a:solidFill>
                          <a:effectLst/>
                          <a:latin typeface="+mn-lt"/>
                          <a:ea typeface="+mn-ea"/>
                          <a:cs typeface="+mn-cs"/>
                        </a:rPr>
                        <a:t>Antimalarials </a:t>
                      </a:r>
                      <a:endParaRPr lang="en-GB" sz="1600" dirty="0">
                        <a:latin typeface="+mn-lt"/>
                      </a:endParaRPr>
                    </a:p>
                  </a:txBody>
                  <a:tcPr/>
                </a:tc>
                <a:tc>
                  <a:txBody>
                    <a:bodyPr/>
                    <a:lstStyle/>
                    <a:p>
                      <a:pPr>
                        <a:lnSpc>
                          <a:spcPct val="115000"/>
                        </a:lnSpc>
                      </a:pPr>
                      <a:r>
                        <a:rPr lang="en-GB" sz="1600" b="0" i="0" kern="1200" dirty="0">
                          <a:solidFill>
                            <a:schemeClr val="dk1"/>
                          </a:solidFill>
                          <a:effectLst/>
                          <a:latin typeface="+mn-lt"/>
                          <a:ea typeface="+mn-ea"/>
                          <a:cs typeface="+mn-cs"/>
                        </a:rPr>
                        <a:t>Prophylaxis treatment of malaria  </a:t>
                      </a:r>
                      <a:endParaRPr lang="en-GB" sz="1600" dirty="0">
                        <a:effectLst/>
                        <a:latin typeface="+mn-lt"/>
                        <a:ea typeface="Times New Roman" panose="02020603050405020304" pitchFamily="18" charset="0"/>
                      </a:endParaRPr>
                    </a:p>
                  </a:txBody>
                  <a:tcPr marL="68580" marR="68580" marT="0" marB="0"/>
                </a:tc>
                <a:tc>
                  <a:txBody>
                    <a:bodyPr/>
                    <a:lstStyle/>
                    <a:p>
                      <a:r>
                        <a:rPr lang="en-GB" sz="1600" b="1" dirty="0">
                          <a:highlight>
                            <a:srgbClr val="808080"/>
                          </a:highlight>
                          <a:latin typeface="+mn-lt"/>
                        </a:rPr>
                        <a:t>Grey (2)</a:t>
                      </a:r>
                    </a:p>
                  </a:txBody>
                  <a:tcPr/>
                </a:tc>
                <a:extLst>
                  <a:ext uri="{0D108BD9-81ED-4DB2-BD59-A6C34878D82A}">
                    <a16:rowId xmlns:a16="http://schemas.microsoft.com/office/drawing/2014/main" val="489038513"/>
                  </a:ext>
                </a:extLst>
              </a:tr>
              <a:tr h="684674">
                <a:tc>
                  <a:txBody>
                    <a:bodyPr/>
                    <a:lstStyle/>
                    <a:p>
                      <a:pPr>
                        <a:lnSpc>
                          <a:spcPct val="115000"/>
                        </a:lnSpc>
                      </a:pPr>
                      <a:r>
                        <a:rPr lang="en-GB" sz="1600" b="0" i="0" kern="1200" dirty="0" err="1">
                          <a:solidFill>
                            <a:schemeClr val="dk1"/>
                          </a:solidFill>
                          <a:effectLst/>
                          <a:latin typeface="+mn-lt"/>
                          <a:ea typeface="+mn-ea"/>
                          <a:cs typeface="+mn-cs"/>
                        </a:rPr>
                        <a:t>Tirzepatide</a:t>
                      </a:r>
                      <a:r>
                        <a:rPr lang="en-GB" sz="1600" b="1" i="1" kern="1200" dirty="0">
                          <a:solidFill>
                            <a:schemeClr val="dk1"/>
                          </a:solidFill>
                          <a:effectLst/>
                          <a:latin typeface="+mn-lt"/>
                          <a:ea typeface="+mn-ea"/>
                          <a:cs typeface="+mn-cs"/>
                        </a:rPr>
                        <a:t> (</a:t>
                      </a:r>
                      <a:r>
                        <a:rPr lang="en-GB" sz="1600" b="0" i="0" kern="1200" dirty="0" err="1">
                          <a:solidFill>
                            <a:schemeClr val="dk1"/>
                          </a:solidFill>
                          <a:effectLst/>
                          <a:latin typeface="+mn-lt"/>
                          <a:ea typeface="+mn-ea"/>
                          <a:cs typeface="+mn-cs"/>
                        </a:rPr>
                        <a:t>Mounjaro</a:t>
                      </a:r>
                      <a:r>
                        <a:rPr lang="en-GB" sz="1600" b="0" i="0" kern="1200" dirty="0">
                          <a:solidFill>
                            <a:schemeClr val="dk1"/>
                          </a:solidFill>
                          <a:effectLst/>
                          <a:latin typeface="+mn-lt"/>
                          <a:ea typeface="+mn-ea"/>
                          <a:cs typeface="+mn-cs"/>
                        </a:rPr>
                        <a:t> </a:t>
                      </a:r>
                      <a:r>
                        <a:rPr lang="en-GB" sz="1600" b="0" i="0" kern="1200" dirty="0" err="1">
                          <a:solidFill>
                            <a:schemeClr val="dk1"/>
                          </a:solidFill>
                          <a:effectLst/>
                          <a:latin typeface="+mn-lt"/>
                          <a:ea typeface="+mn-ea"/>
                          <a:cs typeface="+mn-cs"/>
                        </a:rPr>
                        <a:t>KwikPen</a:t>
                      </a:r>
                      <a:r>
                        <a:rPr lang="en-GB" sz="1600" b="0" i="0" kern="1200" dirty="0">
                          <a:solidFill>
                            <a:schemeClr val="dk1"/>
                          </a:solidFill>
                          <a:effectLst/>
                          <a:latin typeface="+mn-lt"/>
                          <a:ea typeface="+mn-ea"/>
                          <a:cs typeface="+mn-cs"/>
                        </a:rPr>
                        <a:t>® )</a:t>
                      </a:r>
                      <a:endParaRPr lang="en-GB" sz="1600" dirty="0">
                        <a:effectLst/>
                        <a:latin typeface="+mn-lt"/>
                        <a:ea typeface="Times New Roman" panose="02020603050405020304" pitchFamily="18" charset="0"/>
                      </a:endParaRPr>
                    </a:p>
                  </a:txBody>
                  <a:tcPr marL="68580" marR="68580" marT="0" marB="0" anchor="b"/>
                </a:tc>
                <a:tc>
                  <a:txBody>
                    <a:bodyPr/>
                    <a:lstStyle/>
                    <a:p>
                      <a:r>
                        <a:rPr lang="en-GB" sz="1600" b="0" i="0" kern="1200" dirty="0">
                          <a:solidFill>
                            <a:schemeClr val="dk1"/>
                          </a:solidFill>
                          <a:effectLst/>
                          <a:latin typeface="+mn-lt"/>
                          <a:ea typeface="+mn-ea"/>
                          <a:cs typeface="+mn-cs"/>
                        </a:rPr>
                        <a:t>Weight management indication</a:t>
                      </a:r>
                      <a:endParaRPr lang="en-GB" sz="1600" b="0" i="0" dirty="0">
                        <a:latin typeface="+mn-lt"/>
                      </a:endParaRPr>
                    </a:p>
                  </a:txBody>
                  <a:tcPr/>
                </a:tc>
                <a:tc>
                  <a:txBody>
                    <a:bodyPr/>
                    <a:lstStyle/>
                    <a:p>
                      <a:r>
                        <a:rPr lang="en-GB" sz="1600" b="1" dirty="0">
                          <a:highlight>
                            <a:srgbClr val="808080"/>
                          </a:highlight>
                          <a:latin typeface="+mn-lt"/>
                        </a:rPr>
                        <a:t>Grey (6)</a:t>
                      </a:r>
                    </a:p>
                  </a:txBody>
                  <a:tcPr/>
                </a:tc>
                <a:extLst>
                  <a:ext uri="{0D108BD9-81ED-4DB2-BD59-A6C34878D82A}">
                    <a16:rowId xmlns:a16="http://schemas.microsoft.com/office/drawing/2014/main" val="4202288575"/>
                  </a:ext>
                </a:extLst>
              </a:tr>
              <a:tr h="2445265">
                <a:tc>
                  <a:txBody>
                    <a:bodyPr/>
                    <a:lstStyle/>
                    <a:p>
                      <a:r>
                        <a:rPr lang="en-GB" sz="1600" b="0" i="0" kern="1200" dirty="0">
                          <a:solidFill>
                            <a:schemeClr val="dk1"/>
                          </a:solidFill>
                          <a:effectLst/>
                          <a:latin typeface="+mn-lt"/>
                          <a:ea typeface="+mn-ea"/>
                          <a:cs typeface="+mn-cs"/>
                        </a:rPr>
                        <a:t>Azathioprine</a:t>
                      </a:r>
                      <a:r>
                        <a:rPr lang="en-GB" sz="1600" b="1" i="1" kern="1200" dirty="0">
                          <a:solidFill>
                            <a:schemeClr val="dk1"/>
                          </a:solidFill>
                          <a:effectLst/>
                          <a:latin typeface="+mn-lt"/>
                          <a:ea typeface="+mn-ea"/>
                          <a:cs typeface="+mn-cs"/>
                        </a:rPr>
                        <a:t> </a:t>
                      </a:r>
                      <a:r>
                        <a:rPr lang="en-GB" sz="1600" b="0" i="0" kern="1200" dirty="0">
                          <a:solidFill>
                            <a:schemeClr val="dk1"/>
                          </a:solidFill>
                          <a:effectLst/>
                          <a:latin typeface="+mn-lt"/>
                          <a:ea typeface="+mn-ea"/>
                          <a:cs typeface="+mn-cs"/>
                        </a:rPr>
                        <a:t> </a:t>
                      </a:r>
                      <a:endParaRPr lang="en-GB" sz="1600" dirty="0">
                        <a:latin typeface="+mn-lt"/>
                      </a:endParaRPr>
                    </a:p>
                  </a:txBody>
                  <a:tcPr/>
                </a:tc>
                <a:tc>
                  <a:txBody>
                    <a:bodyPr/>
                    <a:lstStyle/>
                    <a:p>
                      <a:r>
                        <a:rPr lang="en-GB" sz="1600" b="0" i="0" kern="1200" dirty="0">
                          <a:solidFill>
                            <a:schemeClr val="dk1"/>
                          </a:solidFill>
                          <a:effectLst/>
                          <a:latin typeface="+mn-lt"/>
                          <a:ea typeface="+mn-ea"/>
                          <a:cs typeface="+mn-cs"/>
                        </a:rPr>
                        <a:t>In line with Place’s shared care protocols, preparations within the documents. Cross reference to Grey traffic light status for high strengths (75mg &amp;100mg) </a:t>
                      </a:r>
                      <a:endParaRPr lang="en-GB" sz="1600" dirty="0">
                        <a:latin typeface="+mn-lt"/>
                      </a:endParaRPr>
                    </a:p>
                  </a:txBody>
                  <a:tcPr/>
                </a:tc>
                <a:tc>
                  <a:txBody>
                    <a:bodyPr/>
                    <a:lstStyle/>
                    <a:p>
                      <a:r>
                        <a:rPr lang="en-GB" sz="1600" b="1" dirty="0">
                          <a:highlight>
                            <a:srgbClr val="FFFF00"/>
                          </a:highlight>
                          <a:latin typeface="+mn-lt"/>
                        </a:rPr>
                        <a:t>Amber (</a:t>
                      </a:r>
                      <a:r>
                        <a:rPr lang="en-GB" sz="1600" b="1" i="0" kern="1200" dirty="0">
                          <a:solidFill>
                            <a:schemeClr val="dk1"/>
                          </a:solidFill>
                          <a:effectLst/>
                          <a:highlight>
                            <a:srgbClr val="FFFF00"/>
                          </a:highlight>
                          <a:latin typeface="+mn-lt"/>
                          <a:ea typeface="+mn-ea"/>
                          <a:cs typeface="+mn-cs"/>
                        </a:rPr>
                        <a:t>1,2 ab)</a:t>
                      </a:r>
                      <a:endParaRPr lang="en-GB" sz="1600" b="1" dirty="0">
                        <a:highlight>
                          <a:srgbClr val="FFFF00"/>
                        </a:highlight>
                        <a:latin typeface="+mn-lt"/>
                      </a:endParaRPr>
                    </a:p>
                  </a:txBody>
                  <a:tcPr/>
                </a:tc>
                <a:extLst>
                  <a:ext uri="{0D108BD9-81ED-4DB2-BD59-A6C34878D82A}">
                    <a16:rowId xmlns:a16="http://schemas.microsoft.com/office/drawing/2014/main" val="3855585263"/>
                  </a:ext>
                </a:extLst>
              </a:tr>
              <a:tr h="6846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kern="1200" dirty="0">
                          <a:solidFill>
                            <a:schemeClr val="dk1"/>
                          </a:solidFill>
                          <a:effectLst/>
                          <a:latin typeface="+mn-lt"/>
                          <a:ea typeface="+mn-ea"/>
                          <a:cs typeface="+mn-cs"/>
                        </a:rPr>
                        <a:t>Azathioprine 75mg &amp; 100mg strengths  </a:t>
                      </a:r>
                      <a:endParaRPr lang="en-GB" sz="1600" dirty="0">
                        <a:effectLst/>
                        <a:latin typeface="+mn-lt"/>
                        <a:ea typeface="Times New Roman" panose="02020603050405020304" pitchFamily="18" charset="0"/>
                      </a:endParaRPr>
                    </a:p>
                  </a:txBody>
                  <a:tcPr/>
                </a:tc>
                <a:tc>
                  <a:txBody>
                    <a:bodyPr/>
                    <a:lstStyle/>
                    <a:p>
                      <a:endParaRPr lang="en-GB" sz="1600" b="0" dirty="0">
                        <a:latin typeface="+mn-lt"/>
                      </a:endParaRPr>
                    </a:p>
                  </a:txBody>
                  <a:tcPr/>
                </a:tc>
                <a:tc>
                  <a:txBody>
                    <a:bodyPr/>
                    <a:lstStyle/>
                    <a:p>
                      <a:r>
                        <a:rPr lang="en-GB" sz="1600" b="1" dirty="0">
                          <a:highlight>
                            <a:srgbClr val="808080"/>
                          </a:highlight>
                          <a:latin typeface="+mn-lt"/>
                        </a:rPr>
                        <a:t>Grey (3)</a:t>
                      </a:r>
                    </a:p>
                  </a:txBody>
                  <a:tcPr/>
                </a:tc>
                <a:extLst>
                  <a:ext uri="{0D108BD9-81ED-4DB2-BD59-A6C34878D82A}">
                    <a16:rowId xmlns:a16="http://schemas.microsoft.com/office/drawing/2014/main" val="2120424465"/>
                  </a:ext>
                </a:extLst>
              </a:tr>
            </a:tbl>
          </a:graphicData>
        </a:graphic>
      </p:graphicFrame>
    </p:spTree>
    <p:extLst>
      <p:ext uri="{BB962C8B-B14F-4D97-AF65-F5344CB8AC3E}">
        <p14:creationId xmlns:p14="http://schemas.microsoft.com/office/powerpoint/2010/main" val="1273053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A5C49-DB24-7632-8DCB-D0DAACC73F37}"/>
              </a:ext>
            </a:extLst>
          </p:cNvPr>
          <p:cNvSpPr>
            <a:spLocks noGrp="1"/>
          </p:cNvSpPr>
          <p:nvPr>
            <p:ph type="title"/>
          </p:nvPr>
        </p:nvSpPr>
        <p:spPr>
          <a:xfrm>
            <a:off x="1474984" y="164386"/>
            <a:ext cx="9242032" cy="516651"/>
          </a:xfrm>
        </p:spPr>
        <p:txBody>
          <a:bodyPr>
            <a:normAutofit fontScale="90000"/>
          </a:bodyPr>
          <a:lstStyle/>
          <a:p>
            <a:pPr algn="ctr"/>
            <a:r>
              <a:rPr lang="en-GB" b="1" dirty="0">
                <a:solidFill>
                  <a:schemeClr val="accent1"/>
                </a:solidFill>
                <a:latin typeface="Arial" panose="020B0604020202020204" pitchFamily="34" charset="0"/>
                <a:cs typeface="Arial" panose="020B0604020202020204" pitchFamily="34" charset="0"/>
              </a:rPr>
              <a:t>Medicines Safety</a:t>
            </a:r>
          </a:p>
        </p:txBody>
      </p:sp>
      <p:sp>
        <p:nvSpPr>
          <p:cNvPr id="3" name="Content Placeholder 2">
            <a:extLst>
              <a:ext uri="{FF2B5EF4-FFF2-40B4-BE49-F238E27FC236}">
                <a16:creationId xmlns:a16="http://schemas.microsoft.com/office/drawing/2014/main" id="{535AC7EF-B2DF-72A7-F27B-28AB83117771}"/>
              </a:ext>
            </a:extLst>
          </p:cNvPr>
          <p:cNvSpPr>
            <a:spLocks noGrp="1"/>
          </p:cNvSpPr>
          <p:nvPr>
            <p:ph idx="1"/>
          </p:nvPr>
        </p:nvSpPr>
        <p:spPr>
          <a:xfrm>
            <a:off x="304800" y="681036"/>
            <a:ext cx="11772900" cy="6012578"/>
          </a:xfrm>
        </p:spPr>
        <p:txBody>
          <a:bodyPr>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MHRA and other national alerts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srgbClr val="1D70B8"/>
                </a:solidFill>
                <a:effectLst/>
                <a:uLnTx/>
                <a:uFillTx/>
                <a:latin typeface="Arial" panose="020B0604020202020204" pitchFamily="34" charset="0"/>
                <a:ea typeface="+mn-ea"/>
                <a:cs typeface="Arial" panose="020B0604020202020204" pitchFamily="34" charset="0"/>
                <a:hlinkClick r:id="rId2"/>
              </a:rPr>
              <a:t>Sodium chloride 0.9% solution - urgent product recall</a:t>
            </a:r>
            <a:endParaRPr kumimoji="0" lang="en-GB" sz="1600" b="1" i="0" u="none" strike="noStrike" kern="1200" cap="none" spc="0" normalizeH="0" baseline="0" noProof="0" dirty="0">
              <a:ln>
                <a:noFill/>
              </a:ln>
              <a:solidFill>
                <a:srgbClr val="1D70B8"/>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Potential contamination with </a:t>
            </a:r>
            <a:r>
              <a:rPr kumimoji="0" lang="en-GB"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Ralstonia</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pickettii</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 </a:t>
            </a:r>
            <a:r>
              <a:rPr kumimoji="0" lang="en-GB"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pickettii</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has been identified in 0.9% sodium chloride solutions used for irrigation, inhalation and eyewash. Products recalled within the FSN may be sold individually or as parts of equipment kits (ranging from aseptic clinical equipment packs to first aid kits used outside clinical settings).</a:t>
            </a:r>
          </a:p>
          <a:p>
            <a:pPr marL="0" marR="0" lvl="0" indent="0" algn="l" defTabSz="914400" rtl="0" eaLnBrk="1" fontAlgn="auto" latinLnBrk="0" hangingPunct="1">
              <a:lnSpc>
                <a:spcPct val="100000"/>
              </a:lnSpc>
              <a:spcBef>
                <a:spcPts val="0"/>
              </a:spcBef>
              <a:spcAft>
                <a:spcPts val="0"/>
              </a:spcAft>
              <a:buClrTx/>
              <a:buSz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recalled batches need to be immediately quarantined and returned to the manufacturer.</a:t>
            </a:r>
          </a:p>
          <a:p>
            <a:pPr marL="457200" lvl="1" indent="0">
              <a:lnSpc>
                <a:spcPct val="100000"/>
              </a:lnSpc>
              <a:spcBef>
                <a:spcPts val="0"/>
              </a:spcBef>
              <a:buNone/>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Review your inventory of 0.9% sodium chloride solutions intended for irrigation, inhalation and eyewash, and determine if any of the batch numbers listed in the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FSN</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are present in your stock</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Counterfeits and unbranded copies of </a:t>
            </a:r>
            <a:r>
              <a:rPr kumimoji="0" lang="en-GB" sz="16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hlinkClick r:id="rId5"/>
              </a:rPr>
              <a:t>LifeVac</a:t>
            </a: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 anti-choking devices may fail to work correctly or worsen choking incidents if used</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Anti-choking devices are intended to alleviate choking incidents after Basic Life Support protocols have been attempted and failed. There are numerous counterfeit and unbranded anti-choking devices being sold in the UK online which do not have a valid UKCA or CE mark and may pose a significant risk of worsening choking if used. These devices should not be used in the event of a choking emergency and should be disposed of once identified as counterfeit or non-compliant.</a:t>
            </a:r>
          </a:p>
          <a:p>
            <a:pPr marL="457200" lvl="1" indent="0">
              <a:lnSpc>
                <a:spcPct val="100000"/>
              </a:lnSpc>
              <a:spcBef>
                <a:spcPts val="0"/>
              </a:spcBef>
              <a:buNone/>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Healthcare professionals, especially those working in care settings, health visitors or those working with parents in the community, should consider the need to promote details of the alert.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1" i="0" u="none" strike="noStrike" kern="1200" cap="none" spc="0" normalizeH="0" baseline="0" noProof="0" dirty="0" err="1">
                <a:ln>
                  <a:noFill/>
                </a:ln>
                <a:solidFill>
                  <a:srgbClr val="1D70B8"/>
                </a:solidFill>
                <a:effectLst/>
                <a:uLnTx/>
                <a:uFillTx/>
                <a:latin typeface="Arial" panose="020B0604020202020204" pitchFamily="34" charset="0"/>
                <a:ea typeface="+mn-ea"/>
                <a:cs typeface="Arial" panose="020B0604020202020204" pitchFamily="34" charset="0"/>
                <a:hlinkClick r:id="rId6"/>
              </a:rPr>
              <a:t>NatPSA</a:t>
            </a:r>
            <a:r>
              <a:rPr lang="en-GB" sz="1600" b="1" dirty="0">
                <a:solidFill>
                  <a:srgbClr val="1D70B8"/>
                </a:solidFill>
                <a:latin typeface="Arial" panose="020B0604020202020204" pitchFamily="34" charset="0"/>
                <a:cs typeface="Arial" panose="020B0604020202020204" pitchFamily="34" charset="0"/>
                <a:hlinkClick r:id="rId6"/>
              </a:rPr>
              <a:t>: </a:t>
            </a:r>
            <a:r>
              <a:rPr kumimoji="0" lang="en-GB" sz="1600" b="1" i="0" u="none" strike="noStrike" kern="1200" cap="none" spc="0" normalizeH="0" baseline="0" noProof="0" dirty="0">
                <a:ln>
                  <a:noFill/>
                </a:ln>
                <a:solidFill>
                  <a:srgbClr val="1D70B8"/>
                </a:solidFill>
                <a:effectLst/>
                <a:uLnTx/>
                <a:uFillTx/>
                <a:latin typeface="Arial" panose="020B0604020202020204" pitchFamily="34" charset="0"/>
                <a:ea typeface="+mn-ea"/>
                <a:cs typeface="Arial" panose="020B0604020202020204" pitchFamily="34" charset="0"/>
                <a:hlinkClick r:id="rId6"/>
              </a:rPr>
              <a:t>Potential contamination of some carbomer-containing lubricating eye products</a:t>
            </a:r>
            <a:r>
              <a:rPr kumimoji="0" lang="en-GB" sz="1600" b="1" i="0" u="none" strike="noStrike" kern="1200" cap="none" spc="0" normalizeH="0" baseline="0" noProof="0" dirty="0">
                <a:ln>
                  <a:noFill/>
                </a:ln>
                <a:solidFill>
                  <a:srgbClr val="1D70B8"/>
                </a:solidFill>
                <a:effectLst/>
                <a:uLnTx/>
                <a:uFillTx/>
                <a:latin typeface="Arial" panose="020B0604020202020204" pitchFamily="34" charset="0"/>
                <a:ea typeface="+mn-ea"/>
                <a:cs typeface="Arial" panose="020B0604020202020204" pitchFamily="34" charset="0"/>
              </a:rPr>
              <a:t> – March Update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 of 21 March 2024, the UKHSA and the multi-stakeholder Incident Management Team are satisfied that the risk associated with this outbreak has reduced. The MHRA are satisfied that carbomer-containing lubricating eye products available on the UK market are safe to use in all patients.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other recommendations within the </a:t>
            </a:r>
            <a:r>
              <a:rPr kumimoji="0" lang="en-GB"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NatPSA</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remain.</a:t>
            </a:r>
          </a:p>
          <a:p>
            <a:pPr marL="0" indent="0">
              <a:lnSpc>
                <a:spcPct val="100000"/>
              </a:lnSpc>
              <a:spcBef>
                <a:spcPts val="0"/>
              </a:spcBef>
              <a:buNone/>
            </a:pPr>
            <a:endParaRPr lang="en-GB" sz="14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C466140-A05E-1051-0178-EC577CC70601}"/>
              </a:ext>
            </a:extLst>
          </p:cNvPr>
          <p:cNvPicPr>
            <a:picLocks noChangeAspect="1"/>
          </p:cNvPicPr>
          <p:nvPr/>
        </p:nvPicPr>
        <p:blipFill>
          <a:blip r:embed="rId7"/>
          <a:stretch>
            <a:fillRect/>
          </a:stretch>
        </p:blipFill>
        <p:spPr>
          <a:xfrm>
            <a:off x="0" y="2281577"/>
            <a:ext cx="804759" cy="791823"/>
          </a:xfrm>
          <a:prstGeom prst="rect">
            <a:avLst/>
          </a:prstGeom>
        </p:spPr>
      </p:pic>
      <p:pic>
        <p:nvPicPr>
          <p:cNvPr id="5" name="Picture 4">
            <a:extLst>
              <a:ext uri="{FF2B5EF4-FFF2-40B4-BE49-F238E27FC236}">
                <a16:creationId xmlns:a16="http://schemas.microsoft.com/office/drawing/2014/main" id="{CF30CB11-FE79-8DEC-9460-32F960EC672F}"/>
              </a:ext>
            </a:extLst>
          </p:cNvPr>
          <p:cNvPicPr>
            <a:picLocks noChangeAspect="1"/>
          </p:cNvPicPr>
          <p:nvPr/>
        </p:nvPicPr>
        <p:blipFill>
          <a:blip r:embed="rId7"/>
          <a:stretch>
            <a:fillRect/>
          </a:stretch>
        </p:blipFill>
        <p:spPr>
          <a:xfrm>
            <a:off x="34079" y="4487595"/>
            <a:ext cx="804759" cy="791823"/>
          </a:xfrm>
          <a:prstGeom prst="rect">
            <a:avLst/>
          </a:prstGeom>
        </p:spPr>
      </p:pic>
    </p:spTree>
    <p:extLst>
      <p:ext uri="{BB962C8B-B14F-4D97-AF65-F5344CB8AC3E}">
        <p14:creationId xmlns:p14="http://schemas.microsoft.com/office/powerpoint/2010/main" val="1461127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A5C49-DB24-7632-8DCB-D0DAACC73F37}"/>
              </a:ext>
            </a:extLst>
          </p:cNvPr>
          <p:cNvSpPr>
            <a:spLocks noGrp="1"/>
          </p:cNvSpPr>
          <p:nvPr>
            <p:ph type="title"/>
          </p:nvPr>
        </p:nvSpPr>
        <p:spPr>
          <a:xfrm>
            <a:off x="838200" y="365126"/>
            <a:ext cx="10515600" cy="1014358"/>
          </a:xfrm>
        </p:spPr>
        <p:txBody>
          <a:bodyPr/>
          <a:lstStyle/>
          <a:p>
            <a:pPr algn="ctr"/>
            <a:r>
              <a:rPr lang="en-GB" b="1" dirty="0">
                <a:solidFill>
                  <a:schemeClr val="accent1"/>
                </a:solidFill>
                <a:latin typeface="Arial" panose="020B0604020202020204" pitchFamily="34" charset="0"/>
                <a:cs typeface="Arial" panose="020B0604020202020204" pitchFamily="34" charset="0"/>
              </a:rPr>
              <a:t>Medicines Safety</a:t>
            </a:r>
            <a:endParaRPr lang="en-GB" b="1" dirty="0">
              <a:solidFill>
                <a:srgbClr val="FF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35AC7EF-B2DF-72A7-F27B-28AB83117771}"/>
              </a:ext>
            </a:extLst>
          </p:cNvPr>
          <p:cNvSpPr>
            <a:spLocks noGrp="1"/>
          </p:cNvSpPr>
          <p:nvPr>
            <p:ph idx="1"/>
          </p:nvPr>
        </p:nvSpPr>
        <p:spPr>
          <a:xfrm>
            <a:off x="748862" y="1379484"/>
            <a:ext cx="10604938" cy="4797479"/>
          </a:xfrm>
        </p:spPr>
        <p:txBody>
          <a:bodyPr>
            <a:normAutofit/>
          </a:bodyPr>
          <a:lstStyle/>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p:txBody>
      </p:sp>
      <p:sp>
        <p:nvSpPr>
          <p:cNvPr id="5" name="TextBox 4">
            <a:extLst>
              <a:ext uri="{FF2B5EF4-FFF2-40B4-BE49-F238E27FC236}">
                <a16:creationId xmlns:a16="http://schemas.microsoft.com/office/drawing/2014/main" id="{7593CE38-B17D-FECE-6150-514B1FF6B0CC}"/>
              </a:ext>
            </a:extLst>
          </p:cNvPr>
          <p:cNvSpPr txBox="1"/>
          <p:nvPr/>
        </p:nvSpPr>
        <p:spPr>
          <a:xfrm>
            <a:off x="367861" y="1671145"/>
            <a:ext cx="11755821" cy="4401205"/>
          </a:xfrm>
          <a:prstGeom prst="rect">
            <a:avLst/>
          </a:prstGeom>
          <a:noFill/>
        </p:spPr>
        <p:txBody>
          <a:bodyPr wrap="square">
            <a:spAutoFit/>
          </a:bodyPr>
          <a:lstStyle/>
          <a:p>
            <a:pPr>
              <a:defRPr/>
            </a:pPr>
            <a:r>
              <a:rPr lang="en-US" sz="2400" b="1" dirty="0">
                <a:solidFill>
                  <a:srgbClr val="1D70B8"/>
                </a:solidFill>
                <a:latin typeface="Arial" panose="020B0604020202020204" pitchFamily="34" charset="0"/>
                <a:cs typeface="Arial" panose="020B0604020202020204" pitchFamily="34" charset="0"/>
              </a:rPr>
              <a:t>Azathioprine tablets 75 mg &amp; 100 mg </a:t>
            </a:r>
          </a:p>
          <a:p>
            <a:pPr marL="285750" indent="-285750">
              <a:buFont typeface="Courier New" panose="02070309020205020404" pitchFamily="49" charset="0"/>
              <a:buChar char="o"/>
            </a:pPr>
            <a:r>
              <a:rPr lang="en-US" sz="2000" dirty="0">
                <a:effectLst/>
                <a:latin typeface="Arial" panose="020B0604020202020204" pitchFamily="34" charset="0"/>
                <a:ea typeface="Calibri" panose="020F0502020204030204" pitchFamily="34" charset="0"/>
              </a:rPr>
              <a:t>Classified as </a:t>
            </a:r>
            <a:r>
              <a:rPr lang="en-US" sz="2000" dirty="0">
                <a:solidFill>
                  <a:schemeClr val="bg2">
                    <a:lumMod val="50000"/>
                  </a:schemeClr>
                </a:solidFill>
                <a:effectLst/>
                <a:latin typeface="Arial" panose="020B0604020202020204" pitchFamily="34" charset="0"/>
                <a:ea typeface="Calibri" panose="020F0502020204030204" pitchFamily="34" charset="0"/>
              </a:rPr>
              <a:t>Grey</a:t>
            </a:r>
            <a:r>
              <a:rPr lang="en-US" sz="2000" dirty="0">
                <a:solidFill>
                  <a:schemeClr val="bg2">
                    <a:lumMod val="50000"/>
                  </a:schemeClr>
                </a:solidFill>
                <a:latin typeface="Arial" panose="020B0604020202020204" pitchFamily="34" charset="0"/>
                <a:ea typeface="Calibri" panose="020F0502020204030204" pitchFamily="34" charset="0"/>
              </a:rPr>
              <a:t> </a:t>
            </a:r>
            <a:r>
              <a:rPr lang="en-US" sz="2000" dirty="0">
                <a:effectLst/>
                <a:latin typeface="Arial" panose="020B0604020202020204" pitchFamily="34" charset="0"/>
                <a:ea typeface="Calibri" panose="020F0502020204030204" pitchFamily="34" charset="0"/>
              </a:rPr>
              <a:t>(criteria 3) on the SY ICB TLDL</a:t>
            </a:r>
          </a:p>
          <a:p>
            <a:pPr marL="800100" lvl="1" indent="-342900">
              <a:buFont typeface="Wingdings" panose="05000000000000000000" pitchFamily="2" charset="2"/>
              <a:buChar char="Ø"/>
            </a:pPr>
            <a:r>
              <a:rPr lang="en-US" sz="2000" dirty="0">
                <a:latin typeface="Arial" panose="020B0604020202020204" pitchFamily="34" charset="0"/>
                <a:ea typeface="Calibri" panose="020F0502020204030204" pitchFamily="34" charset="0"/>
              </a:rPr>
              <a:t>25mg &amp; 50mg tablets are amber on place TLDLs for indications included on SCPs</a:t>
            </a:r>
            <a:endParaRPr lang="en-US" sz="2000" dirty="0">
              <a:effectLst/>
              <a:latin typeface="Arial" panose="020B0604020202020204" pitchFamily="34" charset="0"/>
              <a:ea typeface="Calibri" panose="020F0502020204030204" pitchFamily="34" charset="0"/>
            </a:endParaRPr>
          </a:p>
          <a:p>
            <a:pPr marL="285750" indent="-285750">
              <a:buFont typeface="Courier New" panose="02070309020205020404" pitchFamily="49" charset="0"/>
              <a:buChar char="o"/>
            </a:pPr>
            <a:r>
              <a:rPr lang="en-US" sz="2000" dirty="0">
                <a:latin typeface="Arial" panose="020B0604020202020204" pitchFamily="34" charset="0"/>
                <a:ea typeface="Calibri" panose="020F0502020204030204" pitchFamily="34" charset="0"/>
              </a:rPr>
              <a:t>Rationale: </a:t>
            </a:r>
          </a:p>
          <a:p>
            <a:pPr marL="800100" lvl="1" indent="-342900">
              <a:buFont typeface="Wingdings" panose="05000000000000000000" pitchFamily="2" charset="2"/>
              <a:buChar char="Ø"/>
            </a:pPr>
            <a:r>
              <a:rPr lang="en-GB" sz="2000" dirty="0">
                <a:latin typeface="Arial" panose="020B0604020202020204" pitchFamily="34" charset="0"/>
                <a:ea typeface="Calibri" panose="020F0502020204030204" pitchFamily="34" charset="0"/>
              </a:rPr>
              <a:t>Risk of confusion by patients and clinicians with potential risk of accidental overdose or underdose</a:t>
            </a:r>
          </a:p>
          <a:p>
            <a:pPr marL="800100" lvl="1" indent="-342900">
              <a:buFont typeface="Wingdings" panose="05000000000000000000" pitchFamily="2" charset="2"/>
              <a:buChar char="Ø"/>
            </a:pPr>
            <a:r>
              <a:rPr lang="en-GB" sz="2000" dirty="0">
                <a:effectLst/>
                <a:latin typeface="Arial" panose="020B0604020202020204" pitchFamily="34" charset="0"/>
                <a:ea typeface="Calibri" panose="020F0502020204030204" pitchFamily="34" charset="0"/>
              </a:rPr>
              <a:t>Cost implication</a:t>
            </a:r>
          </a:p>
          <a:p>
            <a:pPr marL="342900" indent="-342900">
              <a:buFont typeface="Courier New" panose="02070309020205020404" pitchFamily="49" charset="0"/>
              <a:buChar char="o"/>
            </a:pPr>
            <a:r>
              <a:rPr lang="en-GB" sz="2000" dirty="0">
                <a:latin typeface="Arial" panose="020B0604020202020204" pitchFamily="34" charset="0"/>
                <a:ea typeface="Calibri" panose="020F0502020204030204" pitchFamily="34" charset="0"/>
              </a:rPr>
              <a:t>Supported by secondary care in Sheffield and Community Pharmacy SY</a:t>
            </a:r>
            <a:endParaRPr lang="en-GB" sz="2000" dirty="0">
              <a:effectLst/>
              <a:latin typeface="Arial" panose="020B0604020202020204" pitchFamily="34" charset="0"/>
              <a:ea typeface="Calibri" panose="020F0502020204030204" pitchFamily="34" charset="0"/>
            </a:endParaRPr>
          </a:p>
          <a:p>
            <a:pPr marL="285750" indent="-285750">
              <a:buFont typeface="Courier New" panose="02070309020205020404" pitchFamily="49" charset="0"/>
              <a:buChar char="o"/>
            </a:pPr>
            <a:r>
              <a:rPr lang="en-GB" sz="2000" dirty="0">
                <a:latin typeface="Arial" panose="020B0604020202020204" pitchFamily="34" charset="0"/>
                <a:ea typeface="Calibri" panose="020F0502020204030204" pitchFamily="34" charset="0"/>
              </a:rPr>
              <a:t>Extra advice:</a:t>
            </a:r>
          </a:p>
          <a:p>
            <a:pPr marL="800100" lvl="1" indent="-342900">
              <a:buFont typeface="Wingdings" panose="05000000000000000000" pitchFamily="2" charset="2"/>
              <a:buChar char="Ø"/>
            </a:pPr>
            <a:r>
              <a:rPr lang="en-GB" sz="2000" dirty="0">
                <a:effectLst/>
                <a:latin typeface="Arial" panose="020B0604020202020204" pitchFamily="34" charset="0"/>
                <a:ea typeface="Calibri" panose="020F0502020204030204" pitchFamily="34" charset="0"/>
                <a:cs typeface="Arial" panose="020B0604020202020204" pitchFamily="34" charset="0"/>
              </a:rPr>
              <a:t>Include </a:t>
            </a:r>
            <a:r>
              <a:rPr lang="en-US" sz="2000" dirty="0">
                <a:effectLst/>
                <a:latin typeface="Arial" panose="020B0604020202020204" pitchFamily="34" charset="0"/>
                <a:ea typeface="Calibri" panose="020F0502020204030204" pitchFamily="34" charset="0"/>
                <a:cs typeface="Arial" panose="020B0604020202020204" pitchFamily="34" charset="0"/>
              </a:rPr>
              <a:t>a total daily dose on all prescriptions</a:t>
            </a:r>
          </a:p>
          <a:p>
            <a:pPr marL="800100" lvl="1" indent="-342900">
              <a:buFont typeface="Wingdings" panose="05000000000000000000" pitchFamily="2" charset="2"/>
              <a:buChar char="Ø"/>
            </a:pPr>
            <a:r>
              <a:rPr lang="en-US" sz="2000" dirty="0">
                <a:effectLst/>
                <a:latin typeface="Arial" panose="020B0604020202020204" pitchFamily="34" charset="0"/>
                <a:ea typeface="Calibri" panose="020F0502020204030204" pitchFamily="34" charset="0"/>
                <a:cs typeface="Arial" panose="020B0604020202020204" pitchFamily="34" charset="0"/>
              </a:rPr>
              <a:t>Avoid prescribing in half tablets</a:t>
            </a:r>
          </a:p>
          <a:p>
            <a:pPr marL="342900" indent="-342900">
              <a:buFont typeface="Courier New" panose="02070309020205020404" pitchFamily="49" charset="0"/>
              <a:buChar char="o"/>
            </a:pPr>
            <a:r>
              <a:rPr lang="en-US" sz="2000" dirty="0" err="1">
                <a:latin typeface="Arial" panose="020B0604020202020204" pitchFamily="34" charset="0"/>
                <a:ea typeface="Calibri" panose="020F0502020204030204" pitchFamily="34" charset="0"/>
                <a:cs typeface="Arial" panose="020B0604020202020204" pitchFamily="34" charset="0"/>
              </a:rPr>
              <a:t>OptimiseRx</a:t>
            </a:r>
            <a:r>
              <a:rPr lang="en-US" sz="2000" dirty="0">
                <a:latin typeface="Arial" panose="020B0604020202020204" pitchFamily="34" charset="0"/>
                <a:ea typeface="Calibri" panose="020F0502020204030204" pitchFamily="34" charset="0"/>
                <a:cs typeface="Arial" panose="020B0604020202020204" pitchFamily="34" charset="0"/>
              </a:rPr>
              <a:t> will be updated to support prescribing of the lower strengths</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Courier New" panose="02070309020205020404" pitchFamily="49" charset="0"/>
              <a:buChar char="o"/>
            </a:pPr>
            <a:endParaRPr lang="en-GB" dirty="0"/>
          </a:p>
        </p:txBody>
      </p:sp>
    </p:spTree>
    <p:extLst>
      <p:ext uri="{BB962C8B-B14F-4D97-AF65-F5344CB8AC3E}">
        <p14:creationId xmlns:p14="http://schemas.microsoft.com/office/powerpoint/2010/main" val="2083801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E4B96-CB9E-2717-24A6-8E82E851ACED}"/>
              </a:ext>
            </a:extLst>
          </p:cNvPr>
          <p:cNvSpPr>
            <a:spLocks noGrp="1"/>
          </p:cNvSpPr>
          <p:nvPr>
            <p:ph type="title"/>
          </p:nvPr>
        </p:nvSpPr>
        <p:spPr/>
        <p:txBody>
          <a:bodyPr>
            <a:normAutofit/>
          </a:bodyPr>
          <a:lstStyle/>
          <a:p>
            <a:r>
              <a:rPr lang="en-GB" b="1" dirty="0">
                <a:solidFill>
                  <a:schemeClr val="accent1"/>
                </a:solidFill>
              </a:rPr>
              <a:t>Palliative care – shortage of hyoscine butylbromide 20mg/ml injection (</a:t>
            </a:r>
            <a:r>
              <a:rPr lang="en-GB" b="1" dirty="0" err="1">
                <a:solidFill>
                  <a:schemeClr val="accent1"/>
                </a:solidFill>
              </a:rPr>
              <a:t>Buscopan</a:t>
            </a:r>
            <a:r>
              <a:rPr lang="en-GB" b="1" dirty="0">
                <a:solidFill>
                  <a:schemeClr val="accent1"/>
                </a:solidFill>
              </a:rPr>
              <a:t>®) </a:t>
            </a:r>
          </a:p>
        </p:txBody>
      </p:sp>
      <p:sp>
        <p:nvSpPr>
          <p:cNvPr id="3" name="Content Placeholder 2">
            <a:extLst>
              <a:ext uri="{FF2B5EF4-FFF2-40B4-BE49-F238E27FC236}">
                <a16:creationId xmlns:a16="http://schemas.microsoft.com/office/drawing/2014/main" id="{21F63E19-DD40-A556-E4CB-507760BF4712}"/>
              </a:ext>
            </a:extLst>
          </p:cNvPr>
          <p:cNvSpPr>
            <a:spLocks noGrp="1"/>
          </p:cNvSpPr>
          <p:nvPr>
            <p:ph idx="1"/>
          </p:nvPr>
        </p:nvSpPr>
        <p:spPr/>
        <p:txBody>
          <a:bodyPr>
            <a:normAutofit fontScale="85000" lnSpcReduction="10000"/>
          </a:bodyPr>
          <a:lstStyle/>
          <a:p>
            <a:r>
              <a:rPr lang="en-GB" sz="2600" dirty="0">
                <a:latin typeface="Arial" panose="020B0604020202020204" pitchFamily="34" charset="0"/>
                <a:cs typeface="Arial" panose="020B0604020202020204" pitchFamily="34" charset="0"/>
              </a:rPr>
              <a:t>This is prescribed as a pre-emptive medicine in palliative care for respiratory secretions.</a:t>
            </a:r>
          </a:p>
          <a:p>
            <a:r>
              <a:rPr lang="en-GB" sz="2600" dirty="0">
                <a:latin typeface="Arial" panose="020B0604020202020204" pitchFamily="34" charset="0"/>
                <a:cs typeface="Arial" panose="020B0604020202020204" pitchFamily="34" charset="0"/>
              </a:rPr>
              <a:t>Been out of stock at wholesalers for a few weeks. Logistical issue now resolved, and Sanofi confirm will be at wholesalers by latest 25 April 24.</a:t>
            </a:r>
          </a:p>
          <a:p>
            <a:r>
              <a:rPr lang="en-GB" sz="2600" dirty="0">
                <a:latin typeface="Arial" panose="020B0604020202020204" pitchFamily="34" charset="0"/>
                <a:cs typeface="Arial" panose="020B0604020202020204" pitchFamily="34" charset="0"/>
              </a:rPr>
              <a:t>The Wicker Pharmacy currently has stock of hyoscine butylbromide 20mg/ml injection.</a:t>
            </a:r>
          </a:p>
          <a:p>
            <a:r>
              <a:rPr lang="en-GB" sz="2600" dirty="0">
                <a:latin typeface="Arial" panose="020B0604020202020204" pitchFamily="34" charset="0"/>
                <a:cs typeface="Arial" panose="020B0604020202020204" pitchFamily="34" charset="0"/>
              </a:rPr>
              <a:t>Alternative is: Glycopyrronioum bromide injection 200mcg/ml (3ml ampoule).</a:t>
            </a:r>
          </a:p>
          <a:p>
            <a:r>
              <a:rPr lang="en-GB" sz="2600" dirty="0">
                <a:latin typeface="Arial" panose="020B0604020202020204" pitchFamily="34" charset="0"/>
                <a:cs typeface="Arial" panose="020B0604020202020204" pitchFamily="34" charset="0"/>
              </a:rPr>
              <a:t>Sheffield Palliative Care Formulary: </a:t>
            </a:r>
            <a:r>
              <a:rPr lang="en-GB" sz="2600" dirty="0">
                <a:latin typeface="Arial" panose="020B0604020202020204" pitchFamily="34" charset="0"/>
                <a:cs typeface="Arial" panose="020B0604020202020204" pitchFamily="34" charset="0"/>
                <a:hlinkClick r:id="rId2"/>
              </a:rPr>
              <a:t>https://nww.sth.nhs.uk/STHcontDocs/STH_CGP/PalliativeCare/SheffieldPalliativeCareFormulary.pdf</a:t>
            </a:r>
            <a:r>
              <a:rPr lang="en-GB" sz="2600" dirty="0">
                <a:latin typeface="Arial" panose="020B0604020202020204" pitchFamily="34" charset="0"/>
                <a:cs typeface="Arial" panose="020B0604020202020204" pitchFamily="34" charset="0"/>
              </a:rPr>
              <a:t> </a:t>
            </a:r>
          </a:p>
          <a:p>
            <a:endParaRPr lang="en-GB" sz="2600" dirty="0">
              <a:latin typeface="Arial" panose="020B0604020202020204" pitchFamily="34" charset="0"/>
              <a:cs typeface="Arial" panose="020B0604020202020204" pitchFamily="34" charset="0"/>
            </a:endParaRPr>
          </a:p>
          <a:p>
            <a:r>
              <a:rPr lang="en-GB" sz="2600" dirty="0">
                <a:latin typeface="Arial" panose="020B0604020202020204" pitchFamily="34" charset="0"/>
                <a:cs typeface="Arial" panose="020B0604020202020204" pitchFamily="34" charset="0"/>
              </a:rPr>
              <a:t>For specialist palliative care advice contact St Luke’s Hospice, Community Palliative Care Team </a:t>
            </a:r>
            <a:r>
              <a:rPr lang="en-GB" sz="2600">
                <a:latin typeface="Arial" panose="020B0604020202020204" pitchFamily="34" charset="0"/>
                <a:cs typeface="Arial" panose="020B0604020202020204" pitchFamily="34" charset="0"/>
              </a:rPr>
              <a:t>on: </a:t>
            </a:r>
            <a:r>
              <a:rPr lang="en-GB" sz="2600" dirty="0">
                <a:latin typeface="Arial" panose="020B0604020202020204" pitchFamily="34" charset="0"/>
                <a:cs typeface="Arial" panose="020B0604020202020204" pitchFamily="34" charset="0"/>
              </a:rPr>
              <a:t>0114 2369911</a:t>
            </a:r>
          </a:p>
          <a:p>
            <a:endParaRPr lang="en-GB" dirty="0"/>
          </a:p>
        </p:txBody>
      </p:sp>
      <p:pic>
        <p:nvPicPr>
          <p:cNvPr id="4" name="Picture 3">
            <a:extLst>
              <a:ext uri="{FF2B5EF4-FFF2-40B4-BE49-F238E27FC236}">
                <a16:creationId xmlns:a16="http://schemas.microsoft.com/office/drawing/2014/main" id="{5466A154-DA10-3BFD-7A5A-CAB25AB6E1E1}"/>
              </a:ext>
            </a:extLst>
          </p:cNvPr>
          <p:cNvPicPr>
            <a:picLocks noChangeAspect="1"/>
          </p:cNvPicPr>
          <p:nvPr/>
        </p:nvPicPr>
        <p:blipFill>
          <a:blip r:embed="rId3"/>
          <a:stretch>
            <a:fillRect/>
          </a:stretch>
        </p:blipFill>
        <p:spPr>
          <a:xfrm>
            <a:off x="224805" y="5385140"/>
            <a:ext cx="804759" cy="791823"/>
          </a:xfrm>
          <a:prstGeom prst="rect">
            <a:avLst/>
          </a:prstGeom>
        </p:spPr>
      </p:pic>
    </p:spTree>
    <p:extLst>
      <p:ext uri="{BB962C8B-B14F-4D97-AF65-F5344CB8AC3E}">
        <p14:creationId xmlns:p14="http://schemas.microsoft.com/office/powerpoint/2010/main" val="2757172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51088-0813-1924-7FBE-CD7EEDABFF14}"/>
              </a:ext>
            </a:extLst>
          </p:cNvPr>
          <p:cNvSpPr>
            <a:spLocks noGrp="1"/>
          </p:cNvSpPr>
          <p:nvPr>
            <p:ph type="title"/>
          </p:nvPr>
        </p:nvSpPr>
        <p:spPr/>
        <p:txBody>
          <a:bodyPr/>
          <a:lstStyle/>
          <a:p>
            <a:pPr algn="ctr"/>
            <a:r>
              <a:rPr lang="en-GB" sz="4400" b="1">
                <a:solidFill>
                  <a:srgbClr val="00B050"/>
                </a:solidFill>
                <a:latin typeface="Arial" panose="020B0604020202020204" pitchFamily="34" charset="0"/>
                <a:cs typeface="Arial" panose="020B0604020202020204" pitchFamily="34" charset="0"/>
              </a:rPr>
              <a:t>New </a:t>
            </a:r>
            <a:r>
              <a:rPr lang="en-GB" sz="4400" b="1" dirty="0">
                <a:solidFill>
                  <a:srgbClr val="00B050"/>
                </a:solidFill>
                <a:latin typeface="Arial" panose="020B0604020202020204" pitchFamily="34" charset="0"/>
                <a:cs typeface="Arial" panose="020B0604020202020204" pitchFamily="34" charset="0"/>
              </a:rPr>
              <a:t>SPS resources (link </a:t>
            </a:r>
            <a:r>
              <a:rPr lang="en-GB" sz="4400" b="1" dirty="0">
                <a:solidFill>
                  <a:srgbClr val="00B050"/>
                </a:solidFill>
                <a:latin typeface="Arial" panose="020B0604020202020204" pitchFamily="34" charset="0"/>
                <a:cs typeface="Arial" panose="020B0604020202020204" pitchFamily="34" charset="0"/>
                <a:hlinkClick r:id="rId2"/>
              </a:rPr>
              <a:t>here</a:t>
            </a:r>
            <a:r>
              <a:rPr lang="en-GB" sz="4400" b="1" dirty="0">
                <a:solidFill>
                  <a:srgbClr val="00B050"/>
                </a:solidFill>
                <a:latin typeface="Arial" panose="020B0604020202020204" pitchFamily="34" charset="0"/>
                <a:cs typeface="Arial" panose="020B0604020202020204" pitchFamily="34" charset="0"/>
              </a:rPr>
              <a:t>)</a:t>
            </a:r>
            <a:br>
              <a:rPr lang="en-GB" sz="4400" b="1" dirty="0">
                <a:solidFill>
                  <a:srgbClr val="0072C6"/>
                </a:solidFill>
                <a:latin typeface="Helvetica" panose="020B0604020202020204" pitchFamily="34" charset="0"/>
                <a:cs typeface="Calibri" panose="020F0502020204030204" pitchFamily="34" charset="0"/>
              </a:rPr>
            </a:br>
            <a:endParaRPr lang="en-GB" b="1" dirty="0">
              <a:solidFill>
                <a:schemeClr val="accent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42495EB-D5AA-B502-B2F7-13F2291207AD}"/>
              </a:ext>
            </a:extLst>
          </p:cNvPr>
          <p:cNvSpPr>
            <a:spLocks noGrp="1"/>
          </p:cNvSpPr>
          <p:nvPr>
            <p:ph idx="1"/>
          </p:nvPr>
        </p:nvSpPr>
        <p:spPr/>
        <p:txBody>
          <a:bodyPr>
            <a:normAutofit/>
          </a:bodyPr>
          <a:lstStyle/>
          <a:p>
            <a:pPr>
              <a:lnSpc>
                <a:spcPct val="150000"/>
              </a:lnSpc>
              <a:spcBef>
                <a:spcPts val="750"/>
              </a:spcBef>
              <a:spcAft>
                <a:spcPts val="750"/>
              </a:spcAft>
            </a:pPr>
            <a:r>
              <a:rPr lang="en-GB" sz="3200" b="1" dirty="0">
                <a:hlinkClick r:id="rId3"/>
              </a:rPr>
              <a:t>Treating heartburn and dyspepsia during breastfeeding</a:t>
            </a:r>
            <a:endParaRPr lang="en-GB" sz="3200" b="1" dirty="0"/>
          </a:p>
          <a:p>
            <a:pPr>
              <a:lnSpc>
                <a:spcPct val="150000"/>
              </a:lnSpc>
              <a:spcBef>
                <a:spcPts val="750"/>
              </a:spcBef>
              <a:spcAft>
                <a:spcPts val="750"/>
              </a:spcAft>
            </a:pPr>
            <a:r>
              <a:rPr lang="en-GB" sz="3200" b="1" dirty="0">
                <a:hlinkClick r:id="rId4"/>
              </a:rPr>
              <a:t>Using gastrointestinal antispasmodics during breastfeeding</a:t>
            </a:r>
            <a:endParaRPr lang="en-GB" sz="3200" b="1" dirty="0"/>
          </a:p>
          <a:p>
            <a:pPr>
              <a:lnSpc>
                <a:spcPct val="150000"/>
              </a:lnSpc>
              <a:spcBef>
                <a:spcPts val="750"/>
              </a:spcBef>
              <a:spcAft>
                <a:spcPts val="750"/>
              </a:spcAft>
            </a:pPr>
            <a:r>
              <a:rPr lang="en-GB" sz="3200" b="1" dirty="0"/>
              <a:t> </a:t>
            </a:r>
            <a:r>
              <a:rPr lang="en-GB" sz="3200" b="1" dirty="0">
                <a:hlinkClick r:id="rId5"/>
              </a:rPr>
              <a:t>Treating insomnia during breastfeeding</a:t>
            </a:r>
            <a:endParaRPr lang="en-GB" sz="3200" b="1" dirty="0"/>
          </a:p>
          <a:p>
            <a:pPr>
              <a:lnSpc>
                <a:spcPct val="150000"/>
              </a:lnSpc>
              <a:spcBef>
                <a:spcPts val="750"/>
              </a:spcBef>
              <a:spcAft>
                <a:spcPts val="750"/>
              </a:spcAft>
            </a:pPr>
            <a:r>
              <a:rPr lang="en-GB" sz="3200" b="1" dirty="0">
                <a:hlinkClick r:id="rId6"/>
              </a:rPr>
              <a:t>Treating rectal and anal disorders during breastfeeding</a:t>
            </a:r>
            <a:endParaRPr lang="en-GB" sz="3200" b="1" dirty="0"/>
          </a:p>
        </p:txBody>
      </p:sp>
    </p:spTree>
    <p:extLst>
      <p:ext uri="{BB962C8B-B14F-4D97-AF65-F5344CB8AC3E}">
        <p14:creationId xmlns:p14="http://schemas.microsoft.com/office/powerpoint/2010/main" val="329382383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ICB Presentation" id="{A25A9865-C0E1-4570-A3B0-D8DBAB1F9155}" vid="{CF759377-1395-413C-95C4-BBC4EF61FB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2480</TotalTime>
  <Words>1265</Words>
  <Application>Microsoft Office PowerPoint</Application>
  <PresentationFormat>Widescreen</PresentationFormat>
  <Paragraphs>152</Paragraphs>
  <Slides>14</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Arial Black</vt:lpstr>
      <vt:lpstr>Calibri</vt:lpstr>
      <vt:lpstr>Calibri Light</vt:lpstr>
      <vt:lpstr>Courier New</vt:lpstr>
      <vt:lpstr>Helvetica</vt:lpstr>
      <vt:lpstr>Segoe UI Semibold</vt:lpstr>
      <vt:lpstr>Verdana</vt:lpstr>
      <vt:lpstr>Wingdings</vt:lpstr>
      <vt:lpstr>1_Office Theme</vt:lpstr>
      <vt:lpstr>         Welcome - We will start at 12:30 Area Prescribing Group – Learning Lunch  17 April 2024  Sheffield Medicines and Prescribing </vt:lpstr>
      <vt:lpstr>PowerPoint Presentation</vt:lpstr>
      <vt:lpstr>PowerPoint Presentation</vt:lpstr>
      <vt:lpstr>PowerPoint Presentation</vt:lpstr>
      <vt:lpstr>PowerPoint Presentation</vt:lpstr>
      <vt:lpstr>Medicines Safety</vt:lpstr>
      <vt:lpstr>Medicines Safety</vt:lpstr>
      <vt:lpstr>Palliative care – shortage of hyoscine butylbromide 20mg/ml injection (Buscopan®) </vt:lpstr>
      <vt:lpstr>New SPS resources (link here) </vt:lpstr>
      <vt:lpstr>Education and Training </vt:lpstr>
      <vt:lpstr>Education and Training </vt:lpstr>
      <vt:lpstr>Summary Key actions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 We will start at 12:30 Area Prescribing Group – Learning Lunch  7th September 2023 Sheffield Medicines and Prescribing Please Note: Ensure that slides will be understood by those not present at meeting and remember to include hyperlinks as much as possible, i.e. less is more. From now on, APGLlunch will be sent as PDF to primary care clinicians and will replace the APG Round Up</dc:title>
  <dc:creator>VASILE, Diana (NHS SOUTH YORKSHIRE ICB - 03N)</dc:creator>
  <cp:lastModifiedBy>OBASI, Barbara (NHS SOUTH YORKSHIRE ICB - 03N)</cp:lastModifiedBy>
  <cp:revision>127</cp:revision>
  <dcterms:created xsi:type="dcterms:W3CDTF">2023-08-21T08:03:43Z</dcterms:created>
  <dcterms:modified xsi:type="dcterms:W3CDTF">2024-04-17T11:18:38Z</dcterms:modified>
</cp:coreProperties>
</file>