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60" r:id="rId3"/>
    <p:sldId id="261" r:id="rId4"/>
    <p:sldId id="453" r:id="rId5"/>
    <p:sldId id="480" r:id="rId6"/>
    <p:sldId id="471" r:id="rId7"/>
    <p:sldId id="484" r:id="rId8"/>
    <p:sldId id="483" r:id="rId9"/>
    <p:sldId id="474" r:id="rId10"/>
    <p:sldId id="258" r:id="rId11"/>
    <p:sldId id="259" r:id="rId12"/>
    <p:sldId id="476" r:id="rId13"/>
    <p:sldId id="477" r:id="rId14"/>
    <p:sldId id="466" r:id="rId15"/>
    <p:sldId id="473" r:id="rId16"/>
    <p:sldId id="478" r:id="rId17"/>
    <p:sldId id="482" r:id="rId18"/>
    <p:sldId id="475" r:id="rId19"/>
    <p:sldId id="48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s://lpet-nhs.webex.com/weblink/register/rd1cf5156e3d32028e11b2faed2fa4cb3" TargetMode="External"/><Relationship Id="rId2" Type="http://schemas.openxmlformats.org/officeDocument/2006/relationships/hyperlink" Target="https://attendee.gotowebinar.com/register/1724495362426075481" TargetMode="External"/><Relationship Id="rId1" Type="http://schemas.openxmlformats.org/officeDocument/2006/relationships/hyperlink" Target="https://www.prescqipp.info/our-resources/clinical-webinars/clinical-masterclass-march-2024-insomnia-getting-back-to-better-sleep/"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bookwhen.com/primarytrainingsolutions/e/ev-sneo-20240427090000"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Shared%20Care%20protocols/Methotrexate_SCP.pdf" TargetMode="External"/><Relationship Id="rId2" Type="http://schemas.openxmlformats.org/officeDocument/2006/relationships/hyperlink" Target="https://www.intranet.sheffieldccg.nhs.uk/Downloads/Medicines%20Management/prescribing%20guidelines/Gabapentinoid_deprescribing.pdf" TargetMode="External"/><Relationship Id="rId1" Type="http://schemas.openxmlformats.org/officeDocument/2006/relationships/hyperlink" Target="https://www.intranet.sheffieldccg.nhs.uk/Downloads/Medicines%20Management/Sheffield%20Formulary/Current%20Formulary%20Chapters/3_Respiratory.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lpet-nhs.webex.com/weblink/register/rd1cf5156e3d32028e11b2faed2fa4cb3" TargetMode="External"/><Relationship Id="rId2" Type="http://schemas.openxmlformats.org/officeDocument/2006/relationships/hyperlink" Target="https://attendee.gotowebinar.com/register/1724495362426075481" TargetMode="External"/><Relationship Id="rId1" Type="http://schemas.openxmlformats.org/officeDocument/2006/relationships/hyperlink" Target="https://www.prescqipp.info/our-resources/clinical-webinars/clinical-masterclass-march-2024-insomnia-getting-back-to-better-sleep/"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bookwhen.com/primarytrainingsolutions/e/ev-sneo-20240427090000"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Shared%20Care%20protocols/Methotrexate_SCP.pdf" TargetMode="External"/><Relationship Id="rId2" Type="http://schemas.openxmlformats.org/officeDocument/2006/relationships/hyperlink" Target="https://www.intranet.sheffieldccg.nhs.uk/Downloads/Medicines%20Management/Sheffield%20Formulary/Current%20Formulary%20Chapters/3_Respiratory.pdf" TargetMode="External"/><Relationship Id="rId1" Type="http://schemas.openxmlformats.org/officeDocument/2006/relationships/hyperlink" Target="https://www.intranet.sheffieldccg.nhs.uk/Downloads/Medicines%20Management/prescribing%20guidelines/Gabapentinoid_deprescribing.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400" b="1" u="sng" dirty="0">
              <a:solidFill>
                <a:srgbClr val="002060"/>
              </a:solidFill>
              <a:latin typeface="Arial Black" panose="020B0A04020102020204" pitchFamily="34" charset="0"/>
              <a:cs typeface="Arial" panose="020B0604020202020204" pitchFamily="34" charset="0"/>
              <a:hlinkClick xmlns:r="http://schemas.openxmlformats.org/officeDocument/2006/relationships" r:id="rId1"/>
            </a:rPr>
            <a:t>Clinical Masterclass: </a:t>
          </a:r>
          <a:r>
            <a:rPr lang="en-GB" sz="2400" b="1" dirty="0">
              <a:latin typeface="Arial Black" panose="020B0A04020102020204" pitchFamily="34" charset="0"/>
              <a:cs typeface="Arial" panose="020B0604020202020204" pitchFamily="34" charset="0"/>
            </a:rPr>
            <a:t>Insomnia: getting back to better sleep.                    Mon 25 March 2024, 1pm - 2pm                                            </a:t>
          </a:r>
          <a:r>
            <a:rPr lang="en-GB" sz="2400" b="0" i="0" dirty="0">
              <a:solidFill>
                <a:srgbClr val="2C4054"/>
              </a:solidFill>
              <a:effectLst/>
              <a:latin typeface="Arial Black" panose="020B0A04020102020204" pitchFamily="34" charset="0"/>
              <a:cs typeface="Arial" panose="020B0604020202020204" pitchFamily="34" charset="0"/>
            </a:rPr>
            <a:t>All registered subscribers can </a:t>
          </a:r>
          <a:r>
            <a:rPr lang="en-GB" sz="2400" b="0" i="0" u="sng" dirty="0">
              <a:solidFill>
                <a:srgbClr val="ED8B00"/>
              </a:solidFill>
              <a:effectLst/>
              <a:latin typeface="Arial Black" panose="020B0A04020102020204" pitchFamily="34" charset="0"/>
              <a:cs typeface="Arial" panose="020B0604020202020204" pitchFamily="34" charset="0"/>
              <a:hlinkClick xmlns:r="http://schemas.openxmlformats.org/officeDocument/2006/relationships" r:id="rId2"/>
            </a:rPr>
            <a:t>sign up here.</a:t>
          </a:r>
          <a:endParaRPr lang="en-GB" sz="2400" b="1" i="0" dirty="0">
            <a:latin typeface="Arial Black" panose="020B0A04020102020204" pitchFamily="34" charset="0"/>
            <a:cs typeface="Arial" panose="020B0604020202020204" pitchFamily="34" charset="0"/>
          </a:endParaRPr>
        </a:p>
        <a:p>
          <a:pPr>
            <a:lnSpc>
              <a:spcPct val="100000"/>
            </a:lnSpc>
          </a:pPr>
          <a:endParaRPr lang="en-US" sz="2000" b="1" dirty="0"/>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E77C698-1783-4BD1-A0C9-ADEDF471FABF}">
      <dgm:prSet custT="1"/>
      <dgm:spPr/>
      <dgm:t>
        <a:bodyPr/>
        <a:lstStyle/>
        <a:p>
          <a:pPr>
            <a:lnSpc>
              <a:spcPct val="100000"/>
            </a:lnSpc>
          </a:pPr>
          <a:r>
            <a:rPr lang="en-GB" sz="2400" b="1" i="0" dirty="0">
              <a:latin typeface="Arial Black" panose="020B0A04020102020204" pitchFamily="34" charset="0"/>
            </a:rPr>
            <a:t>Supporting pharmacists with HRT decision making (Part one):                            Wed 13 March 2024, 1pm – 2pm </a:t>
          </a:r>
          <a:r>
            <a:rPr lang="en-GB" sz="2400" b="0" i="0" dirty="0">
              <a:latin typeface="Arial Black" panose="020B0A04020102020204" pitchFamily="34" charset="0"/>
            </a:rPr>
            <a:t>Online via WebEx </a:t>
          </a:r>
          <a:endParaRPr lang="en-GB" sz="2400" b="1" i="0" dirty="0">
            <a:latin typeface="Arial Black" panose="020B0A04020102020204" pitchFamily="34" charset="0"/>
          </a:endParaRPr>
        </a:p>
        <a:p>
          <a:pPr>
            <a:lnSpc>
              <a:spcPct val="100000"/>
            </a:lnSpc>
          </a:pPr>
          <a:r>
            <a:rPr lang="en-GB" sz="2400" b="0" i="0" dirty="0">
              <a:latin typeface="Arial Black" panose="020B0A04020102020204" pitchFamily="34" charset="0"/>
              <a:hlinkClick xmlns:r="http://schemas.openxmlformats.org/officeDocument/2006/relationships" r:id="rId3"/>
            </a:rPr>
            <a:t>Registration is now open</a:t>
          </a:r>
          <a:endParaRPr lang="en-US" sz="2400" b="1" dirty="0">
            <a:latin typeface="Arial Black" panose="020B0A04020102020204" pitchFamily="34" charset="0"/>
          </a:endParaRPr>
        </a:p>
      </dgm:t>
    </dgm:pt>
    <dgm:pt modelId="{AEDAC784-9F42-4CAE-ABC7-5E9062F795E1}" type="parTrans" cxnId="{86ECB6F0-AF80-4389-827F-8A5B186FDDDE}">
      <dgm:prSet/>
      <dgm:spPr/>
      <dgm:t>
        <a:bodyPr/>
        <a:lstStyle/>
        <a:p>
          <a:endParaRPr lang="en-US"/>
        </a:p>
      </dgm:t>
    </dgm:pt>
    <dgm:pt modelId="{DD3EFCAA-8517-48CF-95C3-A2DDE5DA5E4F}" type="sibTrans" cxnId="{86ECB6F0-AF80-4389-827F-8A5B186FDDDE}">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2"/>
      <dgm:spPr/>
    </dgm:pt>
    <dgm:pt modelId="{DF915C3A-90C8-E84E-95E0-4193F3F5B2FF}" type="pres">
      <dgm:prSet presAssocID="{6B5A7BC0-922D-40EA-88DD-FA7F129F2968}" presName="text" presStyleLbl="fgAcc0" presStyleIdx="0" presStyleCnt="2" custScaleX="119354" custScaleY="161700">
        <dgm:presLayoutVars>
          <dgm:chPref val="3"/>
        </dgm:presLayoutVars>
      </dgm:prSet>
      <dgm:spPr/>
    </dgm:pt>
    <dgm:pt modelId="{27AE9CD6-81C5-254E-A581-E6E0E5F4F19D}" type="pres">
      <dgm:prSet presAssocID="{6B5A7BC0-922D-40EA-88DD-FA7F129F2968}" presName="hierChild2" presStyleCnt="0"/>
      <dgm:spPr/>
    </dgm:pt>
    <dgm:pt modelId="{6EDEF712-798C-294F-85C9-B58735EABC4D}" type="pres">
      <dgm:prSet presAssocID="{AE77C698-1783-4BD1-A0C9-ADEDF471FABF}" presName="hierRoot1" presStyleCnt="0"/>
      <dgm:spPr/>
    </dgm:pt>
    <dgm:pt modelId="{3CAF39AE-CF3F-3D47-AE4B-449E12F8C061}" type="pres">
      <dgm:prSet presAssocID="{AE77C698-1783-4BD1-A0C9-ADEDF471FABF}" presName="composite" presStyleCnt="0"/>
      <dgm:spPr/>
    </dgm:pt>
    <dgm:pt modelId="{A8F20F11-3A4C-0047-BC10-89313F906233}" type="pres">
      <dgm:prSet presAssocID="{AE77C698-1783-4BD1-A0C9-ADEDF471FABF}" presName="background" presStyleLbl="node0" presStyleIdx="1" presStyleCnt="2"/>
      <dgm:spPr/>
    </dgm:pt>
    <dgm:pt modelId="{E086F1B1-B18C-E04B-B9F0-0D7273B88983}" type="pres">
      <dgm:prSet presAssocID="{AE77C698-1783-4BD1-A0C9-ADEDF471FABF}" presName="text" presStyleLbl="fgAcc0" presStyleIdx="1" presStyleCnt="2" custScaleX="127515" custScaleY="162547">
        <dgm:presLayoutVars>
          <dgm:chPref val="3"/>
        </dgm:presLayoutVars>
      </dgm:prSet>
      <dgm:spPr/>
    </dgm:pt>
    <dgm:pt modelId="{82C045EC-C0E9-724C-A08F-2159C8C4DBAA}" type="pres">
      <dgm:prSet presAssocID="{AE77C698-1783-4BD1-A0C9-ADEDF471FABF}"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CB9D4433-0428-4946-9280-31F36625358E}" type="presOf" srcId="{AE77C698-1783-4BD1-A0C9-ADEDF471FABF}" destId="{E086F1B1-B18C-E04B-B9F0-0D7273B88983}"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86ECB6F0-AF80-4389-827F-8A5B186FDDDE}" srcId="{2476449C-5948-4C79-9937-E34E15CF9546}" destId="{AE77C698-1783-4BD1-A0C9-ADEDF471FABF}" srcOrd="1" destOrd="0" parTransId="{AEDAC784-9F42-4CAE-ABC7-5E9062F795E1}" sibTransId="{DD3EFCAA-8517-48CF-95C3-A2DDE5DA5E4F}"/>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6247F0E8-A0DA-1D4B-A786-2BA69B9EDB0B}" type="presParOf" srcId="{4868494B-0D94-9E40-B70A-331D4E0C9CD1}" destId="{6EDEF712-798C-294F-85C9-B58735EABC4D}" srcOrd="1" destOrd="0" presId="urn:microsoft.com/office/officeart/2005/8/layout/hierarchy1"/>
    <dgm:cxn modelId="{77EB4AD8-1146-5F4A-82C8-B94507647A2F}" type="presParOf" srcId="{6EDEF712-798C-294F-85C9-B58735EABC4D}" destId="{3CAF39AE-CF3F-3D47-AE4B-449E12F8C061}" srcOrd="0" destOrd="0" presId="urn:microsoft.com/office/officeart/2005/8/layout/hierarchy1"/>
    <dgm:cxn modelId="{830BE6CA-7624-3444-8F89-00EFFE6A6A38}" type="presParOf" srcId="{3CAF39AE-CF3F-3D47-AE4B-449E12F8C061}" destId="{A8F20F11-3A4C-0047-BC10-89313F906233}" srcOrd="0" destOrd="0" presId="urn:microsoft.com/office/officeart/2005/8/layout/hierarchy1"/>
    <dgm:cxn modelId="{2601830F-8EE1-E047-A53F-89185856551D}" type="presParOf" srcId="{3CAF39AE-CF3F-3D47-AE4B-449E12F8C061}" destId="{E086F1B1-B18C-E04B-B9F0-0D7273B88983}" srcOrd="1" destOrd="0" presId="urn:microsoft.com/office/officeart/2005/8/layout/hierarchy1"/>
    <dgm:cxn modelId="{76D09181-E222-DF46-89B5-DDF99ECB3EE6}" type="presParOf" srcId="{6EDEF712-798C-294F-85C9-B58735EABC4D}" destId="{82C045EC-C0E9-724C-A08F-2159C8C4DB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800" b="0" i="0" dirty="0">
              <a:solidFill>
                <a:srgbClr val="0070C0"/>
              </a:solidFill>
              <a:latin typeface="Arial Black" panose="020B0A04020102020204" pitchFamily="34" charset="0"/>
            </a:rPr>
            <a:t>First Annual South Yorkshire Primary Care Conference.                                                           </a:t>
          </a:r>
          <a:r>
            <a:rPr lang="en-GB" sz="1800" b="0" i="0" dirty="0">
              <a:solidFill>
                <a:schemeClr val="accent1">
                  <a:lumMod val="75000"/>
                </a:schemeClr>
              </a:solidFill>
              <a:latin typeface="Arial Black" panose="020B0A04020102020204" pitchFamily="34" charset="0"/>
            </a:rPr>
            <a:t>Three different sessions being delivered are as follows:                                                                                              - Challenges Delivering the ABCs                                                                                       – Managing type 2 diabetes in 2024 and beyond                                                         – Delivering epidemiology and pathophysiology of obesity</a:t>
          </a:r>
        </a:p>
        <a:p>
          <a:pPr>
            <a:lnSpc>
              <a:spcPct val="100000"/>
            </a:lnSpc>
          </a:pPr>
          <a:r>
            <a:rPr lang="en-GB" sz="1800" b="0" i="0" dirty="0">
              <a:solidFill>
                <a:schemeClr val="accent1">
                  <a:lumMod val="75000"/>
                </a:schemeClr>
              </a:solidFill>
              <a:latin typeface="Arial Black" panose="020B0A04020102020204" pitchFamily="34" charset="0"/>
            </a:rPr>
            <a:t>Saturday, 27 April 2024   9am – 3:30pm BST</a:t>
          </a:r>
        </a:p>
        <a:p>
          <a:pPr>
            <a:lnSpc>
              <a:spcPct val="100000"/>
            </a:lnSpc>
          </a:pPr>
          <a:r>
            <a:rPr lang="en-GB" sz="1800" b="0" i="0" dirty="0">
              <a:solidFill>
                <a:schemeClr val="accent1">
                  <a:lumMod val="75000"/>
                </a:schemeClr>
              </a:solidFill>
              <a:latin typeface="Arial Black" panose="020B0A04020102020204" pitchFamily="34" charset="0"/>
            </a:rPr>
            <a:t>Location: AESSEAL New York Stadium, New York Way, Rotherham, S60 1FJ</a:t>
          </a:r>
          <a:r>
            <a:rPr lang="en-GB" sz="1800" b="1" dirty="0">
              <a:solidFill>
                <a:schemeClr val="accent1">
                  <a:lumMod val="75000"/>
                </a:schemeClr>
              </a:solidFill>
              <a:latin typeface="Arial Black" panose="020B0A04020102020204" pitchFamily="34" charset="0"/>
              <a:cs typeface="Arial" panose="020B0604020202020204" pitchFamily="34" charset="0"/>
            </a:rPr>
            <a:t>                                                             </a:t>
          </a:r>
          <a:endParaRPr lang="en-GB" sz="1800" b="1" i="0" dirty="0">
            <a:solidFill>
              <a:schemeClr val="accent1">
                <a:lumMod val="75000"/>
              </a:schemeClr>
            </a:solidFill>
            <a:latin typeface="Arial Black" panose="020B0A04020102020204" pitchFamily="34" charset="0"/>
            <a:cs typeface="Arial" panose="020B0604020202020204" pitchFamily="34" charset="0"/>
          </a:endParaRPr>
        </a:p>
        <a:p>
          <a:pPr>
            <a:lnSpc>
              <a:spcPct val="100000"/>
            </a:lnSpc>
          </a:pPr>
          <a:r>
            <a:rPr lang="en-US" sz="1800" b="1" dirty="0">
              <a:latin typeface="Arial Black" panose="020B0A04020102020204" pitchFamily="34" charset="0"/>
              <a:hlinkClick xmlns:r="http://schemas.openxmlformats.org/officeDocument/2006/relationships" r:id="rId1"/>
            </a:rPr>
            <a:t>Registration is now open</a:t>
          </a:r>
          <a:endParaRPr lang="en-US" sz="1800" b="1" dirty="0">
            <a:latin typeface="Arial Black" panose="020B0A04020102020204" pitchFamily="34" charset="0"/>
          </a:endParaRPr>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1"/>
      <dgm:spPr/>
    </dgm:pt>
    <dgm:pt modelId="{DF915C3A-90C8-E84E-95E0-4193F3F5B2FF}" type="pres">
      <dgm:prSet presAssocID="{6B5A7BC0-922D-40EA-88DD-FA7F129F2968}" presName="text" presStyleLbl="fgAcc0" presStyleIdx="0" presStyleCnt="1" custScaleX="218562" custScaleY="161700">
        <dgm:presLayoutVars>
          <dgm:chPref val="3"/>
        </dgm:presLayoutVars>
      </dgm:prSet>
      <dgm:spPr/>
    </dgm:pt>
    <dgm:pt modelId="{27AE9CD6-81C5-254E-A581-E6E0E5F4F19D}" type="pres">
      <dgm:prSet presAssocID="{6B5A7BC0-922D-40EA-88DD-FA7F129F2968}"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A40CD296-CCC5-472A-B63A-4369EC430BBE}">
      <dgm:prSet custT="1"/>
      <dgm:spPr/>
      <dgm:t>
        <a:bodyPr/>
        <a:lstStyle/>
        <a:p>
          <a:r>
            <a:rPr lang="en-US" sz="1600" b="1" dirty="0"/>
            <a:t>Familiarise</a:t>
          </a:r>
        </a:p>
      </dgm:t>
    </dgm:pt>
    <dgm:pt modelId="{CE0B74A7-399E-46F9-B244-98B21AB9D4D7}" type="parTrans" cxnId="{E89ABE19-DD11-4BD2-B077-29E6B230198D}">
      <dgm:prSet/>
      <dgm:spPr/>
      <dgm:t>
        <a:bodyPr/>
        <a:lstStyle/>
        <a:p>
          <a:endParaRPr lang="en-US"/>
        </a:p>
      </dgm:t>
    </dgm:pt>
    <dgm:pt modelId="{95259E59-3C58-4052-BE11-EACC0397BEBF}" type="sibTrans" cxnId="{E89ABE19-DD11-4BD2-B077-29E6B230198D}">
      <dgm:prSet/>
      <dgm:spPr/>
      <dgm:t>
        <a:bodyPr/>
        <a:lstStyle/>
        <a:p>
          <a:endParaRPr lang="en-US"/>
        </a:p>
      </dgm:t>
    </dgm:pt>
    <dgm:pt modelId="{350CA7BA-FC98-4130-B4E5-9F096722A838}">
      <dgm:prSet custT="1"/>
      <dgm:spPr/>
      <dgm:t>
        <a:bodyPr/>
        <a:lstStyle/>
        <a:p>
          <a:r>
            <a:rPr lang="en-US" sz="1600" b="1" dirty="0"/>
            <a:t>Share</a:t>
          </a:r>
        </a:p>
      </dgm:t>
    </dgm:pt>
    <dgm:pt modelId="{551C21E4-595D-4C57-AEA9-B28272051AFF}" type="parTrans" cxnId="{998EDCAA-BE58-48B7-8C6D-1531BFFB909F}">
      <dgm:prSet/>
      <dgm:spPr/>
      <dgm:t>
        <a:bodyPr/>
        <a:lstStyle/>
        <a:p>
          <a:endParaRPr lang="en-US"/>
        </a:p>
      </dgm:t>
    </dgm:pt>
    <dgm:pt modelId="{BC6447E6-B183-4A58-9363-0DDED7E97C4E}" type="sibTrans" cxnId="{998EDCAA-BE58-48B7-8C6D-1531BFFB909F}">
      <dgm:prSet/>
      <dgm:spPr/>
      <dgm:t>
        <a:bodyPr/>
        <a:lstStyle/>
        <a:p>
          <a:endParaRPr lang="en-US"/>
        </a:p>
      </dgm:t>
    </dgm:pt>
    <dgm:pt modelId="{227DB1BA-FB89-4700-A784-9A5958131102}">
      <dgm:prSet custT="1"/>
      <dgm:spPr/>
      <dgm:t>
        <a:bodyPr/>
        <a:lstStyle/>
        <a:p>
          <a:r>
            <a:rPr lang="en-US" sz="1800" dirty="0">
              <a:latin typeface="+mn-lt"/>
            </a:rPr>
            <a:t>With colleagues the updated </a:t>
          </a:r>
          <a:r>
            <a:rPr lang="en-GB" sz="1800" b="1" dirty="0">
              <a:hlinkClick xmlns:r="http://schemas.openxmlformats.org/officeDocument/2006/relationships" r:id="rId1"/>
            </a:rPr>
            <a:t>Respiratory Formulary Chapter </a:t>
          </a:r>
          <a:endParaRPr lang="en-GB" sz="1800" b="0" i="0" dirty="0">
            <a:latin typeface="+mn-lt"/>
            <a:cs typeface="Arial" panose="020B0604020202020204" pitchFamily="34" charset="0"/>
          </a:endParaRPr>
        </a:p>
      </dgm:t>
    </dgm:pt>
    <dgm:pt modelId="{40713129-2F94-474A-ADA1-4D601958EBA8}" type="parTrans" cxnId="{2A0012EF-1DF1-4988-A733-43505384095F}">
      <dgm:prSet/>
      <dgm:spPr/>
      <dgm:t>
        <a:bodyPr/>
        <a:lstStyle/>
        <a:p>
          <a:endParaRPr lang="en-US"/>
        </a:p>
      </dgm:t>
    </dgm:pt>
    <dgm:pt modelId="{218FD44A-EFEE-48EC-9306-5565E70D3411}" type="sibTrans" cxnId="{2A0012EF-1DF1-4988-A733-43505384095F}">
      <dgm:prSet/>
      <dgm:spPr/>
      <dgm:t>
        <a:bodyPr/>
        <a:lstStyle/>
        <a:p>
          <a:endParaRPr lang="en-US"/>
        </a:p>
      </dgm:t>
    </dgm:pt>
    <dgm:pt modelId="{9D60B54C-4800-4453-BA14-FCC30F7DC30E}">
      <dgm:prSet custT="1"/>
      <dgm:spPr/>
      <dgm:t>
        <a:bodyPr/>
        <a:lstStyle/>
        <a:p>
          <a:r>
            <a:rPr lang="en-US" sz="1600" b="1" dirty="0"/>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700" dirty="0"/>
            <a:t>Add any</a:t>
          </a:r>
          <a:r>
            <a:rPr lang="en-US" sz="1700" dirty="0">
              <a:solidFill>
                <a:srgbClr val="FF0000"/>
              </a:solidFill>
            </a:rPr>
            <a:t> </a:t>
          </a:r>
          <a:r>
            <a:rPr lang="en-US" sz="1700" b="1" dirty="0">
              <a:solidFill>
                <a:srgbClr val="FF0000"/>
              </a:solidFill>
            </a:rPr>
            <a:t>RED </a:t>
          </a:r>
          <a:r>
            <a:rPr lang="en-US" sz="1700" dirty="0"/>
            <a:t>medicines prescribed by hospital as ‘hospital only medicines’ – not on repeat; and please share with others that we have</a:t>
          </a:r>
          <a:r>
            <a:rPr lang="en-US" sz="1700" b="1" dirty="0"/>
            <a:t> two </a:t>
          </a:r>
          <a:r>
            <a:rPr lang="en-US" sz="1700" dirty="0"/>
            <a:t>TLDLs</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D8D06DAD-06BA-4783-8132-E3B5F88C5E79}">
      <dgm:prSet custT="1"/>
      <dgm:spPr/>
      <dgm:t>
        <a:bodyPr/>
        <a:lstStyle/>
        <a:p>
          <a:r>
            <a:rPr lang="en-US" sz="1600" b="1" dirty="0"/>
            <a:t>Highlight</a:t>
          </a:r>
          <a:r>
            <a:rPr lang="en-US" sz="1600" b="1"/>
            <a:t>/discuss</a:t>
          </a:r>
          <a:endParaRPr lang="en-US" sz="1600" b="1" dirty="0"/>
        </a:p>
      </dgm:t>
    </dgm:pt>
    <dgm:pt modelId="{C7F56F7A-B65F-4A19-93DA-F95EC90C2E37}" type="parTrans" cxnId="{9F48A4FC-5846-4342-AF17-D6C02D9834B0}">
      <dgm:prSet/>
      <dgm:spPr/>
      <dgm:t>
        <a:bodyPr/>
        <a:lstStyle/>
        <a:p>
          <a:endParaRPr lang="en-US"/>
        </a:p>
      </dgm:t>
    </dgm:pt>
    <dgm:pt modelId="{06C690C7-C20A-4DA4-AE83-6E8D68145C5A}" type="sibTrans" cxnId="{9F48A4FC-5846-4342-AF17-D6C02D9834B0}">
      <dgm:prSet/>
      <dgm:spPr/>
      <dgm:t>
        <a:bodyPr/>
        <a:lstStyle/>
        <a:p>
          <a:endParaRPr lang="en-US"/>
        </a:p>
      </dgm:t>
    </dgm:pt>
    <dgm:pt modelId="{DB4A3D09-5E2B-4E8A-9C7C-8896C58A5A3B}">
      <dgm:prSet custT="1"/>
      <dgm:spPr/>
      <dgm:t>
        <a:bodyPr/>
        <a:lstStyle/>
        <a:p>
          <a:r>
            <a:rPr lang="en-US" sz="1800" dirty="0">
              <a:latin typeface="+mn-lt"/>
            </a:rPr>
            <a:t>Any medicines safety actions, e.g. continue prescribing valproate as per shared care and add SNOMED codes; note acenocoumoral/warfarin &amp; tramadol interaction</a:t>
          </a:r>
          <a:endParaRPr lang="en-US" sz="1800" dirty="0">
            <a:latin typeface="Arial" panose="020B0604020202020204" pitchFamily="34" charset="0"/>
            <a:cs typeface="Arial" panose="020B0604020202020204" pitchFamily="34" charset="0"/>
          </a:endParaRPr>
        </a:p>
      </dgm:t>
    </dgm:pt>
    <dgm:pt modelId="{8AD45C41-6AB4-489C-B924-7E84BC9709E0}" type="parTrans" cxnId="{1A229999-95E6-4F49-B6F1-465E19665978}">
      <dgm:prSet/>
      <dgm:spPr/>
      <dgm:t>
        <a:bodyPr/>
        <a:lstStyle/>
        <a:p>
          <a:endParaRPr lang="en-US"/>
        </a:p>
      </dgm:t>
    </dgm:pt>
    <dgm:pt modelId="{3F9C26F9-1BCD-4783-835E-6EC47E88BA10}" type="sibTrans" cxnId="{1A229999-95E6-4F49-B6F1-465E19665978}">
      <dgm:prSet/>
      <dgm:spPr/>
      <dgm:t>
        <a:bodyPr/>
        <a:lstStyle/>
        <a:p>
          <a:endParaRPr lang="en-US"/>
        </a:p>
      </dgm:t>
    </dgm:pt>
    <dgm:pt modelId="{59B4FE74-B2BF-4C09-A543-E874AD4E65BD}">
      <dgm:prSet custT="1"/>
      <dgm:spPr/>
      <dgm:t>
        <a:bodyPr/>
        <a:lstStyle/>
        <a:p>
          <a:r>
            <a:rPr lang="en-US" sz="1600" b="1" dirty="0"/>
            <a:t>Searches</a:t>
          </a:r>
        </a:p>
      </dgm:t>
    </dgm:pt>
    <dgm:pt modelId="{552430E8-B57A-464D-BB10-C60E999CD982}" type="parTrans" cxnId="{DDBD57B5-DE16-4C52-83F4-FC2BBE607068}">
      <dgm:prSet/>
      <dgm:spPr/>
      <dgm:t>
        <a:bodyPr/>
        <a:lstStyle/>
        <a:p>
          <a:endParaRPr lang="en-US"/>
        </a:p>
      </dgm:t>
    </dgm:pt>
    <dgm:pt modelId="{3712345D-EFE8-408D-978B-9060949C7BA2}" type="sibTrans" cxnId="{DDBD57B5-DE16-4C52-83F4-FC2BBE607068}">
      <dgm:prSet/>
      <dgm:spPr/>
      <dgm:t>
        <a:bodyPr/>
        <a:lstStyle/>
        <a:p>
          <a:endParaRPr lang="en-US"/>
        </a:p>
      </dgm:t>
    </dgm:pt>
    <dgm:pt modelId="{09A6121B-7DAD-446B-9664-0B30034CCDBF}">
      <dgm:prSet custT="1"/>
      <dgm:spPr/>
      <dgm:t>
        <a:bodyPr/>
        <a:lstStyle/>
        <a:p>
          <a:r>
            <a:rPr lang="en-GB" sz="1800" dirty="0"/>
            <a:t>Are available to identify at risk groups including co-prescribing of opioids and gabapentiboids (via MOT or Ardens). At review consider using Ardens template and see </a:t>
          </a:r>
          <a:r>
            <a:rPr lang="en-GB" sz="1800" dirty="0">
              <a:hlinkClick xmlns:r="http://schemas.openxmlformats.org/officeDocument/2006/relationships" r:id="rId2"/>
            </a:rPr>
            <a:t>deprescribing guidance </a:t>
          </a:r>
          <a:r>
            <a:rPr lang="en-GB" sz="1800" dirty="0"/>
            <a:t>/ PILs.</a:t>
          </a:r>
          <a:endParaRPr lang="en-US" sz="1800" dirty="0">
            <a:latin typeface="+mn-lt"/>
            <a:cs typeface="Arial" panose="020B0604020202020204" pitchFamily="34" charset="0"/>
          </a:endParaRPr>
        </a:p>
      </dgm:t>
    </dgm:pt>
    <dgm:pt modelId="{C1241D5A-3BCB-48AB-A06A-74A5EEFA941F}" type="parTrans" cxnId="{41448ED4-25DB-4AB5-8F44-B8A0E3730DFA}">
      <dgm:prSet/>
      <dgm:spPr/>
      <dgm:t>
        <a:bodyPr/>
        <a:lstStyle/>
        <a:p>
          <a:endParaRPr lang="en-US"/>
        </a:p>
      </dgm:t>
    </dgm:pt>
    <dgm:pt modelId="{C90DB01B-D227-4ECB-A7B1-A328A263645B}" type="sibTrans" cxnId="{41448ED4-25DB-4AB5-8F44-B8A0E3730DFA}">
      <dgm:prSet/>
      <dgm:spPr/>
      <dgm:t>
        <a:bodyPr/>
        <a:lstStyle/>
        <a:p>
          <a:endParaRPr lang="en-US"/>
        </a:p>
      </dgm:t>
    </dgm:pt>
    <dgm:pt modelId="{22DE8674-630F-411B-A0E5-C74A5AB69853}">
      <dgm:prSet custT="1"/>
      <dgm:spPr/>
      <dgm:t>
        <a:bodyPr/>
        <a:lstStyle/>
        <a:p>
          <a:r>
            <a:rPr lang="en-GB" sz="1800" dirty="0">
              <a:latin typeface="+mn-lt"/>
              <a:cs typeface="Arial" panose="020B0604020202020204" pitchFamily="34" charset="0"/>
            </a:rPr>
            <a:t>Yourselves with the updated </a:t>
          </a:r>
          <a:r>
            <a:rPr lang="en-GB" sz="1800" b="1" dirty="0">
              <a:hlinkClick xmlns:r="http://schemas.openxmlformats.org/officeDocument/2006/relationships" r:id="rId3"/>
            </a:rPr>
            <a:t> Methotrexate Shared Care Protocol</a:t>
          </a:r>
          <a:r>
            <a:rPr lang="en-GB" sz="1800" b="1" dirty="0"/>
            <a:t> </a:t>
          </a:r>
          <a:r>
            <a:rPr lang="en-GB" sz="1800" b="0" dirty="0"/>
            <a:t>and respond to requests for shared care within 14 days of receipt, if possible. </a:t>
          </a:r>
          <a:endParaRPr lang="en-US" sz="1800" b="0" dirty="0">
            <a:latin typeface="+mn-lt"/>
            <a:cs typeface="Arial" panose="020B0604020202020204" pitchFamily="34" charset="0"/>
          </a:endParaRPr>
        </a:p>
      </dgm:t>
    </dgm:pt>
    <dgm:pt modelId="{AEB79700-162A-4853-9BEC-7B0D50FF5E91}" type="parTrans" cxnId="{034661EB-EB52-4C8B-97B5-A6E0705806D2}">
      <dgm:prSet/>
      <dgm:spPr/>
      <dgm:t>
        <a:bodyPr/>
        <a:lstStyle/>
        <a:p>
          <a:endParaRPr lang="en-GB"/>
        </a:p>
      </dgm:t>
    </dgm:pt>
    <dgm:pt modelId="{49DEC477-8326-412C-9A17-78E0B391BFB2}" type="sibTrans" cxnId="{034661EB-EB52-4C8B-97B5-A6E0705806D2}">
      <dgm:prSet/>
      <dgm:spPr/>
      <dgm:t>
        <a:bodyPr/>
        <a:lstStyle/>
        <a:p>
          <a:endParaRPr lang="en-GB"/>
        </a:p>
      </dgm:t>
    </dgm:pt>
    <dgm:pt modelId="{6BB9338D-1C8A-4653-9808-48C037E99E01}">
      <dgm:prSet/>
      <dgm:spPr/>
      <dgm:t>
        <a:bodyPr/>
        <a:lstStyle/>
        <a:p>
          <a:r>
            <a:rPr lang="en-US" b="1" dirty="0"/>
            <a:t>Check out</a:t>
          </a:r>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r>
            <a:rPr lang="en-US" sz="1800" dirty="0">
              <a:latin typeface="+mn-lt"/>
              <a:cs typeface="Arial" panose="020B0604020202020204" pitchFamily="34" charset="0"/>
            </a:rPr>
            <a:t>Check out learning opportunities (all of which are free to attend)</a:t>
          </a:r>
          <a:endParaRPr lang="en-GB" sz="1800" dirty="0"/>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9D93CDA7-D916-40CA-8FBE-91437E66B508}" type="pres">
      <dgm:prSet presAssocID="{6BB9338D-1C8A-4653-9808-48C037E99E01}" presName="boxAndChildren" presStyleCnt="0"/>
      <dgm:spPr/>
    </dgm:pt>
    <dgm:pt modelId="{3555C9EA-E877-4543-985B-1E78D5B659E0}" type="pres">
      <dgm:prSet presAssocID="{6BB9338D-1C8A-4653-9808-48C037E99E01}" presName="parentTextBox" presStyleLbl="alignNode1" presStyleIdx="0" presStyleCnt="6"/>
      <dgm:spPr/>
    </dgm:pt>
    <dgm:pt modelId="{66FD7679-3CA4-44FD-83A0-91767D6D48AF}" type="pres">
      <dgm:prSet presAssocID="{6BB9338D-1C8A-4653-9808-48C037E99E01}" presName="descendantBox" presStyleLbl="bgAccFollowNode1" presStyleIdx="0" presStyleCnt="6"/>
      <dgm:spPr/>
    </dgm:pt>
    <dgm:pt modelId="{ED9B37B0-C2E3-4557-9F14-CD6F13E3D340}" type="pres">
      <dgm:prSet presAssocID="{3712345D-EFE8-408D-978B-9060949C7BA2}" presName="sp" presStyleCnt="0"/>
      <dgm:spPr/>
    </dgm:pt>
    <dgm:pt modelId="{1C66F458-3A8E-456D-9DD8-726A598B9867}" type="pres">
      <dgm:prSet presAssocID="{59B4FE74-B2BF-4C09-A543-E874AD4E65BD}" presName="arrowAndChildren" presStyleCnt="0"/>
      <dgm:spPr/>
    </dgm:pt>
    <dgm:pt modelId="{7405DA70-9EB3-4608-B9B4-E638828EDA8F}" type="pres">
      <dgm:prSet presAssocID="{59B4FE74-B2BF-4C09-A543-E874AD4E65BD}" presName="parentTextArrow" presStyleLbl="node1" presStyleIdx="0" presStyleCnt="0"/>
      <dgm:spPr/>
    </dgm:pt>
    <dgm:pt modelId="{35AE2791-663E-4148-A361-97B308BF58B6}" type="pres">
      <dgm:prSet presAssocID="{59B4FE74-B2BF-4C09-A543-E874AD4E65BD}" presName="arrow" presStyleLbl="alignNode1" presStyleIdx="1" presStyleCnt="6"/>
      <dgm:spPr/>
    </dgm:pt>
    <dgm:pt modelId="{209DCC70-2C18-4DD3-A986-040DF7EA1D54}" type="pres">
      <dgm:prSet presAssocID="{59B4FE74-B2BF-4C09-A543-E874AD4E65BD}" presName="descendantArrow" presStyleLbl="bgAccFollowNode1" presStyleIdx="1" presStyleCnt="6" custScaleY="146695"/>
      <dgm:spPr/>
    </dgm:pt>
    <dgm:pt modelId="{CE52804D-1251-984D-9F55-FC55010DB8BE}" type="pres">
      <dgm:prSet presAssocID="{06C690C7-C20A-4DA4-AE83-6E8D68145C5A}" presName="sp" presStyleCnt="0"/>
      <dgm:spPr/>
    </dgm:pt>
    <dgm:pt modelId="{68B179ED-F828-6F4B-A263-562CC7F5FEA2}" type="pres">
      <dgm:prSet presAssocID="{D8D06DAD-06BA-4783-8132-E3B5F88C5E79}" presName="arrowAndChildren" presStyleCnt="0"/>
      <dgm:spPr/>
    </dgm:pt>
    <dgm:pt modelId="{4140D2A5-67F4-3940-9DA2-3C3EF7CCAC09}" type="pres">
      <dgm:prSet presAssocID="{D8D06DAD-06BA-4783-8132-E3B5F88C5E79}" presName="parentTextArrow" presStyleLbl="node1" presStyleIdx="0" presStyleCnt="0"/>
      <dgm:spPr/>
    </dgm:pt>
    <dgm:pt modelId="{9F1CD9E2-EAE8-6E41-881D-EE8F09EE4B9E}" type="pres">
      <dgm:prSet presAssocID="{D8D06DAD-06BA-4783-8132-E3B5F88C5E79}" presName="arrow" presStyleLbl="alignNode1" presStyleIdx="2" presStyleCnt="6"/>
      <dgm:spPr/>
    </dgm:pt>
    <dgm:pt modelId="{2D27115D-C903-E342-B186-94FCA11EE9F0}" type="pres">
      <dgm:prSet presAssocID="{D8D06DAD-06BA-4783-8132-E3B5F88C5E79}" presName="descendantArrow" presStyleLbl="bgAccFollowNode1" presStyleIdx="2" presStyleCnt="6" custLinFactNeighborX="0" custLinFactNeighborY="2553"/>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3" presStyleCnt="6"/>
      <dgm:spPr/>
    </dgm:pt>
    <dgm:pt modelId="{85C7EF09-B132-534D-8A31-A352C8FBF746}" type="pres">
      <dgm:prSet presAssocID="{9D60B54C-4800-4453-BA14-FCC30F7DC30E}" presName="descendantArrow" presStyleLbl="bgAccFollowNode1" presStyleIdx="3" presStyleCnt="6" custScaleX="100930" custScaleY="105132"/>
      <dgm:spPr/>
    </dgm:pt>
    <dgm:pt modelId="{EA679943-EF68-854D-A7BE-8F8DDB3A93B3}" type="pres">
      <dgm:prSet presAssocID="{BC6447E6-B183-4A58-9363-0DDED7E97C4E}" presName="sp" presStyleCnt="0"/>
      <dgm:spPr/>
    </dgm:pt>
    <dgm:pt modelId="{2076676C-47A5-D240-BDD5-A9E380E366D7}" type="pres">
      <dgm:prSet presAssocID="{350CA7BA-FC98-4130-B4E5-9F096722A838}" presName="arrowAndChildren" presStyleCnt="0"/>
      <dgm:spPr/>
    </dgm:pt>
    <dgm:pt modelId="{DC716E7D-8B5D-934D-B0DA-DF90A925304B}" type="pres">
      <dgm:prSet presAssocID="{350CA7BA-FC98-4130-B4E5-9F096722A838}" presName="parentTextArrow" presStyleLbl="node1" presStyleIdx="0" presStyleCnt="0"/>
      <dgm:spPr/>
    </dgm:pt>
    <dgm:pt modelId="{B1484C9C-B297-8D45-AB5B-F7E915312DA5}" type="pres">
      <dgm:prSet presAssocID="{350CA7BA-FC98-4130-B4E5-9F096722A838}" presName="arrow" presStyleLbl="alignNode1" presStyleIdx="4" presStyleCnt="6"/>
      <dgm:spPr/>
    </dgm:pt>
    <dgm:pt modelId="{62DC146A-0FA8-5643-8C1B-8E78B4F2EC8B}" type="pres">
      <dgm:prSet presAssocID="{350CA7BA-FC98-4130-B4E5-9F096722A838}" presName="descendantArrow" presStyleLbl="bgAccFollowNode1" presStyleIdx="4" presStyleCnt="6"/>
      <dgm:spPr/>
    </dgm:pt>
    <dgm:pt modelId="{1F228649-6CB7-4A75-AA7D-938DBD909BEF}" type="pres">
      <dgm:prSet presAssocID="{95259E59-3C58-4052-BE11-EACC0397BEBF}" presName="sp" presStyleCnt="0"/>
      <dgm:spPr/>
    </dgm:pt>
    <dgm:pt modelId="{86699F83-B24A-4B9F-BEF4-AED510AC2BDC}" type="pres">
      <dgm:prSet presAssocID="{A40CD296-CCC5-472A-B63A-4369EC430BBE}" presName="arrowAndChildren" presStyleCnt="0"/>
      <dgm:spPr/>
    </dgm:pt>
    <dgm:pt modelId="{1084ACCA-B22E-4605-8F93-CE1B12B43089}" type="pres">
      <dgm:prSet presAssocID="{A40CD296-CCC5-472A-B63A-4369EC430BBE}" presName="parentTextArrow" presStyleLbl="node1" presStyleIdx="0" presStyleCnt="0"/>
      <dgm:spPr/>
    </dgm:pt>
    <dgm:pt modelId="{CC3C99ED-8A55-4723-A9E7-EEAE8B593857}" type="pres">
      <dgm:prSet presAssocID="{A40CD296-CCC5-472A-B63A-4369EC430BBE}" presName="arrow" presStyleLbl="alignNode1" presStyleIdx="5" presStyleCnt="6"/>
      <dgm:spPr/>
    </dgm:pt>
    <dgm:pt modelId="{4DC0C666-A4EC-4CD8-99FE-BAC7647D7EAA}" type="pres">
      <dgm:prSet presAssocID="{A40CD296-CCC5-472A-B63A-4369EC430BBE}" presName="descendantArrow" presStyleLbl="bgAccFollowNode1" presStyleIdx="5" presStyleCnt="6" custLinFactNeighborX="0" custLinFactNeighborY="-35"/>
      <dgm:spPr/>
    </dgm:pt>
  </dgm:ptLst>
  <dgm:cxnLst>
    <dgm:cxn modelId="{93DA9B0D-531E-4A2C-9163-331EEAA6B2CB}" type="presOf" srcId="{A40CD296-CCC5-472A-B63A-4369EC430BBE}" destId="{CC3C99ED-8A55-4723-A9E7-EEAE8B593857}" srcOrd="1" destOrd="0" presId="urn:microsoft.com/office/officeart/2016/7/layout/VerticalDownArrowProcess"/>
    <dgm:cxn modelId="{6FF68211-8B89-DD4C-AA2C-CFD09B138C30}" type="presOf" srcId="{D8D06DAD-06BA-4783-8132-E3B5F88C5E79}" destId="{4140D2A5-67F4-3940-9DA2-3C3EF7CCAC09}" srcOrd="0" destOrd="0" presId="urn:microsoft.com/office/officeart/2016/7/layout/VerticalDownArrowProcess"/>
    <dgm:cxn modelId="{E89ABE19-DD11-4BD2-B077-29E6B230198D}" srcId="{CEE26E60-CC2E-4255-9C57-F80C7F156E8E}" destId="{A40CD296-CCC5-472A-B63A-4369EC430BBE}" srcOrd="0" destOrd="0" parTransId="{CE0B74A7-399E-46F9-B244-98B21AB9D4D7}" sibTransId="{95259E59-3C58-4052-BE11-EACC0397BEBF}"/>
    <dgm:cxn modelId="{2288161F-EA3E-4DD6-B1CC-2FB52B10424A}" srcId="{9D60B54C-4800-4453-BA14-FCC30F7DC30E}" destId="{02BA7A96-F323-4049-93C9-DB3DEDA9BAF9}" srcOrd="0" destOrd="0" parTransId="{DA4F000E-0287-41D1-B64B-C4D6B9422B93}" sibTransId="{290F9BD1-7897-4C13-BDA6-930A751AB2D3}"/>
    <dgm:cxn modelId="{F6147923-EFF4-4CA1-B023-5C8CA547F0E6}" type="presOf" srcId="{09A6121B-7DAD-446B-9664-0B30034CCDBF}" destId="{209DCC70-2C18-4DD3-A986-040DF7EA1D54}" srcOrd="0" destOrd="0" presId="urn:microsoft.com/office/officeart/2016/7/layout/VerticalDownArrowProcess"/>
    <dgm:cxn modelId="{C2592A24-49B0-46E9-9E9C-F9010C8A3E54}" type="presOf" srcId="{6BB9338D-1C8A-4653-9808-48C037E99E01}" destId="{3555C9EA-E877-4543-985B-1E78D5B659E0}" srcOrd="0" destOrd="0" presId="urn:microsoft.com/office/officeart/2016/7/layout/VerticalDownArrowProcess"/>
    <dgm:cxn modelId="{40812E36-3D7C-7749-9D98-4234785DD2FC}" type="presOf" srcId="{02BA7A96-F323-4049-93C9-DB3DEDA9BAF9}" destId="{85C7EF09-B132-534D-8A31-A352C8FBF746}" srcOrd="0" destOrd="0" presId="urn:microsoft.com/office/officeart/2016/7/layout/VerticalDownArrowProcess"/>
    <dgm:cxn modelId="{9D241E37-EA9F-4CCB-BFC9-5FBF25B85EDD}" type="presOf" srcId="{A40CD296-CCC5-472A-B63A-4369EC430BBE}" destId="{1084ACCA-B22E-4605-8F93-CE1B12B43089}" srcOrd="0" destOrd="0" presId="urn:microsoft.com/office/officeart/2016/7/layout/VerticalDownArrowProcess"/>
    <dgm:cxn modelId="{AB799975-14BC-2249-9C0A-DF4B733D5662}" type="presOf" srcId="{350CA7BA-FC98-4130-B4E5-9F096722A838}" destId="{DC716E7D-8B5D-934D-B0DA-DF90A925304B}" srcOrd="0" destOrd="0" presId="urn:microsoft.com/office/officeart/2016/7/layout/VerticalDownArrowProcess"/>
    <dgm:cxn modelId="{79FEDB78-289B-2D4B-AE98-C1B736472621}" type="presOf" srcId="{227DB1BA-FB89-4700-A784-9A5958131102}" destId="{62DC146A-0FA8-5643-8C1B-8E78B4F2EC8B}" srcOrd="0" destOrd="0" presId="urn:microsoft.com/office/officeart/2016/7/layout/VerticalDownArrowProcess"/>
    <dgm:cxn modelId="{50E5B259-6FFE-4123-8A1F-4A88A14182D0}" type="presOf" srcId="{2E5F1D2B-8F36-46CA-B0E6-485E212C9100}" destId="{66FD7679-3CA4-44FD-83A0-91767D6D48AF}" srcOrd="0" destOrd="0" presId="urn:microsoft.com/office/officeart/2016/7/layout/VerticalDownArrowProcess"/>
    <dgm:cxn modelId="{AB824E84-9CB2-9947-AF6D-A7FA36C0BD1E}" type="presOf" srcId="{D8D06DAD-06BA-4783-8132-E3B5F88C5E79}" destId="{9F1CD9E2-EAE8-6E41-881D-EE8F09EE4B9E}" srcOrd="1" destOrd="0" presId="urn:microsoft.com/office/officeart/2016/7/layout/VerticalDownArrowProcess"/>
    <dgm:cxn modelId="{A3FFFD8A-945E-47A9-8093-86658D5B7EB2}" srcId="{CEE26E60-CC2E-4255-9C57-F80C7F156E8E}" destId="{6BB9338D-1C8A-4653-9808-48C037E99E01}" srcOrd="5" destOrd="0" parTransId="{D59FA339-3437-4479-8440-5C1C12119CAD}" sibTransId="{D432470B-04B1-42BE-8828-1D130A5AB35C}"/>
    <dgm:cxn modelId="{18D4718E-8E2E-47DB-B347-5D3C42FB31D4}" type="presOf" srcId="{59B4FE74-B2BF-4C09-A543-E874AD4E65BD}" destId="{7405DA70-9EB3-4608-B9B4-E638828EDA8F}" srcOrd="0" destOrd="0" presId="urn:microsoft.com/office/officeart/2016/7/layout/VerticalDownArrowProcess"/>
    <dgm:cxn modelId="{9E1FE390-D47C-EC4D-BDA8-2CCDA183CDF6}" type="presOf" srcId="{9D60B54C-4800-4453-BA14-FCC30F7DC30E}" destId="{11D4CD16-9CA7-B741-9BAC-84DBBC599A84}" srcOrd="1" destOrd="0" presId="urn:microsoft.com/office/officeart/2016/7/layout/VerticalDownArrowProcess"/>
    <dgm:cxn modelId="{1A229999-95E6-4F49-B6F1-465E19665978}" srcId="{D8D06DAD-06BA-4783-8132-E3B5F88C5E79}" destId="{DB4A3D09-5E2B-4E8A-9C7C-8896C58A5A3B}" srcOrd="0" destOrd="0" parTransId="{8AD45C41-6AB4-489C-B924-7E84BC9709E0}" sibTransId="{3F9C26F9-1BCD-4783-835E-6EC47E88BA10}"/>
    <dgm:cxn modelId="{A68E2F9D-4E6F-4A75-8C67-C4CD09B6789C}" srcId="{6BB9338D-1C8A-4653-9808-48C037E99E01}" destId="{2E5F1D2B-8F36-46CA-B0E6-485E212C9100}" srcOrd="0" destOrd="0" parTransId="{8088AA05-2259-4D7E-A19A-2ADB83FDB940}" sibTransId="{23B3724F-5387-4598-A16D-551C5521D19A}"/>
    <dgm:cxn modelId="{7E141EA7-34D2-42AA-BE0D-4791E28FC7E8}" srcId="{CEE26E60-CC2E-4255-9C57-F80C7F156E8E}" destId="{9D60B54C-4800-4453-BA14-FCC30F7DC30E}" srcOrd="2" destOrd="0" parTransId="{E42DFB4A-C7E4-45C9-BABD-A74FA9A5C5D8}" sibTransId="{4E350671-F22A-46DE-9468-C4270F1FCEFB}"/>
    <dgm:cxn modelId="{998EDCAA-BE58-48B7-8C6D-1531BFFB909F}" srcId="{CEE26E60-CC2E-4255-9C57-F80C7F156E8E}" destId="{350CA7BA-FC98-4130-B4E5-9F096722A838}" srcOrd="1" destOrd="0" parTransId="{551C21E4-595D-4C57-AEA9-B28272051AFF}" sibTransId="{BC6447E6-B183-4A58-9363-0DDED7E97C4E}"/>
    <dgm:cxn modelId="{DDBD57B5-DE16-4C52-83F4-FC2BBE607068}" srcId="{CEE26E60-CC2E-4255-9C57-F80C7F156E8E}" destId="{59B4FE74-B2BF-4C09-A543-E874AD4E65BD}" srcOrd="4" destOrd="0" parTransId="{552430E8-B57A-464D-BB10-C60E999CD982}" sibTransId="{3712345D-EFE8-408D-978B-9060949C7BA2}"/>
    <dgm:cxn modelId="{6B6AF3C7-F598-084E-84A5-57548E043785}" type="presOf" srcId="{350CA7BA-FC98-4130-B4E5-9F096722A838}" destId="{B1484C9C-B297-8D45-AB5B-F7E915312DA5}" srcOrd="1" destOrd="0" presId="urn:microsoft.com/office/officeart/2016/7/layout/VerticalDownArrowProcess"/>
    <dgm:cxn modelId="{41448ED4-25DB-4AB5-8F44-B8A0E3730DFA}" srcId="{59B4FE74-B2BF-4C09-A543-E874AD4E65BD}" destId="{09A6121B-7DAD-446B-9664-0B30034CCDBF}" srcOrd="0" destOrd="0" parTransId="{C1241D5A-3BCB-48AB-A06A-74A5EEFA941F}" sibTransId="{C90DB01B-D227-4ECB-A7B1-A328A263645B}"/>
    <dgm:cxn modelId="{55F0C0DF-7648-0840-B66B-04D85EC24EA8}" type="presOf" srcId="{9D60B54C-4800-4453-BA14-FCC30F7DC30E}" destId="{5AEA33AB-37CE-A546-A388-30B47972E7B2}" srcOrd="0" destOrd="0" presId="urn:microsoft.com/office/officeart/2016/7/layout/VerticalDownArrowProcess"/>
    <dgm:cxn modelId="{2B7875E2-D5F2-49F9-97FA-073697431B89}" type="presOf" srcId="{59B4FE74-B2BF-4C09-A543-E874AD4E65BD}" destId="{35AE2791-663E-4148-A361-97B308BF58B6}" srcOrd="1" destOrd="0" presId="urn:microsoft.com/office/officeart/2016/7/layout/VerticalDownArrowProcess"/>
    <dgm:cxn modelId="{034661EB-EB52-4C8B-97B5-A6E0705806D2}" srcId="{A40CD296-CCC5-472A-B63A-4369EC430BBE}" destId="{22DE8674-630F-411B-A0E5-C74A5AB69853}" srcOrd="0" destOrd="0" parTransId="{AEB79700-162A-4853-9BEC-7B0D50FF5E91}" sibTransId="{49DEC477-8326-412C-9A17-78E0B391BFB2}"/>
    <dgm:cxn modelId="{2A0012EF-1DF1-4988-A733-43505384095F}" srcId="{350CA7BA-FC98-4130-B4E5-9F096722A838}" destId="{227DB1BA-FB89-4700-A784-9A5958131102}" srcOrd="0" destOrd="0" parTransId="{40713129-2F94-474A-ADA1-4D601958EBA8}" sibTransId="{218FD44A-EFEE-48EC-9306-5565E70D3411}"/>
    <dgm:cxn modelId="{F17F22F1-2ED8-B24E-AA2D-1892A5331FE9}" type="presOf" srcId="{DB4A3D09-5E2B-4E8A-9C7C-8896C58A5A3B}" destId="{2D27115D-C903-E342-B186-94FCA11EE9F0}" srcOrd="0" destOrd="0" presId="urn:microsoft.com/office/officeart/2016/7/layout/VerticalDownArrowProcess"/>
    <dgm:cxn modelId="{786FDEF5-F38C-46D0-A637-FF9741F54292}" type="presOf" srcId="{22DE8674-630F-411B-A0E5-C74A5AB69853}" destId="{4DC0C666-A4EC-4CD8-99FE-BAC7647D7EAA}"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9F48A4FC-5846-4342-AF17-D6C02D9834B0}" srcId="{CEE26E60-CC2E-4255-9C57-F80C7F156E8E}" destId="{D8D06DAD-06BA-4783-8132-E3B5F88C5E79}" srcOrd="3" destOrd="0" parTransId="{C7F56F7A-B65F-4A19-93DA-F95EC90C2E37}" sibTransId="{06C690C7-C20A-4DA4-AE83-6E8D68145C5A}"/>
    <dgm:cxn modelId="{2BDF6CF7-454B-4E59-8433-2BE54E2FA36C}" type="presParOf" srcId="{F5242C1A-BE95-6C48-9111-8B61CAFEBEC6}" destId="{9D93CDA7-D916-40CA-8FBE-91437E66B508}" srcOrd="0" destOrd="0" presId="urn:microsoft.com/office/officeart/2016/7/layout/VerticalDownArrowProcess"/>
    <dgm:cxn modelId="{CE752073-F757-4E15-9F63-A4679F035912}" type="presParOf" srcId="{9D93CDA7-D916-40CA-8FBE-91437E66B508}" destId="{3555C9EA-E877-4543-985B-1E78D5B659E0}" srcOrd="0" destOrd="0" presId="urn:microsoft.com/office/officeart/2016/7/layout/VerticalDownArrowProcess"/>
    <dgm:cxn modelId="{B4FD75B1-786E-4EEA-BDDE-16C17AAFC1FC}" type="presParOf" srcId="{9D93CDA7-D916-40CA-8FBE-91437E66B508}" destId="{66FD7679-3CA4-44FD-83A0-91767D6D48AF}" srcOrd="1" destOrd="0" presId="urn:microsoft.com/office/officeart/2016/7/layout/VerticalDownArrowProcess"/>
    <dgm:cxn modelId="{7D183D75-716D-4C3B-BDA5-B077DB814A58}" type="presParOf" srcId="{F5242C1A-BE95-6C48-9111-8B61CAFEBEC6}" destId="{ED9B37B0-C2E3-4557-9F14-CD6F13E3D340}" srcOrd="1" destOrd="0" presId="urn:microsoft.com/office/officeart/2016/7/layout/VerticalDownArrowProcess"/>
    <dgm:cxn modelId="{B7D538D4-F2EC-451C-B2F9-DA28DD899C2F}" type="presParOf" srcId="{F5242C1A-BE95-6C48-9111-8B61CAFEBEC6}" destId="{1C66F458-3A8E-456D-9DD8-726A598B9867}" srcOrd="2" destOrd="0" presId="urn:microsoft.com/office/officeart/2016/7/layout/VerticalDownArrowProcess"/>
    <dgm:cxn modelId="{B73F6D4F-1EE2-4C4F-AC6C-D3B963E60649}" type="presParOf" srcId="{1C66F458-3A8E-456D-9DD8-726A598B9867}" destId="{7405DA70-9EB3-4608-B9B4-E638828EDA8F}" srcOrd="0" destOrd="0" presId="urn:microsoft.com/office/officeart/2016/7/layout/VerticalDownArrowProcess"/>
    <dgm:cxn modelId="{22989A4D-DD36-4400-A0FB-6ACF6107BCC7}" type="presParOf" srcId="{1C66F458-3A8E-456D-9DD8-726A598B9867}" destId="{35AE2791-663E-4148-A361-97B308BF58B6}" srcOrd="1" destOrd="0" presId="urn:microsoft.com/office/officeart/2016/7/layout/VerticalDownArrowProcess"/>
    <dgm:cxn modelId="{CF84BDFB-1878-4889-907F-1E790B150357}" type="presParOf" srcId="{1C66F458-3A8E-456D-9DD8-726A598B9867}" destId="{209DCC70-2C18-4DD3-A986-040DF7EA1D54}" srcOrd="2" destOrd="0" presId="urn:microsoft.com/office/officeart/2016/7/layout/VerticalDownArrowProcess"/>
    <dgm:cxn modelId="{0D333E0B-2FCF-184C-BB6F-1306F12DCF05}" type="presParOf" srcId="{F5242C1A-BE95-6C48-9111-8B61CAFEBEC6}" destId="{CE52804D-1251-984D-9F55-FC55010DB8BE}" srcOrd="3" destOrd="0" presId="urn:microsoft.com/office/officeart/2016/7/layout/VerticalDownArrowProcess"/>
    <dgm:cxn modelId="{AB3AB732-D053-304C-9834-CF26C27B12F5}" type="presParOf" srcId="{F5242C1A-BE95-6C48-9111-8B61CAFEBEC6}" destId="{68B179ED-F828-6F4B-A263-562CC7F5FEA2}" srcOrd="4" destOrd="0" presId="urn:microsoft.com/office/officeart/2016/7/layout/VerticalDownArrowProcess"/>
    <dgm:cxn modelId="{EA7584C9-4566-8346-BA6F-A94AF60FD794}" type="presParOf" srcId="{68B179ED-F828-6F4B-A263-562CC7F5FEA2}" destId="{4140D2A5-67F4-3940-9DA2-3C3EF7CCAC09}" srcOrd="0" destOrd="0" presId="urn:microsoft.com/office/officeart/2016/7/layout/VerticalDownArrowProcess"/>
    <dgm:cxn modelId="{7D1F3CF6-148E-534B-882D-8EF313BDA51B}" type="presParOf" srcId="{68B179ED-F828-6F4B-A263-562CC7F5FEA2}" destId="{9F1CD9E2-EAE8-6E41-881D-EE8F09EE4B9E}" srcOrd="1" destOrd="0" presId="urn:microsoft.com/office/officeart/2016/7/layout/VerticalDownArrowProcess"/>
    <dgm:cxn modelId="{8F475C8C-386A-364C-A030-74EA50D817B3}" type="presParOf" srcId="{68B179ED-F828-6F4B-A263-562CC7F5FEA2}" destId="{2D27115D-C903-E342-B186-94FCA11EE9F0}" srcOrd="2" destOrd="0" presId="urn:microsoft.com/office/officeart/2016/7/layout/VerticalDownArrowProcess"/>
    <dgm:cxn modelId="{CD11767A-4123-1F46-BC15-9E45235246F8}" type="presParOf" srcId="{F5242C1A-BE95-6C48-9111-8B61CAFEBEC6}" destId="{013F756A-F2BF-D749-B2AA-0DC53628D17D}" srcOrd="5" destOrd="0" presId="urn:microsoft.com/office/officeart/2016/7/layout/VerticalDownArrowProcess"/>
    <dgm:cxn modelId="{FB9A58FE-FE5C-8247-A878-1D72F54149E4}" type="presParOf" srcId="{F5242C1A-BE95-6C48-9111-8B61CAFEBEC6}" destId="{17AE0481-C20E-E443-82C8-A74A3C967773}" srcOrd="6"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 modelId="{B49FCF6A-C8A1-4D42-B692-2C59F8FAD062}" type="presParOf" srcId="{F5242C1A-BE95-6C48-9111-8B61CAFEBEC6}" destId="{EA679943-EF68-854D-A7BE-8F8DDB3A93B3}" srcOrd="7" destOrd="0" presId="urn:microsoft.com/office/officeart/2016/7/layout/VerticalDownArrowProcess"/>
    <dgm:cxn modelId="{A015997F-4AA4-404A-97F8-B68078B998BC}" type="presParOf" srcId="{F5242C1A-BE95-6C48-9111-8B61CAFEBEC6}" destId="{2076676C-47A5-D240-BDD5-A9E380E366D7}" srcOrd="8" destOrd="0" presId="urn:microsoft.com/office/officeart/2016/7/layout/VerticalDownArrowProcess"/>
    <dgm:cxn modelId="{1BA7EAB8-FBE2-0942-AD42-869D29F2AA01}" type="presParOf" srcId="{2076676C-47A5-D240-BDD5-A9E380E366D7}" destId="{DC716E7D-8B5D-934D-B0DA-DF90A925304B}" srcOrd="0" destOrd="0" presId="urn:microsoft.com/office/officeart/2016/7/layout/VerticalDownArrowProcess"/>
    <dgm:cxn modelId="{B00AF805-3D0A-F84D-9E87-6FC1322C3E9F}" type="presParOf" srcId="{2076676C-47A5-D240-BDD5-A9E380E366D7}" destId="{B1484C9C-B297-8D45-AB5B-F7E915312DA5}" srcOrd="1" destOrd="0" presId="urn:microsoft.com/office/officeart/2016/7/layout/VerticalDownArrowProcess"/>
    <dgm:cxn modelId="{48ABDC05-8F06-F84C-B50F-5D6D7FE11FAB}" type="presParOf" srcId="{2076676C-47A5-D240-BDD5-A9E380E366D7}" destId="{62DC146A-0FA8-5643-8C1B-8E78B4F2EC8B}" srcOrd="2" destOrd="0" presId="urn:microsoft.com/office/officeart/2016/7/layout/VerticalDownArrowProcess"/>
    <dgm:cxn modelId="{A6BB72D9-CBE5-426C-9D10-C2ADD504FB45}" type="presParOf" srcId="{F5242C1A-BE95-6C48-9111-8B61CAFEBEC6}" destId="{1F228649-6CB7-4A75-AA7D-938DBD909BEF}" srcOrd="9" destOrd="0" presId="urn:microsoft.com/office/officeart/2016/7/layout/VerticalDownArrowProcess"/>
    <dgm:cxn modelId="{8FAABC3A-923E-4682-AC34-8726C72F7055}" type="presParOf" srcId="{F5242C1A-BE95-6C48-9111-8B61CAFEBEC6}" destId="{86699F83-B24A-4B9F-BEF4-AED510AC2BDC}" srcOrd="10" destOrd="0" presId="urn:microsoft.com/office/officeart/2016/7/layout/VerticalDownArrowProcess"/>
    <dgm:cxn modelId="{D18D1747-9C1C-4464-A40E-0F6B1BF45D59}" type="presParOf" srcId="{86699F83-B24A-4B9F-BEF4-AED510AC2BDC}" destId="{1084ACCA-B22E-4605-8F93-CE1B12B43089}" srcOrd="0" destOrd="0" presId="urn:microsoft.com/office/officeart/2016/7/layout/VerticalDownArrowProcess"/>
    <dgm:cxn modelId="{AAC9A97D-7BAF-4781-9ECA-3E770400D0B1}" type="presParOf" srcId="{86699F83-B24A-4B9F-BEF4-AED510AC2BDC}" destId="{CC3C99ED-8A55-4723-A9E7-EEAE8B593857}" srcOrd="1" destOrd="0" presId="urn:microsoft.com/office/officeart/2016/7/layout/VerticalDownArrowProcess"/>
    <dgm:cxn modelId="{4D3B5B64-BAB8-416F-821F-54D5F4F88F1F}" type="presParOf" srcId="{86699F83-B24A-4B9F-BEF4-AED510AC2BDC}" destId="{4DC0C666-A4EC-4CD8-99FE-BAC7647D7EA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784" y="422392"/>
          <a:ext cx="4866266" cy="4186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453803" y="852760"/>
          <a:ext cx="4866266" cy="41864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GB" sz="2400" b="1" u="sng" kern="1200" dirty="0">
              <a:solidFill>
                <a:srgbClr val="002060"/>
              </a:solidFill>
              <a:latin typeface="Arial Black" panose="020B0A04020102020204" pitchFamily="34" charset="0"/>
              <a:cs typeface="Arial" panose="020B0604020202020204" pitchFamily="34" charset="0"/>
              <a:hlinkClick xmlns:r="http://schemas.openxmlformats.org/officeDocument/2006/relationships" r:id="rId1"/>
            </a:rPr>
            <a:t>Clinical Masterclass: </a:t>
          </a:r>
          <a:r>
            <a:rPr lang="en-GB" sz="2400" b="1" kern="1200" dirty="0">
              <a:latin typeface="Arial Black" panose="020B0A04020102020204" pitchFamily="34" charset="0"/>
              <a:cs typeface="Arial" panose="020B0604020202020204" pitchFamily="34" charset="0"/>
            </a:rPr>
            <a:t>Insomnia: getting back to better sleep.                    Mon 25 March 2024, 1pm - 2pm                                            </a:t>
          </a:r>
          <a:r>
            <a:rPr lang="en-GB" sz="2400" b="0" i="0" kern="1200" dirty="0">
              <a:solidFill>
                <a:srgbClr val="2C4054"/>
              </a:solidFill>
              <a:effectLst/>
              <a:latin typeface="Arial Black" panose="020B0A04020102020204" pitchFamily="34" charset="0"/>
              <a:cs typeface="Arial" panose="020B0604020202020204" pitchFamily="34" charset="0"/>
            </a:rPr>
            <a:t>All registered subscribers can </a:t>
          </a:r>
          <a:r>
            <a:rPr lang="en-GB" sz="2400" b="0" i="0" u="sng" kern="1200" dirty="0">
              <a:solidFill>
                <a:srgbClr val="ED8B00"/>
              </a:solidFill>
              <a:effectLst/>
              <a:latin typeface="Arial Black" panose="020B0A04020102020204" pitchFamily="34" charset="0"/>
              <a:cs typeface="Arial" panose="020B0604020202020204" pitchFamily="34" charset="0"/>
              <a:hlinkClick xmlns:r="http://schemas.openxmlformats.org/officeDocument/2006/relationships" r:id="rId2"/>
            </a:rPr>
            <a:t>sign up here.</a:t>
          </a:r>
          <a:endParaRPr lang="en-GB" sz="2400" b="1" i="0" kern="1200" dirty="0">
            <a:latin typeface="Arial Black" panose="020B0A04020102020204" pitchFamily="34" charset="0"/>
            <a:cs typeface="Arial" panose="020B0604020202020204" pitchFamily="34" charset="0"/>
          </a:endParaRPr>
        </a:p>
        <a:p>
          <a:pPr marL="0" lvl="0" indent="0" algn="ctr" defTabSz="1066800">
            <a:lnSpc>
              <a:spcPct val="100000"/>
            </a:lnSpc>
            <a:spcBef>
              <a:spcPct val="0"/>
            </a:spcBef>
            <a:spcAft>
              <a:spcPct val="35000"/>
            </a:spcAft>
            <a:buNone/>
          </a:pPr>
          <a:endParaRPr lang="en-US" sz="2000" b="1" kern="1200" dirty="0"/>
        </a:p>
      </dsp:txBody>
      <dsp:txXfrm>
        <a:off x="576419" y="975376"/>
        <a:ext cx="4621034" cy="3941186"/>
      </dsp:txXfrm>
    </dsp:sp>
    <dsp:sp modelId="{A8F20F11-3A4C-0047-BC10-89313F906233}">
      <dsp:nvSpPr>
        <dsp:cNvPr id="0" name=""/>
        <dsp:cNvSpPr/>
      </dsp:nvSpPr>
      <dsp:spPr>
        <a:xfrm>
          <a:off x="5773089" y="422392"/>
          <a:ext cx="5199004" cy="4208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6F1B1-B18C-E04B-B9F0-0D7273B88983}">
      <dsp:nvSpPr>
        <dsp:cNvPr id="0" name=""/>
        <dsp:cNvSpPr/>
      </dsp:nvSpPr>
      <dsp:spPr>
        <a:xfrm>
          <a:off x="6226108" y="852760"/>
          <a:ext cx="5199004" cy="4208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GB" sz="2400" b="1" i="0" kern="1200" dirty="0">
              <a:latin typeface="Arial Black" panose="020B0A04020102020204" pitchFamily="34" charset="0"/>
            </a:rPr>
            <a:t>Supporting pharmacists with HRT decision making (Part one):                            Wed 13 March 2024, 1pm – 2pm </a:t>
          </a:r>
          <a:r>
            <a:rPr lang="en-GB" sz="2400" b="0" i="0" kern="1200" dirty="0">
              <a:latin typeface="Arial Black" panose="020B0A04020102020204" pitchFamily="34" charset="0"/>
            </a:rPr>
            <a:t>Online via WebEx </a:t>
          </a:r>
          <a:endParaRPr lang="en-GB" sz="2400" b="1" i="0" kern="1200" dirty="0">
            <a:latin typeface="Arial Black" panose="020B0A04020102020204" pitchFamily="34" charset="0"/>
          </a:endParaRPr>
        </a:p>
        <a:p>
          <a:pPr marL="0" lvl="0" indent="0" algn="ctr" defTabSz="1066800">
            <a:lnSpc>
              <a:spcPct val="100000"/>
            </a:lnSpc>
            <a:spcBef>
              <a:spcPct val="0"/>
            </a:spcBef>
            <a:spcAft>
              <a:spcPct val="35000"/>
            </a:spcAft>
            <a:buNone/>
          </a:pPr>
          <a:r>
            <a:rPr lang="en-GB" sz="2400" b="0" i="0" kern="1200" dirty="0">
              <a:latin typeface="Arial Black" panose="020B0A04020102020204" pitchFamily="34" charset="0"/>
              <a:hlinkClick xmlns:r="http://schemas.openxmlformats.org/officeDocument/2006/relationships" r:id="rId3"/>
            </a:rPr>
            <a:t>Registration is now open</a:t>
          </a:r>
          <a:endParaRPr lang="en-US" sz="2400" b="1" kern="1200" dirty="0">
            <a:latin typeface="Arial Black" panose="020B0A04020102020204" pitchFamily="34" charset="0"/>
          </a:endParaRPr>
        </a:p>
      </dsp:txBody>
      <dsp:txXfrm>
        <a:off x="6349366" y="976018"/>
        <a:ext cx="4952488" cy="3961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154417" y="1243"/>
          <a:ext cx="10579242" cy="4970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692237" y="512173"/>
          <a:ext cx="10579242" cy="4970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GB" sz="2800" b="0" i="0" kern="1200" dirty="0">
              <a:solidFill>
                <a:srgbClr val="0070C0"/>
              </a:solidFill>
              <a:latin typeface="Arial Black" panose="020B0A04020102020204" pitchFamily="34" charset="0"/>
            </a:rPr>
            <a:t>First Annual South Yorkshire Primary Care Conference.                                                           </a:t>
          </a:r>
          <a:r>
            <a:rPr lang="en-GB" sz="1800" b="0" i="0" kern="1200" dirty="0">
              <a:solidFill>
                <a:schemeClr val="accent1">
                  <a:lumMod val="75000"/>
                </a:schemeClr>
              </a:solidFill>
              <a:latin typeface="Arial Black" panose="020B0A04020102020204" pitchFamily="34" charset="0"/>
            </a:rPr>
            <a:t>Three different sessions being delivered are as follows:                                                                                              - Challenges Delivering the ABCs                                                                                       – Managing type 2 diabetes in 2024 and beyond                                                         – Delivering epidemiology and pathophysiology of obesity</a:t>
          </a:r>
        </a:p>
        <a:p>
          <a:pPr marL="0" lvl="0" indent="0" algn="ctr" defTabSz="1244600">
            <a:lnSpc>
              <a:spcPct val="100000"/>
            </a:lnSpc>
            <a:spcBef>
              <a:spcPct val="0"/>
            </a:spcBef>
            <a:spcAft>
              <a:spcPct val="35000"/>
            </a:spcAft>
            <a:buNone/>
          </a:pPr>
          <a:r>
            <a:rPr lang="en-GB" sz="1800" b="0" i="0" kern="1200" dirty="0">
              <a:solidFill>
                <a:schemeClr val="accent1">
                  <a:lumMod val="75000"/>
                </a:schemeClr>
              </a:solidFill>
              <a:latin typeface="Arial Black" panose="020B0A04020102020204" pitchFamily="34" charset="0"/>
            </a:rPr>
            <a:t>Saturday, 27 April 2024   9am – 3:30pm BST</a:t>
          </a:r>
        </a:p>
        <a:p>
          <a:pPr marL="0" lvl="0" indent="0" algn="ctr" defTabSz="1244600">
            <a:lnSpc>
              <a:spcPct val="100000"/>
            </a:lnSpc>
            <a:spcBef>
              <a:spcPct val="0"/>
            </a:spcBef>
            <a:spcAft>
              <a:spcPct val="35000"/>
            </a:spcAft>
            <a:buNone/>
          </a:pPr>
          <a:r>
            <a:rPr lang="en-GB" sz="1800" b="0" i="0" kern="1200" dirty="0">
              <a:solidFill>
                <a:schemeClr val="accent1">
                  <a:lumMod val="75000"/>
                </a:schemeClr>
              </a:solidFill>
              <a:latin typeface="Arial Black" panose="020B0A04020102020204" pitchFamily="34" charset="0"/>
            </a:rPr>
            <a:t>Location: AESSEAL New York Stadium, New York Way, Rotherham, S60 1FJ</a:t>
          </a:r>
          <a:r>
            <a:rPr lang="en-GB" sz="1800" b="1" kern="1200" dirty="0">
              <a:solidFill>
                <a:schemeClr val="accent1">
                  <a:lumMod val="75000"/>
                </a:schemeClr>
              </a:solidFill>
              <a:latin typeface="Arial Black" panose="020B0A04020102020204" pitchFamily="34" charset="0"/>
              <a:cs typeface="Arial" panose="020B0604020202020204" pitchFamily="34" charset="0"/>
            </a:rPr>
            <a:t>                                                             </a:t>
          </a:r>
          <a:endParaRPr lang="en-GB" sz="1800" b="1" i="0" kern="1200" dirty="0">
            <a:solidFill>
              <a:schemeClr val="accent1">
                <a:lumMod val="75000"/>
              </a:schemeClr>
            </a:solidFill>
            <a:latin typeface="Arial Black" panose="020B0A04020102020204" pitchFamily="34" charset="0"/>
            <a:cs typeface="Arial" panose="020B0604020202020204" pitchFamily="34" charset="0"/>
          </a:endParaRPr>
        </a:p>
        <a:p>
          <a:pPr marL="0" lvl="0" indent="0" algn="ctr" defTabSz="1244600">
            <a:lnSpc>
              <a:spcPct val="100000"/>
            </a:lnSpc>
            <a:spcBef>
              <a:spcPct val="0"/>
            </a:spcBef>
            <a:spcAft>
              <a:spcPct val="35000"/>
            </a:spcAft>
            <a:buNone/>
          </a:pPr>
          <a:r>
            <a:rPr lang="en-US" sz="1800" b="1" kern="1200" dirty="0">
              <a:latin typeface="Arial Black" panose="020B0A04020102020204" pitchFamily="34" charset="0"/>
              <a:hlinkClick xmlns:r="http://schemas.openxmlformats.org/officeDocument/2006/relationships" r:id="rId1"/>
            </a:rPr>
            <a:t>Registration is now open</a:t>
          </a:r>
          <a:endParaRPr lang="en-US" sz="1800" b="1" kern="1200" dirty="0">
            <a:latin typeface="Arial Black" panose="020B0A04020102020204" pitchFamily="34" charset="0"/>
          </a:endParaRPr>
        </a:p>
      </dsp:txBody>
      <dsp:txXfrm>
        <a:off x="837806" y="657742"/>
        <a:ext cx="10288104" cy="4678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C9EA-E877-4543-985B-1E78D5B659E0}">
      <dsp:nvSpPr>
        <dsp:cNvPr id="0" name=""/>
        <dsp:cNvSpPr/>
      </dsp:nvSpPr>
      <dsp:spPr>
        <a:xfrm>
          <a:off x="0" y="4586178"/>
          <a:ext cx="2760279" cy="58239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42240" rIns="196311"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Check out</a:t>
          </a:r>
        </a:p>
      </dsp:txBody>
      <dsp:txXfrm>
        <a:off x="0" y="4586178"/>
        <a:ext cx="2760279" cy="582391"/>
      </dsp:txXfrm>
    </dsp:sp>
    <dsp:sp modelId="{66FD7679-3CA4-44FD-83A0-91767D6D48AF}">
      <dsp:nvSpPr>
        <dsp:cNvPr id="0" name=""/>
        <dsp:cNvSpPr/>
      </dsp:nvSpPr>
      <dsp:spPr>
        <a:xfrm>
          <a:off x="2760279" y="4586178"/>
          <a:ext cx="8280838" cy="58239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28600" rIns="167975"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cs typeface="Arial" panose="020B0604020202020204" pitchFamily="34" charset="0"/>
            </a:rPr>
            <a:t>Check out learning opportunities (all of which are free to attend)</a:t>
          </a:r>
          <a:endParaRPr lang="en-GB" sz="1800" kern="1200" dirty="0"/>
        </a:p>
      </dsp:txBody>
      <dsp:txXfrm>
        <a:off x="2760279" y="4586178"/>
        <a:ext cx="8280838" cy="582391"/>
      </dsp:txXfrm>
    </dsp:sp>
    <dsp:sp modelId="{35AE2791-663E-4148-A361-97B308BF58B6}">
      <dsp:nvSpPr>
        <dsp:cNvPr id="0" name=""/>
        <dsp:cNvSpPr/>
      </dsp:nvSpPr>
      <dsp:spPr>
        <a:xfrm rot="10800000">
          <a:off x="0" y="3699195"/>
          <a:ext cx="2760279" cy="895718"/>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Searches</a:t>
          </a:r>
        </a:p>
      </dsp:txBody>
      <dsp:txXfrm rot="-10800000">
        <a:off x="0" y="3699195"/>
        <a:ext cx="2760279" cy="582216"/>
      </dsp:txXfrm>
    </dsp:sp>
    <dsp:sp modelId="{209DCC70-2C18-4DD3-A986-040DF7EA1D54}">
      <dsp:nvSpPr>
        <dsp:cNvPr id="0" name=""/>
        <dsp:cNvSpPr/>
      </dsp:nvSpPr>
      <dsp:spPr>
        <a:xfrm>
          <a:off x="2760279" y="3563262"/>
          <a:ext cx="8280838" cy="8540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28600" rIns="167975" bIns="228600" numCol="1" spcCol="1270" anchor="ctr" anchorCtr="0">
          <a:noAutofit/>
        </a:bodyPr>
        <a:lstStyle/>
        <a:p>
          <a:pPr marL="0" lvl="0" indent="0" algn="l" defTabSz="800100">
            <a:lnSpc>
              <a:spcPct val="90000"/>
            </a:lnSpc>
            <a:spcBef>
              <a:spcPct val="0"/>
            </a:spcBef>
            <a:spcAft>
              <a:spcPct val="35000"/>
            </a:spcAft>
            <a:buNone/>
          </a:pPr>
          <a:r>
            <a:rPr lang="en-GB" sz="1800" kern="1200" dirty="0"/>
            <a:t>Are available to identify at risk groups including co-prescribing of opioids and gabapentiboids (via MOT or Ardens). At review consider using Ardens template and see </a:t>
          </a:r>
          <a:r>
            <a:rPr lang="en-GB" sz="1800" kern="1200" dirty="0">
              <a:hlinkClick xmlns:r="http://schemas.openxmlformats.org/officeDocument/2006/relationships" r:id="rId1"/>
            </a:rPr>
            <a:t>deprescribing guidance </a:t>
          </a:r>
          <a:r>
            <a:rPr lang="en-GB" sz="1800" kern="1200" dirty="0"/>
            <a:t>/ PILs.</a:t>
          </a:r>
          <a:endParaRPr lang="en-US" sz="1800" kern="1200" dirty="0">
            <a:latin typeface="+mn-lt"/>
            <a:cs typeface="Arial" panose="020B0604020202020204" pitchFamily="34" charset="0"/>
          </a:endParaRPr>
        </a:p>
      </dsp:txBody>
      <dsp:txXfrm>
        <a:off x="2760279" y="3563262"/>
        <a:ext cx="8280838" cy="854083"/>
      </dsp:txXfrm>
    </dsp:sp>
    <dsp:sp modelId="{9F1CD9E2-EAE8-6E41-881D-EE8F09EE4B9E}">
      <dsp:nvSpPr>
        <dsp:cNvPr id="0" name=""/>
        <dsp:cNvSpPr/>
      </dsp:nvSpPr>
      <dsp:spPr>
        <a:xfrm rot="10800000">
          <a:off x="0" y="2676280"/>
          <a:ext cx="2760279" cy="895718"/>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Highlight</a:t>
          </a:r>
          <a:r>
            <a:rPr lang="en-US" sz="1600" b="1" kern="1200"/>
            <a:t>/discuss</a:t>
          </a:r>
          <a:endParaRPr lang="en-US" sz="1600" b="1" kern="1200" dirty="0"/>
        </a:p>
      </dsp:txBody>
      <dsp:txXfrm rot="-10800000">
        <a:off x="0" y="2676280"/>
        <a:ext cx="2760279" cy="582216"/>
      </dsp:txXfrm>
    </dsp:sp>
    <dsp:sp modelId="{2D27115D-C903-E342-B186-94FCA11EE9F0}">
      <dsp:nvSpPr>
        <dsp:cNvPr id="0" name=""/>
        <dsp:cNvSpPr/>
      </dsp:nvSpPr>
      <dsp:spPr>
        <a:xfrm>
          <a:off x="2760279" y="2691144"/>
          <a:ext cx="8280838" cy="5822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28600" rIns="167975"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Any medicines safety actions, e.g. continue prescribing valproate as per shared care and add SNOMED codes; note acenocoumoral/warfarin &amp; tramadol interaction</a:t>
          </a:r>
          <a:endParaRPr lang="en-US" sz="1800" kern="1200" dirty="0">
            <a:latin typeface="Arial" panose="020B0604020202020204" pitchFamily="34" charset="0"/>
            <a:cs typeface="Arial" panose="020B0604020202020204" pitchFamily="34" charset="0"/>
          </a:endParaRPr>
        </a:p>
      </dsp:txBody>
      <dsp:txXfrm>
        <a:off x="2760279" y="2691144"/>
        <a:ext cx="8280838" cy="582216"/>
      </dsp:txXfrm>
    </dsp:sp>
    <dsp:sp modelId="{11D4CD16-9CA7-B741-9BAC-84DBBC599A84}">
      <dsp:nvSpPr>
        <dsp:cNvPr id="0" name=""/>
        <dsp:cNvSpPr/>
      </dsp:nvSpPr>
      <dsp:spPr>
        <a:xfrm rot="10800000">
          <a:off x="-19252" y="1789297"/>
          <a:ext cx="2760279" cy="895718"/>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Add</a:t>
          </a:r>
        </a:p>
      </dsp:txBody>
      <dsp:txXfrm rot="-10800000">
        <a:off x="-19252" y="1789297"/>
        <a:ext cx="2760279" cy="582216"/>
      </dsp:txXfrm>
    </dsp:sp>
    <dsp:sp modelId="{85C7EF09-B132-534D-8A31-A352C8FBF746}">
      <dsp:nvSpPr>
        <dsp:cNvPr id="0" name=""/>
        <dsp:cNvSpPr/>
      </dsp:nvSpPr>
      <dsp:spPr>
        <a:xfrm>
          <a:off x="2702520" y="1774357"/>
          <a:ext cx="8357850" cy="61209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15900" rIns="167975" bIns="215900" numCol="1" spcCol="1270" anchor="ctr" anchorCtr="0">
          <a:noAutofit/>
        </a:bodyPr>
        <a:lstStyle/>
        <a:p>
          <a:pPr marL="0" lvl="0" indent="0" algn="l" defTabSz="755650">
            <a:lnSpc>
              <a:spcPct val="90000"/>
            </a:lnSpc>
            <a:spcBef>
              <a:spcPct val="0"/>
            </a:spcBef>
            <a:spcAft>
              <a:spcPct val="35000"/>
            </a:spcAft>
            <a:buNone/>
          </a:pPr>
          <a:r>
            <a:rPr lang="en-US" sz="1700" kern="1200" dirty="0"/>
            <a:t>Add any</a:t>
          </a:r>
          <a:r>
            <a:rPr lang="en-US" sz="1700" kern="1200" dirty="0">
              <a:solidFill>
                <a:srgbClr val="FF0000"/>
              </a:solidFill>
            </a:rPr>
            <a:t> </a:t>
          </a:r>
          <a:r>
            <a:rPr lang="en-US" sz="1700" b="1" kern="1200" dirty="0">
              <a:solidFill>
                <a:srgbClr val="FF0000"/>
              </a:solidFill>
            </a:rPr>
            <a:t>RED </a:t>
          </a:r>
          <a:r>
            <a:rPr lang="en-US" sz="1700" kern="1200" dirty="0"/>
            <a:t>medicines prescribed by hospital as ‘hospital only medicines’ – not on repeat; and please share with others that we have</a:t>
          </a:r>
          <a:r>
            <a:rPr lang="en-US" sz="1700" b="1" kern="1200" dirty="0"/>
            <a:t> two </a:t>
          </a:r>
          <a:r>
            <a:rPr lang="en-US" sz="1700" kern="1200" dirty="0"/>
            <a:t>TLDLs</a:t>
          </a:r>
        </a:p>
      </dsp:txBody>
      <dsp:txXfrm>
        <a:off x="2702520" y="1774357"/>
        <a:ext cx="8357850" cy="612096"/>
      </dsp:txXfrm>
    </dsp:sp>
    <dsp:sp modelId="{B1484C9C-B297-8D45-AB5B-F7E915312DA5}">
      <dsp:nvSpPr>
        <dsp:cNvPr id="0" name=""/>
        <dsp:cNvSpPr/>
      </dsp:nvSpPr>
      <dsp:spPr>
        <a:xfrm rot="10800000">
          <a:off x="0" y="887375"/>
          <a:ext cx="2760279" cy="895718"/>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Share</a:t>
          </a:r>
        </a:p>
      </dsp:txBody>
      <dsp:txXfrm rot="-10800000">
        <a:off x="0" y="887375"/>
        <a:ext cx="2760279" cy="582216"/>
      </dsp:txXfrm>
    </dsp:sp>
    <dsp:sp modelId="{62DC146A-0FA8-5643-8C1B-8E78B4F2EC8B}">
      <dsp:nvSpPr>
        <dsp:cNvPr id="0" name=""/>
        <dsp:cNvSpPr/>
      </dsp:nvSpPr>
      <dsp:spPr>
        <a:xfrm>
          <a:off x="2760279" y="887375"/>
          <a:ext cx="8280838" cy="5822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28600" rIns="167975"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With colleagues the updated </a:t>
          </a:r>
          <a:r>
            <a:rPr lang="en-GB" sz="1800" b="1" kern="1200" dirty="0">
              <a:hlinkClick xmlns:r="http://schemas.openxmlformats.org/officeDocument/2006/relationships" r:id="rId2"/>
            </a:rPr>
            <a:t>Respiratory Formulary Chapter </a:t>
          </a:r>
          <a:endParaRPr lang="en-GB" sz="1800" b="0" i="0" kern="1200" dirty="0">
            <a:latin typeface="+mn-lt"/>
            <a:cs typeface="Arial" panose="020B0604020202020204" pitchFamily="34" charset="0"/>
          </a:endParaRPr>
        </a:p>
      </dsp:txBody>
      <dsp:txXfrm>
        <a:off x="2760279" y="887375"/>
        <a:ext cx="8280838" cy="582216"/>
      </dsp:txXfrm>
    </dsp:sp>
    <dsp:sp modelId="{CC3C99ED-8A55-4723-A9E7-EEAE8B593857}">
      <dsp:nvSpPr>
        <dsp:cNvPr id="0" name=""/>
        <dsp:cNvSpPr/>
      </dsp:nvSpPr>
      <dsp:spPr>
        <a:xfrm rot="10800000">
          <a:off x="0" y="392"/>
          <a:ext cx="2760279" cy="895718"/>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Familiarise</a:t>
          </a:r>
        </a:p>
      </dsp:txBody>
      <dsp:txXfrm rot="-10800000">
        <a:off x="0" y="392"/>
        <a:ext cx="2760279" cy="582216"/>
      </dsp:txXfrm>
    </dsp:sp>
    <dsp:sp modelId="{4DC0C666-A4EC-4CD8-99FE-BAC7647D7EAA}">
      <dsp:nvSpPr>
        <dsp:cNvPr id="0" name=""/>
        <dsp:cNvSpPr/>
      </dsp:nvSpPr>
      <dsp:spPr>
        <a:xfrm>
          <a:off x="2760279" y="189"/>
          <a:ext cx="8280838" cy="5822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28600" rIns="167975" bIns="22860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cs typeface="Arial" panose="020B0604020202020204" pitchFamily="34" charset="0"/>
            </a:rPr>
            <a:t>Yourselves with the updated </a:t>
          </a:r>
          <a:r>
            <a:rPr lang="en-GB" sz="1800" b="1" kern="1200" dirty="0">
              <a:hlinkClick xmlns:r="http://schemas.openxmlformats.org/officeDocument/2006/relationships" r:id="rId3"/>
            </a:rPr>
            <a:t> Methotrexate Shared Care Protocol</a:t>
          </a:r>
          <a:r>
            <a:rPr lang="en-GB" sz="1800" b="1" kern="1200" dirty="0"/>
            <a:t> </a:t>
          </a:r>
          <a:r>
            <a:rPr lang="en-GB" sz="1800" b="0" kern="1200" dirty="0"/>
            <a:t>and respond to requests for shared care within 14 days of receipt, if possible. </a:t>
          </a:r>
          <a:endParaRPr lang="en-US" sz="1800" b="0" kern="1200" dirty="0">
            <a:latin typeface="+mn-lt"/>
            <a:cs typeface="Arial" panose="020B0604020202020204" pitchFamily="34" charset="0"/>
          </a:endParaRPr>
        </a:p>
      </dsp:txBody>
      <dsp:txXfrm>
        <a:off x="2760279" y="189"/>
        <a:ext cx="8280838" cy="5822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486-A716-4A18-89E8-902780526391}"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AB21-4540-4ACB-B473-B6B91E4C9EFD}" type="slidenum">
              <a:rPr lang="en-GB" smtClean="0"/>
              <a:t>‹#›</a:t>
            </a:fld>
            <a:endParaRPr lang="en-GB"/>
          </a:p>
        </p:txBody>
      </p:sp>
    </p:spTree>
    <p:extLst>
      <p:ext uri="{BB962C8B-B14F-4D97-AF65-F5344CB8AC3E}">
        <p14:creationId xmlns:p14="http://schemas.microsoft.com/office/powerpoint/2010/main" val="21233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i="0" dirty="0">
                <a:solidFill>
                  <a:srgbClr val="FF0000"/>
                </a:solidFill>
              </a:rPr>
              <a:t>DO we then remove this slide when we publish it on the intranet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FF0000"/>
                </a:solidFill>
              </a:rPr>
              <a:t>DO we delete this slide ? And place in separate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currently is on aligning the GREY list medicines across the 4 places.  Recent case(s) where RED medicines issued accidentally as placed </a:t>
            </a:r>
          </a:p>
          <a:p>
            <a:r>
              <a:rPr lang="en-GB" dirty="0"/>
              <a:t>On repeat Rx </a:t>
            </a:r>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16</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17</a:t>
            </a:fld>
            <a:endParaRPr lang="en-GB"/>
          </a:p>
        </p:txBody>
      </p:sp>
    </p:spTree>
    <p:extLst>
      <p:ext uri="{BB962C8B-B14F-4D97-AF65-F5344CB8AC3E}">
        <p14:creationId xmlns:p14="http://schemas.microsoft.com/office/powerpoint/2010/main" val="244102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0DAB21-4540-4ACB-B473-B6B91E4C9EFD}" type="slidenum">
              <a:rPr lang="en-GB" smtClean="0"/>
              <a:t>18</a:t>
            </a:fld>
            <a:endParaRPr lang="en-GB"/>
          </a:p>
        </p:txBody>
      </p:sp>
    </p:spTree>
    <p:extLst>
      <p:ext uri="{BB962C8B-B14F-4D97-AF65-F5344CB8AC3E}">
        <p14:creationId xmlns:p14="http://schemas.microsoft.com/office/powerpoint/2010/main" val="332522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5954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492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50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03608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1139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92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224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0852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8830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1611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07/03/2024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91419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07/03/2024</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28409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1014/17002885_The_correct_use_of_your_Adrenaline_Auto-Injector__AAI__CC_V10.pdf" TargetMode="External"/><Relationship Id="rId2" Type="http://schemas.openxmlformats.org/officeDocument/2006/relationships/hyperlink" Target="https://www.gov.uk/government/publications/adrenaline-auto-injectors-aais-safety-campaign/adrenaline-auto-injectors-aais" TargetMode="External"/><Relationship Id="rId1" Type="http://schemas.openxmlformats.org/officeDocument/2006/relationships/slideLayout" Target="../slideLayouts/slideLayout2.xml"/><Relationship Id="rId4" Type="http://schemas.openxmlformats.org/officeDocument/2006/relationships/hyperlink" Target="https://www.sheffieldccgportal.co.uk/referral-forms/oxygen-assessment-referral-for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drug-safety-update/valproate-belvo-convulex-depakote-dyzantil-epilim-epilim-chrono-or-chronosphere-episenta-epival-and-syonellv-new-safety-and-educational-materials-to-support-regulatory-measures-in-men-and-women-under-55-years-of-age" TargetMode="External"/><Relationship Id="rId2" Type="http://schemas.openxmlformats.org/officeDocument/2006/relationships/hyperlink" Target="https://www.cas.mhra.gov.uk/ViewandAcknowledgment/ViewAlert.aspx?AlertID=103240" TargetMode="External"/><Relationship Id="rId1" Type="http://schemas.openxmlformats.org/officeDocument/2006/relationships/slideLayout" Target="../slideLayouts/slideLayout2.xml"/><Relationship Id="rId5" Type="http://schemas.openxmlformats.org/officeDocument/2006/relationships/hyperlink" Target="https://www.sps.nhs.uk/shortages/shortage-of-salbutamol-2-5mg-2-5ml-nebuliser-liquid-unit-dose-vials/" TargetMode="External"/><Relationship Id="rId4" Type="http://schemas.openxmlformats.org/officeDocument/2006/relationships/hyperlink" Target="https://www.cas.mhra.gov.uk/ViewandAcknowledgment/ViewAlert.aspx?AlertID=10324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drug-safety-update/pseudoephedrine-very-rare-risk-of-posterior-reversible-encephalopathy-syndrome-pres-and-reversible-cerebral-vasoconstriction-syndrome-rcvs" TargetMode="External"/><Relationship Id="rId2" Type="http://schemas.openxmlformats.org/officeDocument/2006/relationships/hyperlink" Target="https://www.gov.uk/drug-safety-update/codeine-linctus-codeine-oral-solutions-reclassification-to-prescription-only-medici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br01.safelinks.protection.outlook.com/?url=https%3A%2F%2Fwww.intranet.sheffieldccg.nhs.uk%2FDownloads%2FMedicines%2520Management%2FPractice%2520resources%2520and%2520PGDs%2FRecording_SIDs_on_practice_clinical_systems%2520.pdf&amp;data=05%7C01%7Csharron.kebell%40nhs.net%7C0efd5670b2574917300608dbea96944c%7C37c354b285b047f5b22207b48d774ee3%7C0%7C0%7C638361704683106822%7CUnknown%7CTWFpbGZsb3d8eyJWIjoiMC4wLjAwMDAiLCJQIjoiV2luMzIiLCJBTiI6Ik1haWwiLCJXVCI6Mn0%3D%7C3000%7C%7C%7C&amp;sdata=CPzakrejfaNpP6u1nigakBELXzQ0XWJL%2BRrL7Lchp6M%3D&amp;reserve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br01.safelinks.protection.outlook.com/?url=https%3A%2F%2Fspecialistpharmacyservice.cmail20.com%2Ft%2Fj-l-skrxtl-tumjkdyty-o%2F&amp;data=05%7C02%7Csharron.kebell%40nhs.net%7C3ded34bb20244ea6ab6008dc3a1fb50e%7C37c354b285b047f5b22207b48d774ee3%7C0%7C0%7C638449155055986126%7CUnknown%7CTWFpbGZsb3d8eyJWIjoiMC4wLjAwMDAiLCJQIjoiV2luMzIiLCJBTiI6Ik1haWwiLCJXVCI6Mn0%3D%7C0%7C%7C%7C&amp;sdata=7a9%2FpFpNQ6FOj5N4zlmZELD19Y7bmF%2B%2F1qDES8UjWv8%3D&amp;reserved=0" TargetMode="External"/><Relationship Id="rId2" Type="http://schemas.openxmlformats.org/officeDocument/2006/relationships/hyperlink" Target="https://www.sps.nhs.uk/home/about-sps/" TargetMode="External"/><Relationship Id="rId1" Type="http://schemas.openxmlformats.org/officeDocument/2006/relationships/slideLayout" Target="../slideLayouts/slideLayout2.xml"/><Relationship Id="rId4" Type="http://schemas.openxmlformats.org/officeDocument/2006/relationships/hyperlink" Target="https://gbr01.safelinks.protection.outlook.com/?url=https%3A%2F%2Fspecialistpharmacyservice.cmail20.com%2Ft%2Fj-l-skrxtl-tumjkdyty-b%2F&amp;data=05%7C02%7Csharron.kebell%40nhs.net%7C3ded34bb20244ea6ab6008dc3a1fb50e%7C37c354b285b047f5b22207b48d774ee3%7C0%7C0%7C638449155055992170%7CUnknown%7CTWFpbGZsb3d8eyJWIjoiMC4wLjAwMDAiLCJQIjoiV2luMzIiLCJBTiI6Ik1haWwiLCJXVCI6Mn0%3D%7C0%7C%7C%7C&amp;sdata=Kt43RMgOw%2FFQnOOJqTDrLWh1X2aLhq6xCGUqN%2FM%2B4RI%3D&amp;reserved=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jpg"/><Relationship Id="rId4" Type="http://schemas.openxmlformats.org/officeDocument/2006/relationships/diagramLayout" Target="../diagrams/layout1.xml"/><Relationship Id="rId9"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YjY0MWJkYWUtZGRkNS00YmMwLTkxNGEtNjFlNmQ0NDhlYTc5%2540thread.v2%2F0%3Fcontext%3D%257b%2522Tid%2522%253a%252237c354b2-85b0-47f5-b222-07b48d774ee3%2522%252c%2522Oid%2522%253a%252229bcd1b7-82ca-4c3a-afc6-e10faeac87ac%2522%257d&amp;data=05%7C02%7Cbarbara.obasi%40nhs.net%7Cce945bebbe0a4db5dbc108dc007e1337%7C37c354b285b047f5b22207b48d774ee3%7C0%7C0%7C638385788685975363%7CUnknown%7CTWFpbGZsb3d8eyJWIjoiMC4wLjAwMDAiLCJQIjoiV2luMzIiLCJBTiI6Ik1haWwiLCJXVCI6Mn0%3D%7C3000%7C%7C%7C&amp;sdata=8XUdAXjh1Nk9tjHQh5zxjq%2FqFIJ70rByejGDgdvvT0k%3D&amp;reserved=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hyperlink" Target="https://www.intranet.sheffieldccg.nhs.uk/sheffield-formulary.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syics.co.uk/application/files/3217/0549/1503/SYICB_Position_Statement_on_the_Prescribing_of_Gabapentinoids_V1.0.pdf" TargetMode="External"/><Relationship Id="rId5" Type="http://schemas.openxmlformats.org/officeDocument/2006/relationships/hyperlink" Target="https://www.intranet.sheffieldccg.nhs.uk/medicines-prescribing/prescribing-guidelines.htm" TargetMode="External"/><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outhyorkshire.icb.nhs.uk/our-information/medicines-optimisation/south-yorkshire-icb-medicines-optimisation-committee"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nhs.sharepoint.com/:f:/r/sites/msteams_4bd239/Shared%20Documents/Practice%20Team%20-%20Information%20ONLY/RECORDINGS%20-%20Training%20%26%20Chief%20Nurse%20Practice%20Teams%20Comms/DMARDs/2024?csf=1&amp;web=1&amp;e=hMX1Po" TargetMode="External"/><Relationship Id="rId2" Type="http://schemas.openxmlformats.org/officeDocument/2006/relationships/hyperlink" Target="https://www.intranet.sheffieldccg.nhs.uk/Downloads/Medicines%20Management/Shared%20Care%20protocols/Methotrexate_SCP.pdf"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gov.uk/drug-safety-update/pregabalin-lyrica-reports-of-severe-respiratory-depression?fromsource=MAS" TargetMode="External"/><Relationship Id="rId3" Type="http://schemas.openxmlformats.org/officeDocument/2006/relationships/hyperlink" Target="https://www.nice.org.uk/guidance/NG193" TargetMode="External"/><Relationship Id="rId7" Type="http://schemas.openxmlformats.org/officeDocument/2006/relationships/hyperlink" Target="https://www.gov.uk/drug-safety-update/pregabalin-lyrica-gabapentin-neurontin-and-risk-of-abuse-and-dependence-new-scheduling-requirements-from-1-april" TargetMode="External"/><Relationship Id="rId2" Type="http://schemas.openxmlformats.org/officeDocument/2006/relationships/hyperlink" Target="https://syics.co.uk/application/files/3217/0549/1503/SYICB_Position_Statement_on_the_Prescribing_of_Gabapentinoids_V1.0.pdf" TargetMode="External"/><Relationship Id="rId1" Type="http://schemas.openxmlformats.org/officeDocument/2006/relationships/slideLayout" Target="../slideLayouts/slideLayout7.xml"/><Relationship Id="rId6" Type="http://schemas.openxmlformats.org/officeDocument/2006/relationships/hyperlink" Target="https://www.gov.uk/drug-safety-update/gabapentin-neurontin-risk-of-severe-respiratory-depression" TargetMode="External"/><Relationship Id="rId5" Type="http://schemas.openxmlformats.org/officeDocument/2006/relationships/hyperlink" Target="https://www.gov.uk/government/publications/pregabalin-and-gabapentin-advice-for-prescribers-on-the-risk-of-misuse" TargetMode="External"/><Relationship Id="rId4" Type="http://schemas.openxmlformats.org/officeDocument/2006/relationships/hyperlink" Target="https://www.nice.org.uk/guidance/ng59" TargetMode="External"/><Relationship Id="rId9" Type="http://schemas.openxmlformats.org/officeDocument/2006/relationships/hyperlink" Target="https://www.gov.uk/government/publications/pregabalin-and-risks-in-pregnanc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prescribing%20guidelines/Gabapentinoid_deprescribing.pdf"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www.nice.org.uk/guidance/ng215" TargetMode="External"/><Relationship Id="rId4" Type="http://schemas.openxmlformats.org/officeDocument/2006/relationships/hyperlink" Target="https://fpm.ac.uk/opioids-aware-structured-approach-opioid-prescribing/tapering-and-stoppin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Sheffield%20Formulary/Current%20Formulary%20Chapters/3_Respiratory.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1590675" y="2306494"/>
            <a:ext cx="9010650" cy="3568789"/>
          </a:xfrm>
        </p:spPr>
        <p:txBody>
          <a:bodyPr>
            <a:normAutofit fontScale="90000"/>
          </a:bodyPr>
          <a:lstStyle/>
          <a:p>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Welcome - We will start at 12:30</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Area Prescribing Group – Learning Lunch</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7 March 2024</a:t>
            </a:r>
            <a:br>
              <a:rPr lang="en-GB" sz="3600" dirty="0">
                <a:solidFill>
                  <a:schemeClr val="accent5">
                    <a:lumMod val="75000"/>
                  </a:schemeClr>
                </a:solidFill>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hlinkClick r:id="rId5"/>
              </a:rPr>
              <a:t>Sheffield Medicines and Prescribing</a:t>
            </a:r>
            <a:br>
              <a:rPr lang="en-GB" sz="4000" b="1" dirty="0">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3D97B9-56F0-BC48-E2E2-4C8F687135B3}"/>
              </a:ext>
            </a:extLst>
          </p:cNvPr>
          <p:cNvSpPr>
            <a:spLocks noGrp="1"/>
          </p:cNvSpPr>
          <p:nvPr>
            <p:ph idx="1"/>
          </p:nvPr>
        </p:nvSpPr>
        <p:spPr>
          <a:xfrm>
            <a:off x="748862" y="1411014"/>
            <a:ext cx="10604938" cy="4765949"/>
          </a:xfrm>
        </p:spPr>
        <p:txBody>
          <a:bodyPr>
            <a:normAutofit/>
          </a:bodyPr>
          <a:lstStyle/>
          <a:p>
            <a:r>
              <a:rPr lang="en-GB" dirty="0">
                <a:latin typeface="Arial" panose="020B0604020202020204" pitchFamily="34" charset="0"/>
                <a:cs typeface="Arial" panose="020B0604020202020204" pitchFamily="34" charset="0"/>
              </a:rPr>
              <a:t>Update to AAI section  - MHRA guidance from June 2023 added</a:t>
            </a:r>
            <a:endParaRPr lang="en-GB"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lvl="1"/>
            <a:r>
              <a:rPr lang="en-GB"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Adrenaline Auto-Injectors (AAIs) - GOV.UK (www.gov.uk)</a:t>
            </a:r>
            <a:endParaRPr lang="en-GB" dirty="0">
              <a:solidFill>
                <a:srgbClr val="0563C1"/>
              </a:solidFill>
              <a:latin typeface="Arial" panose="020B0604020202020204" pitchFamily="34" charset="0"/>
              <a:cs typeface="Arial" panose="020B0604020202020204" pitchFamily="34" charset="0"/>
            </a:endParaRPr>
          </a:p>
          <a:p>
            <a:pPr lvl="1"/>
            <a:endParaRPr lang="en-GB" dirty="0">
              <a:solidFill>
                <a:srgbClr val="0563C1"/>
              </a:solidFill>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Infographic – The correct use of AAI’s </a:t>
            </a:r>
            <a:r>
              <a:rPr lang="en-GB" dirty="0">
                <a:latin typeface="Arial" panose="020B0604020202020204" pitchFamily="34" charset="0"/>
                <a:cs typeface="Arial" panose="020B0604020202020204" pitchFamily="34" charset="0"/>
                <a:hlinkClick r:id="rId3"/>
              </a:rPr>
              <a:t>17002885_The_correct_use_of_your_Adrenaline_Auto-Injector__AAI__CC_V10.pdf (publishing.service.gov.uk)</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Update to oxygen section – no change to process</a:t>
            </a:r>
          </a:p>
          <a:p>
            <a:pPr lvl="1"/>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Referral can be made to the Sheffield Oxygen Service (HOS-AR) for assessment, if oxygen saturations are consistently below 93% on air in a stable phase, via the proforma accessed </a:t>
            </a:r>
            <a:r>
              <a:rPr lang="en-GB" sz="1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HERE</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334535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8EDA7-2AAA-8DDF-EF81-54EE69F8B2C0}"/>
              </a:ext>
            </a:extLst>
          </p:cNvPr>
          <p:cNvPicPr>
            <a:picLocks noChangeAspect="1"/>
          </p:cNvPicPr>
          <p:nvPr/>
        </p:nvPicPr>
        <p:blipFill>
          <a:blip r:embed="rId2"/>
          <a:stretch>
            <a:fillRect/>
          </a:stretch>
        </p:blipFill>
        <p:spPr>
          <a:xfrm>
            <a:off x="1249955" y="0"/>
            <a:ext cx="9692089" cy="6858000"/>
          </a:xfrm>
          <a:prstGeom prst="rect">
            <a:avLst/>
          </a:prstGeom>
        </p:spPr>
      </p:pic>
    </p:spTree>
    <p:extLst>
      <p:ext uri="{BB962C8B-B14F-4D97-AF65-F5344CB8AC3E}">
        <p14:creationId xmlns:p14="http://schemas.microsoft.com/office/powerpoint/2010/main" val="158380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64386"/>
            <a:ext cx="9242032" cy="516651"/>
          </a:xfrm>
        </p:spPr>
        <p:txBody>
          <a:bodyPr>
            <a:normAutofit fontScale="90000"/>
          </a:bodyPr>
          <a:lstStyle/>
          <a:p>
            <a:pPr algn="ctr"/>
            <a:r>
              <a:rPr lang="en-GB" b="1" dirty="0">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304800" y="681036"/>
            <a:ext cx="11772900" cy="6012578"/>
          </a:xfrm>
        </p:spPr>
        <p:txBody>
          <a:bodyPr>
            <a:noAutofit/>
          </a:bodyPr>
          <a:lstStyle/>
          <a:p>
            <a:pPr marL="0" indent="0">
              <a:lnSpc>
                <a:spcPct val="100000"/>
              </a:lnSpc>
              <a:spcBef>
                <a:spcPts val="0"/>
              </a:spcBef>
              <a:buNone/>
            </a:pPr>
            <a:r>
              <a:rPr lang="en-GB" sz="1800" b="1" dirty="0">
                <a:latin typeface="Arial" panose="020B0604020202020204" pitchFamily="34" charset="0"/>
                <a:cs typeface="Arial" panose="020B0604020202020204" pitchFamily="34" charset="0"/>
              </a:rPr>
              <a:t>National Patient Safety Alerts (</a:t>
            </a:r>
            <a:r>
              <a:rPr lang="en-GB" sz="1800" b="1" dirty="0" err="1">
                <a:latin typeface="Arial" panose="020B0604020202020204" pitchFamily="34" charset="0"/>
                <a:cs typeface="Arial" panose="020B0604020202020204" pitchFamily="34" charset="0"/>
              </a:rPr>
              <a:t>NatPSAs</a:t>
            </a:r>
            <a:r>
              <a:rPr lang="en-GB" sz="1800" b="1" dirty="0">
                <a:latin typeface="Arial" panose="020B0604020202020204" pitchFamily="34" charset="0"/>
                <a:cs typeface="Arial" panose="020B0604020202020204" pitchFamily="34" charset="0"/>
              </a:rPr>
              <a:t>)</a:t>
            </a:r>
          </a:p>
          <a:p>
            <a:pPr marL="0" indent="0">
              <a:lnSpc>
                <a:spcPct val="100000"/>
              </a:lnSpc>
              <a:spcBef>
                <a:spcPts val="0"/>
              </a:spcBef>
              <a:buNone/>
            </a:pPr>
            <a:endParaRPr lang="en-GB" sz="1000" b="1" dirty="0">
              <a:highlight>
                <a:srgbClr val="FFFF00"/>
              </a:highlight>
              <a:latin typeface="Arial" panose="020B0604020202020204" pitchFamily="34" charset="0"/>
              <a:cs typeface="Arial" panose="020B0604020202020204" pitchFamily="34" charset="0"/>
            </a:endParaRPr>
          </a:p>
          <a:p>
            <a:pPr marL="0" indent="0">
              <a:lnSpc>
                <a:spcPct val="100000"/>
              </a:lnSpc>
              <a:spcBef>
                <a:spcPts val="0"/>
              </a:spcBef>
              <a:buNone/>
            </a:pPr>
            <a:r>
              <a:rPr lang="en-GB" sz="1400" b="1" i="0" u="none" strike="noStrike" dirty="0">
                <a:solidFill>
                  <a:srgbClr val="1D70B8"/>
                </a:solidFill>
                <a:effectLst/>
                <a:latin typeface="Arial" panose="020B0604020202020204" pitchFamily="34" charset="0"/>
                <a:cs typeface="Arial" panose="020B0604020202020204" pitchFamily="34" charset="0"/>
                <a:hlinkClick r:id="rId2"/>
              </a:rPr>
              <a:t>Valproate </a:t>
            </a:r>
            <a:r>
              <a:rPr lang="en-GB" sz="1400" b="1" i="0" u="none" strike="noStrike" dirty="0">
                <a:solidFill>
                  <a:srgbClr val="1D70B8"/>
                </a:solidFill>
                <a:effectLst/>
                <a:latin typeface="Arial" panose="020B0604020202020204" pitchFamily="34" charset="0"/>
                <a:cs typeface="Arial" panose="020B0604020202020204" pitchFamily="34" charset="0"/>
              </a:rPr>
              <a:t>– action required by 31</a:t>
            </a:r>
            <a:r>
              <a:rPr lang="en-GB" sz="1400" b="1" i="0" u="none" strike="noStrike" baseline="30000" dirty="0">
                <a:solidFill>
                  <a:srgbClr val="1D70B8"/>
                </a:solidFill>
                <a:effectLst/>
                <a:latin typeface="Arial" panose="020B0604020202020204" pitchFamily="34" charset="0"/>
                <a:cs typeface="Arial" panose="020B0604020202020204" pitchFamily="34" charset="0"/>
              </a:rPr>
              <a:t>st</a:t>
            </a:r>
            <a:r>
              <a:rPr lang="en-GB" sz="1400" b="1" i="0" u="none" strike="noStrike" dirty="0">
                <a:solidFill>
                  <a:srgbClr val="1D70B8"/>
                </a:solidFill>
                <a:effectLst/>
                <a:latin typeface="Arial" panose="020B0604020202020204" pitchFamily="34" charset="0"/>
                <a:cs typeface="Arial" panose="020B0604020202020204" pitchFamily="34" charset="0"/>
              </a:rPr>
              <a:t> January 2024</a:t>
            </a:r>
          </a:p>
          <a:p>
            <a:pPr>
              <a:lnSpc>
                <a:spcPct val="100000"/>
              </a:lnSpc>
              <a:spcBef>
                <a:spcPts val="0"/>
              </a:spcBef>
            </a:pPr>
            <a:r>
              <a:rPr lang="en-GB" sz="1400" b="1" dirty="0">
                <a:latin typeface="Arial" panose="020B0604020202020204" pitchFamily="34" charset="0"/>
                <a:cs typeface="Arial" panose="020B0604020202020204" pitchFamily="34" charset="0"/>
              </a:rPr>
              <a:t>This alert is for ICBs to action </a:t>
            </a:r>
            <a:r>
              <a:rPr lang="en-GB" sz="1400" dirty="0">
                <a:latin typeface="Arial" panose="020B0604020202020204" pitchFamily="34" charset="0"/>
                <a:cs typeface="Arial" panose="020B0604020202020204" pitchFamily="34" charset="0"/>
              </a:rPr>
              <a:t>– an Action and Improvement Plan has been produced and NHSE/CAS notified.</a:t>
            </a:r>
          </a:p>
          <a:p>
            <a:pPr>
              <a:lnSpc>
                <a:spcPct val="100000"/>
              </a:lnSpc>
              <a:spcBef>
                <a:spcPts val="0"/>
              </a:spcBef>
            </a:pPr>
            <a:r>
              <a:rPr lang="en-GB" sz="1400" b="1" dirty="0">
                <a:solidFill>
                  <a:srgbClr val="FF0000"/>
                </a:solidFill>
                <a:latin typeface="Arial" panose="020B0604020202020204" pitchFamily="34" charset="0"/>
                <a:cs typeface="Arial" panose="020B0604020202020204" pitchFamily="34" charset="0"/>
              </a:rPr>
              <a:t>General practice and community pharmacy teams should continue to prescribe and dispense valproate as per local SCP agreements. </a:t>
            </a:r>
          </a:p>
          <a:p>
            <a:pPr>
              <a:lnSpc>
                <a:spcPct val="100000"/>
              </a:lnSpc>
              <a:spcBef>
                <a:spcPts val="0"/>
              </a:spcBef>
            </a:pPr>
            <a:r>
              <a:rPr lang="en-GB" sz="1400" dirty="0">
                <a:latin typeface="Arial" panose="020B0604020202020204" pitchFamily="34" charset="0"/>
                <a:cs typeface="Arial" panose="020B0604020202020204" pitchFamily="34" charset="0"/>
              </a:rPr>
              <a:t>The valproate PPP for all girls and women of childbearing potential continues to apply. </a:t>
            </a:r>
          </a:p>
          <a:p>
            <a:pPr>
              <a:lnSpc>
                <a:spcPct val="100000"/>
              </a:lnSpc>
              <a:spcBef>
                <a:spcPts val="0"/>
              </a:spcBef>
            </a:pPr>
            <a:r>
              <a:rPr lang="en-GB" sz="1400" dirty="0">
                <a:latin typeface="Arial" panose="020B0604020202020204" pitchFamily="34" charset="0"/>
                <a:cs typeface="Arial" panose="020B0604020202020204" pitchFamily="34" charset="0"/>
              </a:rPr>
              <a:t>Secondary care organisations and the ICB have produced action plans to incorporate the new recommendations which will be introduced at initiation/annual review. </a:t>
            </a:r>
          </a:p>
          <a:p>
            <a:pPr>
              <a:lnSpc>
                <a:spcPct val="100000"/>
              </a:lnSpc>
              <a:spcBef>
                <a:spcPts val="0"/>
              </a:spcBef>
            </a:pPr>
            <a:r>
              <a:rPr lang="en-GB" sz="1400" dirty="0">
                <a:latin typeface="Arial" panose="020B0604020202020204" pitchFamily="34" charset="0"/>
                <a:cs typeface="Arial" panose="020B0604020202020204" pitchFamily="34" charset="0"/>
              </a:rPr>
              <a:t>Men – new recommendations released by MHRA in January 2024. </a:t>
            </a:r>
          </a:p>
          <a:p>
            <a:pPr>
              <a:lnSpc>
                <a:spcPct val="100000"/>
              </a:lnSpc>
              <a:spcBef>
                <a:spcPts val="0"/>
              </a:spcBef>
            </a:pPr>
            <a:r>
              <a:rPr lang="en-GB" sz="1400" dirty="0">
                <a:latin typeface="Arial" panose="020B0604020202020204" pitchFamily="34" charset="0"/>
                <a:cs typeface="Arial" panose="020B0604020202020204" pitchFamily="34" charset="0"/>
              </a:rPr>
              <a:t>National updated documents - </a:t>
            </a:r>
            <a:r>
              <a:rPr lang="en-GB" sz="1400" i="0" u="none" strike="noStrike" dirty="0">
                <a:solidFill>
                  <a:srgbClr val="1D70B8"/>
                </a:solidFill>
                <a:effectLst/>
                <a:latin typeface="Arial" panose="020B0604020202020204" pitchFamily="34" charset="0"/>
                <a:cs typeface="Arial" panose="020B0604020202020204" pitchFamily="34" charset="0"/>
                <a:hlinkClick r:id="rId3"/>
              </a:rPr>
              <a:t>Valproate: new safety and educational materials to support regulatory measures in men and women under 55 years of age</a:t>
            </a:r>
            <a:r>
              <a:rPr lang="en-GB" sz="1400" dirty="0">
                <a:latin typeface="Arial" panose="020B0604020202020204" pitchFamily="34" charset="0"/>
                <a:cs typeface="Arial" panose="020B0604020202020204" pitchFamily="34" charset="0"/>
              </a:rPr>
              <a:t> </a:t>
            </a:r>
          </a:p>
          <a:p>
            <a:pPr>
              <a:lnSpc>
                <a:spcPct val="100000"/>
              </a:lnSpc>
              <a:spcBef>
                <a:spcPts val="0"/>
              </a:spcBef>
            </a:pPr>
            <a:r>
              <a:rPr lang="en-GB" sz="1400" dirty="0">
                <a:latin typeface="Arial" panose="020B0604020202020204" pitchFamily="34" charset="0"/>
                <a:cs typeface="Arial" panose="020B0604020202020204" pitchFamily="34" charset="0"/>
              </a:rPr>
              <a:t>SY guidelines are being updated in line with the new regulations</a:t>
            </a:r>
          </a:p>
          <a:p>
            <a:pPr>
              <a:lnSpc>
                <a:spcPct val="100000"/>
              </a:lnSpc>
              <a:spcBef>
                <a:spcPts val="0"/>
              </a:spcBef>
            </a:pPr>
            <a:r>
              <a:rPr lang="en-GB" sz="1400" dirty="0">
                <a:latin typeface="Arial" panose="020B0604020202020204" pitchFamily="34" charset="0"/>
                <a:cs typeface="Arial" panose="020B0604020202020204" pitchFamily="34" charset="0"/>
              </a:rPr>
              <a:t>Add SNOMED codes – e.g. Valproate Annual Risk Acknowledgement Form completed (1366401000000107); Pregnancy prevention programme started (1129771000000103); Referral for completion of Valproate Annual Risk Acknowledgement Form (1366381000000107)</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solidFill>
                  <a:srgbClr val="1D70B8"/>
                </a:solidFill>
                <a:latin typeface="Arial" panose="020B0604020202020204" pitchFamily="34" charset="0"/>
                <a:cs typeface="Arial" panose="020B0604020202020204" pitchFamily="34" charset="0"/>
                <a:hlinkClick r:id="rId4"/>
              </a:rPr>
              <a:t>Shortage of salbutamol 2.5mg/2.5ml and 5mg/2.5ml nebuliser liquid unit dose vials </a:t>
            </a:r>
            <a:r>
              <a:rPr lang="en-GB" sz="1400" b="1" dirty="0">
                <a:solidFill>
                  <a:srgbClr val="1D70B8"/>
                </a:solidFill>
                <a:latin typeface="Arial" panose="020B0604020202020204" pitchFamily="34" charset="0"/>
                <a:cs typeface="Arial" panose="020B0604020202020204" pitchFamily="34" charset="0"/>
              </a:rPr>
              <a:t>- </a:t>
            </a:r>
            <a:r>
              <a:rPr lang="en-GB" sz="1400" b="1" i="0" u="none" strike="noStrike" dirty="0">
                <a:solidFill>
                  <a:srgbClr val="FF0000"/>
                </a:solidFill>
                <a:effectLst/>
                <a:latin typeface="Arial" panose="020B0604020202020204" pitchFamily="34" charset="0"/>
                <a:cs typeface="Arial" panose="020B0604020202020204" pitchFamily="34" charset="0"/>
              </a:rPr>
              <a:t>action required by 8</a:t>
            </a:r>
            <a:r>
              <a:rPr lang="en-GB" sz="1400" b="1" i="0" u="none" strike="noStrike" baseline="30000" dirty="0">
                <a:solidFill>
                  <a:srgbClr val="FF0000"/>
                </a:solidFill>
                <a:effectLst/>
                <a:latin typeface="Arial" panose="020B0604020202020204" pitchFamily="34" charset="0"/>
                <a:cs typeface="Arial" panose="020B0604020202020204" pitchFamily="34" charset="0"/>
              </a:rPr>
              <a:t>th</a:t>
            </a:r>
            <a:r>
              <a:rPr lang="en-GB" sz="1400" b="1" i="0" u="none" strike="noStrike" dirty="0">
                <a:solidFill>
                  <a:srgbClr val="FF0000"/>
                </a:solidFill>
                <a:effectLst/>
                <a:latin typeface="Arial" panose="020B0604020202020204" pitchFamily="34" charset="0"/>
                <a:cs typeface="Arial" panose="020B0604020202020204" pitchFamily="34" charset="0"/>
              </a:rPr>
              <a:t> March 2024</a:t>
            </a:r>
          </a:p>
          <a:p>
            <a:pPr marL="0" indent="0">
              <a:lnSpc>
                <a:spcPct val="100000"/>
              </a:lnSpc>
              <a:spcBef>
                <a:spcPts val="0"/>
              </a:spcBef>
              <a:buNone/>
            </a:pPr>
            <a:r>
              <a:rPr lang="en-GB" sz="1400" b="1" dirty="0">
                <a:solidFill>
                  <a:srgbClr val="FF0000"/>
                </a:solidFill>
                <a:latin typeface="Arial" panose="020B0604020202020204" pitchFamily="34" charset="0"/>
                <a:cs typeface="Arial" panose="020B0604020202020204" pitchFamily="34" charset="0"/>
              </a:rPr>
              <a:t>The Nat PSA has been superseded by MSN/2024/028 issued on 6/3/2024: See </a:t>
            </a:r>
            <a:r>
              <a:rPr lang="en-GB" sz="1400" b="1" dirty="0">
                <a:solidFill>
                  <a:srgbClr val="FF0000"/>
                </a:solidFill>
                <a:latin typeface="Arial" panose="020B0604020202020204" pitchFamily="34" charset="0"/>
                <a:cs typeface="Arial" panose="020B0604020202020204" pitchFamily="34" charset="0"/>
                <a:hlinkClick r:id="rId5"/>
              </a:rPr>
              <a:t>https://www.sps.nhs.uk/shortages/shortage-of-salbutamol-2-5mg-2-5ml-nebuliser-liquid-unit-dose-vials/</a:t>
            </a:r>
            <a:r>
              <a:rPr lang="en-GB" sz="1400" b="1" dirty="0">
                <a:solidFill>
                  <a:srgbClr val="FF0000"/>
                </a:solidFill>
                <a:latin typeface="Arial" panose="020B0604020202020204" pitchFamily="34" charset="0"/>
                <a:cs typeface="Arial" panose="020B0604020202020204" pitchFamily="34" charset="0"/>
              </a:rPr>
              <a:t> </a:t>
            </a:r>
            <a:endParaRPr lang="en-GB" sz="1400" b="1" i="0" u="none" strike="noStrike" dirty="0">
              <a:solidFill>
                <a:srgbClr val="FF0000"/>
              </a:solidFill>
              <a:effectLst/>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The supply position of salbutamol 2.5mg/2.5ml and 5mg/2.5ml nebules has improved. </a:t>
            </a:r>
          </a:p>
          <a:p>
            <a:pPr lvl="1">
              <a:lnSpc>
                <a:spcPct val="100000"/>
              </a:lnSpc>
              <a:spcBef>
                <a:spcPts val="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Salbutamol 2.5mg/2.5ml nebules will be in limited supply from mid-April until late June 2024. </a:t>
            </a:r>
          </a:p>
          <a:p>
            <a:pPr lvl="1">
              <a:lnSpc>
                <a:spcPct val="100000"/>
              </a:lnSpc>
              <a:spcBef>
                <a:spcPts val="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Salbutamol 5mg/2.5ml nebules will remain available, however, cannot support an increase in demand. </a:t>
            </a:r>
          </a:p>
          <a:p>
            <a:pPr>
              <a:lnSpc>
                <a:spcPct val="100000"/>
              </a:lnSpc>
              <a:spcBef>
                <a:spcPts val="0"/>
              </a:spcBef>
            </a:pPr>
            <a:r>
              <a:rPr lang="en-GB" sz="1400" dirty="0">
                <a:latin typeface="Arial" panose="020B0604020202020204" pitchFamily="34" charset="0"/>
                <a:cs typeface="Arial" panose="020B0604020202020204" pitchFamily="34" charset="0"/>
              </a:rPr>
              <a:t>All pharmacy procurement teams across primary and secondary care should:</a:t>
            </a:r>
          </a:p>
          <a:p>
            <a:pPr lvl="1">
              <a:lnSpc>
                <a:spcPct val="100000"/>
              </a:lnSpc>
              <a:spcBef>
                <a:spcPts val="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ensure licensed supplies of salbutamol 2.5mg/2.5ml and 5mg/2.5ml nebules are only ordered in line with historic demand. Orders will be monitored and excessive orders challenged; and</a:t>
            </a:r>
          </a:p>
          <a:p>
            <a:pPr lvl="1">
              <a:lnSpc>
                <a:spcPct val="100000"/>
              </a:lnSpc>
              <a:spcBef>
                <a:spcPts val="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place orders with their usual wholesaler. Please ensure orders are not duplicated across multiple wholesalers or suppliers.</a:t>
            </a:r>
          </a:p>
          <a:p>
            <a:pPr>
              <a:lnSpc>
                <a:spcPct val="100000"/>
              </a:lnSpc>
              <a:spcBef>
                <a:spcPts val="0"/>
              </a:spcBef>
            </a:pPr>
            <a:r>
              <a:rPr lang="en-GB" sz="1400" dirty="0">
                <a:latin typeface="Arial" panose="020B0604020202020204" pitchFamily="34" charset="0"/>
                <a:cs typeface="Arial" panose="020B0604020202020204" pitchFamily="34" charset="0"/>
              </a:rPr>
              <a:t>Additionally, Secondary care NHS provider pharmacy procurement teams should:</a:t>
            </a:r>
          </a:p>
          <a:p>
            <a:pPr lvl="1">
              <a:lnSpc>
                <a:spcPct val="100000"/>
              </a:lnSpc>
              <a:spcBef>
                <a:spcPts val="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continue to place orders for unlicensed imports of salbutamol 2.5mg/2.5ml nebules to provide a buffer stock of 2-4 weeks cover to support during periods of limited supply (see Supporting information).</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12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64386"/>
            <a:ext cx="9242032" cy="516651"/>
          </a:xfrm>
        </p:spPr>
        <p:txBody>
          <a:bodyPr>
            <a:normAutofit fontScale="90000"/>
          </a:bodyPr>
          <a:lstStyle/>
          <a:p>
            <a:pPr algn="ctr"/>
            <a:r>
              <a:rPr lang="en-GB" b="1" dirty="0">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606174" y="681036"/>
            <a:ext cx="11362305" cy="6012578"/>
          </a:xfrm>
        </p:spPr>
        <p:txBody>
          <a:bodyPr>
            <a:noAutofit/>
          </a:bodyPr>
          <a:lstStyle/>
          <a:p>
            <a:pPr marL="0" indent="0">
              <a:lnSpc>
                <a:spcPct val="100000"/>
              </a:lnSpc>
              <a:spcBef>
                <a:spcPts val="0"/>
              </a:spcBef>
              <a:buNone/>
            </a:pPr>
            <a:r>
              <a:rPr lang="en-GB" sz="1800" b="1" dirty="0">
                <a:latin typeface="Arial" panose="020B0604020202020204" pitchFamily="34" charset="0"/>
                <a:cs typeface="Arial" panose="020B0604020202020204" pitchFamily="34" charset="0"/>
              </a:rPr>
              <a:t>MHRA and other national alerts</a:t>
            </a:r>
          </a:p>
          <a:p>
            <a:pPr marL="0" indent="0">
              <a:lnSpc>
                <a:spcPct val="100000"/>
              </a:lnSpc>
              <a:spcBef>
                <a:spcPts val="0"/>
              </a:spcBef>
              <a:buNone/>
            </a:pPr>
            <a:endParaRPr lang="en-GB" sz="10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solidFill>
                  <a:srgbClr val="1D70B8"/>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Codeine linctus (codeine oral solutions): reclassification to prescription-only medicine</a:t>
            </a:r>
            <a:endParaRPr lang="en-GB" sz="1400" b="1" dirty="0">
              <a:solidFill>
                <a:srgbClr val="1D70B8"/>
              </a:solidFill>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Codeine linctus is to be reclassified from a pharmacy-only medicine (P) to a prescription-only medicine (POM) owing to the risk of dependence, addiction, and overdose.</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latin typeface="Arial" panose="020B0604020202020204" pitchFamily="34" charset="0"/>
                <a:cs typeface="Arial" panose="020B0604020202020204" pitchFamily="34" charset="0"/>
                <a:hlinkClick r:id="rId3"/>
              </a:rPr>
              <a:t>Pseudoephedrine: very rare risk of posterior reversible encephalopathy syndrome (PRES) and reversible cerebral vasoconstriction syndrome (RCVS)</a:t>
            </a:r>
            <a:endParaRPr lang="en-GB" sz="1400" b="1" dirty="0">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Patients and caregivers should be advised to be alert to the symptoms for PRES and RCVS, to stop the medication immediately and to seek urgent medical attention if these occur. If someone presents with symptoms of PRES or RCVS, ask about their medication history.</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err="1">
                <a:solidFill>
                  <a:srgbClr val="1D70B8"/>
                </a:solidFill>
                <a:latin typeface="Arial" panose="020B0604020202020204" pitchFamily="34" charset="0"/>
                <a:cs typeface="Arial" panose="020B0604020202020204" pitchFamily="34" charset="0"/>
              </a:rPr>
              <a:t>Acenocoumarol</a:t>
            </a:r>
            <a:r>
              <a:rPr lang="en-GB" sz="1400" b="1" dirty="0">
                <a:solidFill>
                  <a:srgbClr val="1D70B8"/>
                </a:solidFill>
                <a:latin typeface="Arial" panose="020B0604020202020204" pitchFamily="34" charset="0"/>
                <a:cs typeface="Arial" panose="020B0604020202020204" pitchFamily="34" charset="0"/>
              </a:rPr>
              <a:t>/Warfarin and tramadol: concomitant use is not recommended </a:t>
            </a:r>
          </a:p>
          <a:p>
            <a:pPr>
              <a:lnSpc>
                <a:spcPct val="100000"/>
              </a:lnSpc>
              <a:spcBef>
                <a:spcPts val="0"/>
              </a:spcBef>
            </a:pPr>
            <a:r>
              <a:rPr lang="en-GB" sz="1400" dirty="0">
                <a:latin typeface="Arial" panose="020B0604020202020204" pitchFamily="34" charset="0"/>
                <a:cs typeface="Arial" panose="020B0604020202020204" pitchFamily="34" charset="0"/>
              </a:rPr>
              <a:t>Coroner’s Reg 28 report highlighted a patient admitted on warfarin who had been prescribed tramadol. At the time of prescribing the INR was 3.3, but when admitted 2 weeks later the INR was 11.6. Reversal medication was prescribed but patient deteriorated and sadly died.</a:t>
            </a:r>
          </a:p>
          <a:p>
            <a:pPr>
              <a:lnSpc>
                <a:spcPct val="100000"/>
              </a:lnSpc>
              <a:spcBef>
                <a:spcPts val="0"/>
              </a:spcBef>
            </a:pPr>
            <a:r>
              <a:rPr lang="en-GB" sz="1400" dirty="0">
                <a:latin typeface="Arial" panose="020B0604020202020204" pitchFamily="34" charset="0"/>
                <a:cs typeface="Arial" panose="020B0604020202020204" pitchFamily="34" charset="0"/>
              </a:rPr>
              <a:t>The inquest concluded that the patient died “as a result of a generally unknown interaction between warfarin and tramadol which caused exceptional thinning of her blood” which resulted in an intraparenchymal and subarachnoid haemorrhage.</a:t>
            </a:r>
          </a:p>
          <a:p>
            <a:pPr>
              <a:lnSpc>
                <a:spcPct val="100000"/>
              </a:lnSpc>
              <a:spcBef>
                <a:spcPts val="0"/>
              </a:spcBef>
            </a:pPr>
            <a:r>
              <a:rPr lang="en-GB" sz="1400" dirty="0">
                <a:latin typeface="Arial" panose="020B0604020202020204" pitchFamily="34" charset="0"/>
                <a:cs typeface="Arial" panose="020B0604020202020204" pitchFamily="34" charset="0"/>
              </a:rPr>
              <a:t>Interaction warnings were not consistent across commonly used platforms:</a:t>
            </a:r>
          </a:p>
          <a:p>
            <a:pPr lvl="1">
              <a:lnSpc>
                <a:spcPct val="100000"/>
              </a:lnSpc>
              <a:spcBef>
                <a:spcPts val="0"/>
              </a:spcBef>
            </a:pPr>
            <a:r>
              <a:rPr lang="en-GB" sz="1400" dirty="0">
                <a:latin typeface="Arial" panose="020B0604020202020204" pitchFamily="34" charset="0"/>
                <a:cs typeface="Arial" panose="020B0604020202020204" pitchFamily="34" charset="0"/>
              </a:rPr>
              <a:t>Digital BNF updated in January 2024 to include interaction messages between tramadol and warfarin and other coumarin anticoagulants. </a:t>
            </a:r>
          </a:p>
          <a:p>
            <a:pPr lvl="1">
              <a:lnSpc>
                <a:spcPct val="100000"/>
              </a:lnSpc>
              <a:spcBef>
                <a:spcPts val="0"/>
              </a:spcBef>
            </a:pPr>
            <a:r>
              <a:rPr lang="en-GB" sz="1400" dirty="0">
                <a:latin typeface="Arial" panose="020B0604020202020204" pitchFamily="34" charset="0"/>
                <a:cs typeface="Arial" panose="020B0604020202020204" pitchFamily="34" charset="0"/>
              </a:rPr>
              <a:t>SmPCs and PILs of all tramadol products contain warnings; warfarin product information advises that the individual product information for any new concomitant therapy should be consulted for guidance on dose adjustment and therapeutic monitoring. Only the Teva brand includes the tramadol interaction (when updated in 2023). </a:t>
            </a:r>
          </a:p>
          <a:p>
            <a:pPr lvl="1">
              <a:lnSpc>
                <a:spcPct val="100000"/>
              </a:lnSpc>
              <a:spcBef>
                <a:spcPts val="0"/>
              </a:spcBef>
            </a:pPr>
            <a:r>
              <a:rPr lang="en-GB" sz="1400" dirty="0">
                <a:latin typeface="Arial" panose="020B0604020202020204" pitchFamily="34" charset="0"/>
                <a:cs typeface="Arial" panose="020B0604020202020204" pitchFamily="34" charset="0"/>
              </a:rPr>
              <a:t>Clinical systems vary – S1 includes a warning; EMIS Web doesn’t (on 13th Feb). An Optimise Rx alert has been enabled which highlights the interaction and advises concurrent use is not recommended.</a:t>
            </a:r>
          </a:p>
          <a:p>
            <a:pPr>
              <a:lnSpc>
                <a:spcPct val="100000"/>
              </a:lnSpc>
              <a:spcBef>
                <a:spcPts val="0"/>
              </a:spcBef>
            </a:pPr>
            <a:r>
              <a:rPr lang="en-GB" sz="1400" dirty="0">
                <a:latin typeface="Arial" panose="020B0604020202020204" pitchFamily="34" charset="0"/>
                <a:cs typeface="Arial" panose="020B0604020202020204" pitchFamily="34" charset="0"/>
              </a:rPr>
              <a:t>In Sheffield – 46 patients in primary care currently prescribed both medications</a:t>
            </a:r>
          </a:p>
          <a:p>
            <a:pPr>
              <a:lnSpc>
                <a:spcPct val="100000"/>
              </a:lnSpc>
              <a:spcBef>
                <a:spcPts val="0"/>
              </a:spcBef>
            </a:pPr>
            <a:r>
              <a:rPr lang="en-GB" sz="1400" dirty="0">
                <a:latin typeface="Arial" panose="020B0604020202020204" pitchFamily="34" charset="0"/>
                <a:cs typeface="Arial" panose="020B0604020202020204" pitchFamily="34" charset="0"/>
              </a:rPr>
              <a:t>Guidance – Tramadol is listed in the table of interactions in the Sheffield Anticoagulation Monitoring Service SOP. The SPAF guideline will be updated to include the interaction.  </a:t>
            </a:r>
          </a:p>
          <a:p>
            <a:pPr>
              <a:lnSpc>
                <a:spcPct val="100000"/>
              </a:lnSpc>
              <a:spcBef>
                <a:spcPts val="0"/>
              </a:spcBef>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5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599090" y="1046602"/>
            <a:ext cx="10754710" cy="5149245"/>
          </a:xfrm>
        </p:spPr>
        <p:txBody>
          <a:bodyPr>
            <a:normAutofit lnSpcReduction="10000"/>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GB" sz="2000" b="1" dirty="0">
                <a:latin typeface="Arial" panose="020B0604020202020204" pitchFamily="34" charset="0"/>
                <a:cs typeface="Arial" panose="020B0604020202020204" pitchFamily="34" charset="0"/>
              </a:rPr>
              <a:t>Local safety information</a:t>
            </a:r>
          </a:p>
          <a:p>
            <a:pPr marL="0" indent="0" algn="just">
              <a:buNone/>
            </a:pPr>
            <a:endParaRPr lang="en-GB" sz="1500" b="1" dirty="0">
              <a:solidFill>
                <a:srgbClr val="1D70B8"/>
              </a:solidFill>
              <a:latin typeface="Arial" panose="020B0604020202020204" pitchFamily="34" charset="0"/>
              <a:cs typeface="Arial" panose="020B0604020202020204" pitchFamily="34" charset="0"/>
            </a:endParaRPr>
          </a:p>
          <a:p>
            <a:pPr marL="0" indent="0" algn="just">
              <a:buNone/>
            </a:pPr>
            <a:r>
              <a:rPr lang="en-GB" sz="1800" b="1" dirty="0">
                <a:solidFill>
                  <a:srgbClr val="1D70B8"/>
                </a:solidFill>
                <a:latin typeface="Arial" panose="020B0604020202020204" pitchFamily="34" charset="0"/>
                <a:cs typeface="Arial" panose="020B0604020202020204" pitchFamily="34" charset="0"/>
              </a:rPr>
              <a:t>JAK inhibitors and Drug Interactions</a:t>
            </a:r>
          </a:p>
          <a:p>
            <a:pPr marL="0" indent="0">
              <a:buNone/>
            </a:pPr>
            <a:r>
              <a:rPr lang="en-GB" sz="1800" dirty="0">
                <a:latin typeface="Arial" panose="020B0604020202020204" pitchFamily="34" charset="0"/>
              </a:rPr>
              <a:t>Most JAK inhibitors (e.g. tofacitinib, baricitinib, </a:t>
            </a:r>
            <a:r>
              <a:rPr lang="en-GB" sz="1800" dirty="0" err="1">
                <a:latin typeface="Arial" panose="020B0604020202020204" pitchFamily="34" charset="0"/>
              </a:rPr>
              <a:t>abrocitinib</a:t>
            </a:r>
            <a:r>
              <a:rPr lang="en-GB" sz="1800" dirty="0">
                <a:latin typeface="Arial" panose="020B0604020202020204" pitchFamily="34" charset="0"/>
              </a:rPr>
              <a:t>, </a:t>
            </a:r>
            <a:r>
              <a:rPr lang="en-GB" sz="1800" dirty="0" err="1">
                <a:latin typeface="Arial" panose="020B0604020202020204" pitchFamily="34" charset="0"/>
              </a:rPr>
              <a:t>filgotinib</a:t>
            </a:r>
            <a:r>
              <a:rPr lang="en-GB" sz="1800" dirty="0">
                <a:latin typeface="Arial" panose="020B0604020202020204" pitchFamily="34" charset="0"/>
              </a:rPr>
              <a:t> and </a:t>
            </a:r>
            <a:r>
              <a:rPr lang="en-GB" sz="1800" dirty="0" err="1">
                <a:latin typeface="Arial" panose="020B0604020202020204" pitchFamily="34" charset="0"/>
              </a:rPr>
              <a:t>upadacitinib</a:t>
            </a:r>
            <a:r>
              <a:rPr lang="en-GB" sz="1800" dirty="0">
                <a:latin typeface="Arial" panose="020B0604020202020204" pitchFamily="34" charset="0"/>
              </a:rPr>
              <a:t>) are metabolised by CYP3A4, therefore interactions with medicinal products that inhibit or induce CYP3A4 is likely. See individual SPCs for more details.</a:t>
            </a:r>
          </a:p>
          <a:p>
            <a:pPr marL="0" indent="0">
              <a:buNone/>
            </a:pPr>
            <a:r>
              <a:rPr lang="en-GB" sz="1800" dirty="0">
                <a:latin typeface="Arial" panose="020B0604020202020204" pitchFamily="34" charset="0"/>
              </a:rPr>
              <a:t>As a result of a recent incident:</a:t>
            </a:r>
          </a:p>
          <a:p>
            <a:pPr algn="just"/>
            <a:r>
              <a:rPr lang="en-GB" sz="1800" dirty="0">
                <a:effectLst/>
                <a:latin typeface="Arial" panose="020B0604020202020204" pitchFamily="34" charset="0"/>
                <a:ea typeface="Calibri" panose="020F0502020204030204" pitchFamily="34" charset="0"/>
              </a:rPr>
              <a:t>Specialists will endeavour to counsel patients about the importance of informing primary care clinicians that they are being prescribed and supplied a specialist drug, which may interact with any newly prescribed drugs. </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Arial" panose="020B0604020202020204" pitchFamily="34" charset="0"/>
                <a:ea typeface="Calibri" panose="020F0502020204030204" pitchFamily="34" charset="0"/>
              </a:rPr>
              <a:t>All hospital only drugs should be added as </a:t>
            </a:r>
            <a:r>
              <a:rPr lang="en-GB" sz="1800" u="sng" dirty="0">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Specialist Issued</a:t>
            </a:r>
            <a:r>
              <a:rPr lang="en-GB" sz="1800" dirty="0">
                <a:effectLst/>
                <a:latin typeface="Arial" panose="020B0604020202020204" pitchFamily="34" charset="0"/>
                <a:ea typeface="Calibri" panose="020F0502020204030204" pitchFamily="34" charset="0"/>
              </a:rPr>
              <a:t> drugs on patient records in primary care. This will allow the clinical system to highlight any potentially harmful drug interactions with other medication. </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Arial" panose="020B0604020202020204" pitchFamily="34" charset="0"/>
                <a:ea typeface="Calibri" panose="020F0502020204030204" pitchFamily="34" charset="0"/>
              </a:rPr>
              <a:t>Refer to secondary care specialists for advice where interactions indicate a dose alteration of the specialist drug is required. </a:t>
            </a:r>
            <a:endParaRPr lang="en-GB" sz="1800" dirty="0">
              <a:effectLst/>
              <a:latin typeface="Calibri" panose="020F0502020204030204" pitchFamily="34" charset="0"/>
              <a:ea typeface="Calibri" panose="020F0502020204030204" pitchFamily="34" charset="0"/>
            </a:endParaRPr>
          </a:p>
          <a:p>
            <a:pPr marL="0" indent="0" algn="just">
              <a:buNone/>
            </a:pP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Title 1">
            <a:extLst>
              <a:ext uri="{FF2B5EF4-FFF2-40B4-BE49-F238E27FC236}">
                <a16:creationId xmlns:a16="http://schemas.microsoft.com/office/drawing/2014/main" id="{C7C4148C-A892-3E63-D3E4-69C56052A190}"/>
              </a:ext>
            </a:extLst>
          </p:cNvPr>
          <p:cNvSpPr txBox="1">
            <a:spLocks/>
          </p:cNvSpPr>
          <p:nvPr/>
        </p:nvSpPr>
        <p:spPr>
          <a:xfrm>
            <a:off x="1474984" y="403827"/>
            <a:ext cx="9242032" cy="51665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1"/>
                </a:solidFill>
                <a:latin typeface="Arial" panose="020B0604020202020204" pitchFamily="34" charset="0"/>
                <a:cs typeface="Arial" panose="020B0604020202020204" pitchFamily="34" charset="0"/>
              </a:rPr>
              <a:t>Medicines Safety</a:t>
            </a:r>
          </a:p>
        </p:txBody>
      </p:sp>
    </p:spTree>
    <p:extLst>
      <p:ext uri="{BB962C8B-B14F-4D97-AF65-F5344CB8AC3E}">
        <p14:creationId xmlns:p14="http://schemas.microsoft.com/office/powerpoint/2010/main" val="351746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1088-0813-1924-7FBE-CD7EEDABFF14}"/>
              </a:ext>
            </a:extLst>
          </p:cNvPr>
          <p:cNvSpPr>
            <a:spLocks noGrp="1"/>
          </p:cNvSpPr>
          <p:nvPr>
            <p:ph type="title"/>
          </p:nvPr>
        </p:nvSpPr>
        <p:spPr/>
        <p:txBody>
          <a:bodyPr/>
          <a:lstStyle/>
          <a:p>
            <a:pPr algn="ctr"/>
            <a:r>
              <a:rPr lang="en-GB" sz="4400" b="1">
                <a:solidFill>
                  <a:srgbClr val="00B050"/>
                </a:solidFill>
                <a:latin typeface="Arial" panose="020B0604020202020204" pitchFamily="34" charset="0"/>
                <a:cs typeface="Arial" panose="020B0604020202020204" pitchFamily="34" charset="0"/>
              </a:rPr>
              <a:t>New </a:t>
            </a:r>
            <a:r>
              <a:rPr lang="en-GB" sz="4400" b="1" dirty="0">
                <a:solidFill>
                  <a:srgbClr val="00B050"/>
                </a:solidFill>
                <a:latin typeface="Arial" panose="020B0604020202020204" pitchFamily="34" charset="0"/>
                <a:cs typeface="Arial" panose="020B0604020202020204" pitchFamily="34" charset="0"/>
              </a:rPr>
              <a:t>SPS resources (link </a:t>
            </a:r>
            <a:r>
              <a:rPr lang="en-GB" sz="4400" b="1" dirty="0">
                <a:solidFill>
                  <a:srgbClr val="00B050"/>
                </a:solidFill>
                <a:latin typeface="Arial" panose="020B0604020202020204" pitchFamily="34" charset="0"/>
                <a:cs typeface="Arial" panose="020B0604020202020204" pitchFamily="34" charset="0"/>
                <a:hlinkClick r:id="rId2"/>
              </a:rPr>
              <a:t>here</a:t>
            </a:r>
            <a:r>
              <a:rPr lang="en-GB" sz="4400" b="1" dirty="0">
                <a:solidFill>
                  <a:srgbClr val="00B050"/>
                </a:solidFill>
                <a:latin typeface="Arial" panose="020B0604020202020204" pitchFamily="34" charset="0"/>
                <a:cs typeface="Arial" panose="020B0604020202020204" pitchFamily="34" charset="0"/>
              </a:rPr>
              <a:t>)</a:t>
            </a:r>
            <a:br>
              <a:rPr lang="en-GB" sz="4400" b="1" dirty="0">
                <a:solidFill>
                  <a:srgbClr val="0072C6"/>
                </a:solidFill>
                <a:latin typeface="Helvetica" panose="020B0604020202020204" pitchFamily="34" charset="0"/>
                <a:cs typeface="Calibri" panose="020F0502020204030204" pitchFamily="34" charset="0"/>
              </a:rPr>
            </a:br>
            <a:endParaRPr lang="en-GB" b="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2495EB-D5AA-B502-B2F7-13F2291207AD}"/>
              </a:ext>
            </a:extLst>
          </p:cNvPr>
          <p:cNvSpPr>
            <a:spLocks noGrp="1"/>
          </p:cNvSpPr>
          <p:nvPr>
            <p:ph idx="1"/>
          </p:nvPr>
        </p:nvSpPr>
        <p:spPr/>
        <p:txBody>
          <a:bodyPr>
            <a:normAutofit fontScale="92500"/>
          </a:bodyPr>
          <a:lstStyle/>
          <a:p>
            <a:pPr>
              <a:lnSpc>
                <a:spcPct val="150000"/>
              </a:lnSpc>
              <a:spcBef>
                <a:spcPts val="750"/>
              </a:spcBef>
              <a:spcAft>
                <a:spcPts val="750"/>
              </a:spcAft>
            </a:pPr>
            <a:r>
              <a:rPr lang="en-GB" sz="24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3"/>
              </a:rPr>
              <a:t>SSRI suggestions for adults with swallowing difficulties</a:t>
            </a:r>
            <a:r>
              <a:rPr lang="en-GB" sz="2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(Last updated 28 February 2024)</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750"/>
              </a:spcBef>
              <a:spcAft>
                <a:spcPts val="750"/>
              </a:spcAft>
            </a:pPr>
            <a:r>
              <a:rPr lang="en-GB"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Update: </a:t>
            </a:r>
            <a:r>
              <a:rPr lang="en-GB" sz="2400" dirty="0">
                <a:solidFill>
                  <a:srgbClr val="333333"/>
                </a:solidFill>
                <a:effectLst/>
                <a:latin typeface="Arial" panose="020B0604020202020204" pitchFamily="34" charset="0"/>
                <a:ea typeface="Calibri" panose="020F0502020204030204" pitchFamily="34" charset="0"/>
                <a:cs typeface="Arial" panose="020B0604020202020204" pitchFamily="34" charset="0"/>
              </a:rPr>
              <a:t>Sertraline 100mg/5ml concentrate for oral solution added to Licensed medicines in suitable formulations. Expiry date of citalopram oral drops updated.</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750"/>
              </a:spcBef>
              <a:spcAft>
                <a:spcPts val="750"/>
              </a:spcAft>
            </a:pPr>
            <a:r>
              <a:rPr lang="en-GB" sz="24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4"/>
              </a:rPr>
              <a:t>Managing temperature excursions</a:t>
            </a:r>
            <a:r>
              <a:rPr lang="en-GB" sz="2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(Last updated 28 February 2024)</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750"/>
              </a:spcBef>
              <a:spcAft>
                <a:spcPts val="750"/>
              </a:spcAft>
            </a:pPr>
            <a:r>
              <a:rPr lang="en-GB"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Update: </a:t>
            </a:r>
            <a:r>
              <a:rPr lang="en-GB" sz="2400" dirty="0">
                <a:solidFill>
                  <a:srgbClr val="333333"/>
                </a:solidFill>
                <a:effectLst/>
                <a:latin typeface="Arial" panose="020B0604020202020204" pitchFamily="34" charset="0"/>
                <a:ea typeface="Calibri" panose="020F0502020204030204" pitchFamily="34" charset="0"/>
                <a:cs typeface="Arial" panose="020B0604020202020204" pitchFamily="34" charset="0"/>
              </a:rPr>
              <a:t>Clarification of requirement to report vaccine related incidents.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9382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0" y="365125"/>
            <a:ext cx="9431215" cy="1325563"/>
          </a:xfrm>
        </p:spPr>
        <p:txBody>
          <a:bodyPr/>
          <a:lstStyle/>
          <a:p>
            <a:pPr algn="ctr"/>
            <a:r>
              <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2707670497"/>
              </p:ext>
            </p:extLst>
          </p:nvPr>
        </p:nvGraphicFramePr>
        <p:xfrm>
          <a:off x="419099" y="1374500"/>
          <a:ext cx="11425898" cy="548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173253" y="1608500"/>
            <a:ext cx="3036924" cy="720000"/>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4" name="Picture 3" descr="A green heart and text&#10;&#10;Description automatically generated">
            <a:extLst>
              <a:ext uri="{FF2B5EF4-FFF2-40B4-BE49-F238E27FC236}">
                <a16:creationId xmlns:a16="http://schemas.microsoft.com/office/drawing/2014/main" id="{B26A7C32-AA4D-28AA-5E66-A9C76012EE68}"/>
              </a:ext>
            </a:extLst>
          </p:cNvPr>
          <p:cNvPicPr>
            <a:picLocks noChangeAspect="1"/>
          </p:cNvPicPr>
          <p:nvPr/>
        </p:nvPicPr>
        <p:blipFill>
          <a:blip r:embed="rId10"/>
          <a:stretch>
            <a:fillRect/>
          </a:stretch>
        </p:blipFill>
        <p:spPr>
          <a:xfrm>
            <a:off x="6355720" y="1374500"/>
            <a:ext cx="3042438" cy="1188000"/>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0" y="365125"/>
            <a:ext cx="9431215" cy="1325563"/>
          </a:xfrm>
        </p:spPr>
        <p:txBody>
          <a:bodyPr/>
          <a:lstStyle/>
          <a:p>
            <a:pPr algn="ctr"/>
            <a:r>
              <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1130831569"/>
              </p:ext>
            </p:extLst>
          </p:nvPr>
        </p:nvGraphicFramePr>
        <p:xfrm>
          <a:off x="419099" y="1374500"/>
          <a:ext cx="11425898" cy="548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spTree>
    <p:extLst>
      <p:ext uri="{BB962C8B-B14F-4D97-AF65-F5344CB8AC3E}">
        <p14:creationId xmlns:p14="http://schemas.microsoft.com/office/powerpoint/2010/main" val="337605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dirty="0">
                <a:solidFill>
                  <a:schemeClr val="bg1"/>
                </a:solidFill>
              </a:rPr>
              <a:t>Summary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129128537"/>
              </p:ext>
            </p:extLst>
          </p:nvPr>
        </p:nvGraphicFramePr>
        <p:xfrm>
          <a:off x="575441" y="1508746"/>
          <a:ext cx="11041118" cy="51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575441" y="556191"/>
            <a:ext cx="8981090" cy="1090360"/>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dirty="0"/>
              <a:t>Summary of key Actions </a:t>
            </a:r>
            <a:endParaRPr lang="en-GB" dirty="0"/>
          </a:p>
        </p:txBody>
      </p:sp>
      <p:pic>
        <p:nvPicPr>
          <p:cNvPr id="7" name="Picture 6">
            <a:extLst>
              <a:ext uri="{FF2B5EF4-FFF2-40B4-BE49-F238E27FC236}">
                <a16:creationId xmlns:a16="http://schemas.microsoft.com/office/drawing/2014/main" id="{23339A3C-F109-4954-8940-0FD012EAAB58}"/>
              </a:ext>
            </a:extLst>
          </p:cNvPr>
          <p:cNvPicPr>
            <a:picLocks noChangeAspect="1"/>
          </p:cNvPicPr>
          <p:nvPr/>
        </p:nvPicPr>
        <p:blipFill>
          <a:blip r:embed="rId8"/>
          <a:stretch>
            <a:fillRect/>
          </a:stretch>
        </p:blipFill>
        <p:spPr>
          <a:xfrm>
            <a:off x="1564145" y="504975"/>
            <a:ext cx="834110" cy="820701"/>
          </a:xfrm>
          <a:prstGeom prst="rect">
            <a:avLst/>
          </a:prstGeom>
        </p:spPr>
      </p:pic>
      <p:pic>
        <p:nvPicPr>
          <p:cNvPr id="8" name="Picture 7">
            <a:extLst>
              <a:ext uri="{FF2B5EF4-FFF2-40B4-BE49-F238E27FC236}">
                <a16:creationId xmlns:a16="http://schemas.microsoft.com/office/drawing/2014/main" id="{7AED15AC-7385-46CB-9C26-344766019DE4}"/>
              </a:ext>
            </a:extLst>
          </p:cNvPr>
          <p:cNvPicPr>
            <a:picLocks noChangeAspect="1"/>
          </p:cNvPicPr>
          <p:nvPr/>
        </p:nvPicPr>
        <p:blipFill>
          <a:blip r:embed="rId8"/>
          <a:stretch>
            <a:fillRect/>
          </a:stretch>
        </p:blipFill>
        <p:spPr>
          <a:xfrm>
            <a:off x="7820957" y="556191"/>
            <a:ext cx="968118" cy="952555"/>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0744" y="180290"/>
            <a:ext cx="2871787" cy="942975"/>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a:spAutoFit/>
          </a:bodyPr>
          <a:lstStyle/>
          <a:p>
            <a:pPr marL="0" indent="0" algn="ctr">
              <a:buNone/>
            </a:pPr>
            <a:endParaRPr lang="en-GB" sz="4000" b="1" dirty="0">
              <a:latin typeface="Arial" panose="020B0604020202020204" pitchFamily="34" charset="0"/>
              <a:cs typeface="Arial" panose="020B0604020202020204" pitchFamily="34" charset="0"/>
            </a:endParaRPr>
          </a:p>
          <a:p>
            <a:pPr algn="ctr"/>
            <a:endParaRPr lang="en-US" sz="4000" u="sng" dirty="0">
              <a:solidFill>
                <a:srgbClr val="6264A7"/>
              </a:solidFill>
              <a:latin typeface="Segoe UI Semibold" panose="020B0702040204020203" pitchFamily="34" charset="0"/>
              <a:ea typeface="Times New Roman" panose="02020603050405020304" pitchFamily="18" charset="0"/>
            </a:endParaRPr>
          </a:p>
          <a:p>
            <a:pPr algn="ctr"/>
            <a:r>
              <a:rPr lang="en-US" sz="4000" b="1"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Wednesday, 17th April 2024</a:t>
            </a:r>
          </a:p>
          <a:p>
            <a:pPr algn="ctr"/>
            <a:endParaRPr lang="en-US" sz="4000" u="sng" dirty="0">
              <a:solidFill>
                <a:srgbClr val="6264A7"/>
              </a:solidFill>
              <a:effectLst/>
              <a:latin typeface="Segoe UI Semibold" panose="020B0702040204020203" pitchFamily="34" charset="0"/>
              <a:ea typeface="Calibri" panose="020F0502020204030204" pitchFamily="34" charset="0"/>
              <a:hlinkClick r:id="" action="ppaction://noaction"/>
            </a:endParaRPr>
          </a:p>
          <a:p>
            <a:pPr algn="ctr"/>
            <a:r>
              <a:rPr lang="en-US" sz="3200" u="sng" dirty="0">
                <a:solidFill>
                  <a:srgbClr val="6264A7"/>
                </a:solidFill>
                <a:effectLst/>
                <a:latin typeface="Segoe UI Semibold" panose="020B0702040204020203" pitchFamily="34" charset="0"/>
                <a:ea typeface="Calibri" panose="020F0502020204030204" pitchFamily="34" charset="0"/>
                <a:cs typeface="Times New Roman" panose="02020603050405020304" pitchFamily="18" charset="0"/>
                <a:hlinkClick r:id="rId3"/>
              </a:rPr>
              <a:t>Click here to join the meeting</a:t>
            </a: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Feedback welcome </a:t>
            </a:r>
          </a:p>
          <a:p>
            <a:pPr marL="0" indent="0" algn="ctr">
              <a:buNone/>
            </a:pPr>
            <a:r>
              <a:rPr lang="en-US" sz="3000" b="1" dirty="0">
                <a:latin typeface="Arial" panose="020B0604020202020204" pitchFamily="34" charset="0"/>
                <a:cs typeface="Arial" panose="020B0604020202020204" pitchFamily="34" charset="0"/>
              </a:rPr>
              <a:t> </a:t>
            </a:r>
            <a:r>
              <a:rPr lang="en-GB" sz="2000" u="sng" dirty="0">
                <a:solidFill>
                  <a:srgbClr val="0563C1"/>
                </a:solidFill>
                <a:effectLst/>
                <a:latin typeface="Arial" panose="020B0604020202020204" pitchFamily="34" charset="0"/>
                <a:ea typeface="Calibri" panose="020F0502020204030204" pitchFamily="34" charset="0"/>
                <a:hlinkClick r:id="rId4"/>
              </a:rPr>
              <a:t>https://forms.office.com/Pages/ResponsePage.aspx?id=slTDN7CF9UeyIge0jXdO443oflYckS5GlHWzOtEesnlUMDNDTkRVTDI1VTRaV1dPQlhMRFAyTkxNNy4u</a:t>
            </a:r>
            <a:endParaRPr lang="en-GB"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D50BBE-5E89-E940-3D6F-A5961F429C78}"/>
              </a:ext>
            </a:extLst>
          </p:cNvPr>
          <p:cNvSpPr txBox="1"/>
          <p:nvPr/>
        </p:nvSpPr>
        <p:spPr>
          <a:xfrm>
            <a:off x="2116152" y="4690169"/>
            <a:ext cx="9015983" cy="646331"/>
          </a:xfrm>
          <a:prstGeom prst="rect">
            <a:avLst/>
          </a:prstGeom>
          <a:noFill/>
        </p:spPr>
        <p:txBody>
          <a:bodyPr wrap="square">
            <a:spAutoFit/>
          </a:bodyPr>
          <a:lstStyle/>
          <a:p>
            <a:endPar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solidFill>
                <a:srgbClr val="252424"/>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706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1032641" y="1119352"/>
            <a:ext cx="9101347" cy="52983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Barbara Obasi – Clinical Effectiveness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Sharron Kebell – Specialised Commissioning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Emily Parsons – Medicines Governance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Deborah Leese – Clinical Pharmacist</a:t>
            </a:r>
          </a:p>
          <a:p>
            <a:pPr>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Helen Taylor- Clinical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2641" y="3695449"/>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46" y="4583040"/>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91968" y="890016"/>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74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414016" y="1255249"/>
            <a:ext cx="6096000" cy="646331"/>
          </a:xfrm>
          <a:prstGeom prst="rect">
            <a:avLst/>
          </a:prstGeom>
          <a:noFill/>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89" y="2492502"/>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9079099" y="1255249"/>
            <a:ext cx="962782" cy="288925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611634" y="1255249"/>
            <a:ext cx="10369039" cy="4901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To be aware of latest updates &amp; suggested actions to:</a:t>
            </a:r>
          </a:p>
          <a:p>
            <a:r>
              <a:rPr lang="en-GB" sz="2400" dirty="0">
                <a:latin typeface="Arial" panose="020B0604020202020204" pitchFamily="34" charset="0"/>
                <a:cs typeface="Arial" panose="020B0604020202020204" pitchFamily="34" charset="0"/>
                <a:hlinkClick r:id="rId4"/>
              </a:rPr>
              <a:t>Traffic Light Drug List</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hlinkClick r:id="rId5"/>
              </a:rPr>
              <a:t>Share care protocols</a:t>
            </a:r>
          </a:p>
          <a:p>
            <a:r>
              <a:rPr lang="en-GB" sz="2400" dirty="0">
                <a:solidFill>
                  <a:srgbClr val="0563C1"/>
                </a:solidFill>
                <a:latin typeface="Arial" panose="020B0604020202020204" pitchFamily="34" charset="0"/>
                <a:cs typeface="Arial" panose="020B0604020202020204" pitchFamily="34" charset="0"/>
                <a:hlinkClick r:id="rId6"/>
              </a:rPr>
              <a:t>G</a:t>
            </a:r>
            <a:r>
              <a:rPr kumimoji="0" lang="en-GB" sz="2400" b="0" i="0" u="none" strike="noStrike" kern="1200" cap="none" spc="0" normalizeH="0" baseline="0" noProof="0" dirty="0" err="1">
                <a:ln>
                  <a:noFill/>
                </a:ln>
                <a:solidFill>
                  <a:srgbClr val="0563C1"/>
                </a:solidFill>
                <a:effectLst/>
                <a:uLnTx/>
                <a:uFillTx/>
                <a:latin typeface="Arial" panose="020B0604020202020204" pitchFamily="34" charset="0"/>
                <a:cs typeface="Arial" panose="020B0604020202020204" pitchFamily="34" charset="0"/>
                <a:hlinkClick r:id="rId6"/>
              </a:rPr>
              <a:t>abapentinoids</a:t>
            </a:r>
            <a:r>
              <a:rPr kumimoji="0" lang="en-GB" sz="2400" b="0" i="0" u="none" strike="noStrike" kern="1200" cap="none" spc="0" normalizeH="0" baseline="0" noProof="0" dirty="0">
                <a:ln>
                  <a:noFill/>
                </a:ln>
                <a:solidFill>
                  <a:srgbClr val="0563C1"/>
                </a:solidFill>
                <a:effectLst/>
                <a:uLnTx/>
                <a:uFillTx/>
                <a:latin typeface="Arial" panose="020B0604020202020204" pitchFamily="34" charset="0"/>
                <a:cs typeface="Arial" panose="020B0604020202020204" pitchFamily="34" charset="0"/>
                <a:hlinkClick r:id="rId6"/>
              </a:rPr>
              <a:t> SY Position Statement</a:t>
            </a:r>
            <a:endParaRPr lang="en-GB" sz="2400" dirty="0">
              <a:latin typeface="Arial" panose="020B0604020202020204" pitchFamily="34" charset="0"/>
              <a:cs typeface="Arial" panose="020B0604020202020204" pitchFamily="34" charset="0"/>
              <a:hlinkClick r:id="rId5"/>
            </a:endParaRPr>
          </a:p>
          <a:p>
            <a:r>
              <a:rPr lang="en-GB" sz="2400" dirty="0">
                <a:latin typeface="Arial" panose="020B0604020202020204" pitchFamily="34" charset="0"/>
                <a:cs typeface="Arial" panose="020B0604020202020204" pitchFamily="34" charset="0"/>
                <a:hlinkClick r:id="rId7"/>
              </a:rPr>
              <a:t>Formulary</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Medicines Safety update </a:t>
            </a:r>
          </a:p>
          <a:p>
            <a:r>
              <a:rPr lang="en-GB" sz="2400" dirty="0">
                <a:latin typeface="Arial" panose="020B0604020202020204" pitchFamily="34" charset="0"/>
                <a:cs typeface="Arial" panose="020B0604020202020204" pitchFamily="34" charset="0"/>
              </a:rPr>
              <a:t>General prescribing update </a:t>
            </a:r>
          </a:p>
          <a:p>
            <a:r>
              <a:rPr lang="en-GB" sz="2400" dirty="0">
                <a:latin typeface="Arial" panose="020B0604020202020204" pitchFamily="34" charset="0"/>
                <a:cs typeface="Arial" panose="020B0604020202020204" pitchFamily="34" charset="0"/>
              </a:rPr>
              <a:t>Education &amp;Training opportunities</a:t>
            </a:r>
          </a:p>
          <a:p>
            <a:pPr marL="0" indent="0">
              <a:buNone/>
            </a:pPr>
            <a:endParaRPr lang="en-GB" sz="24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marL="457200" lvl="1" indent="0">
              <a:buNone/>
            </a:pPr>
            <a:endParaRPr lang="en-GB" sz="3200" dirty="0">
              <a:solidFill>
                <a:srgbClr val="FF0000"/>
              </a:solidFill>
              <a:latin typeface="Arial" panose="020B0604020202020204" pitchFamily="34" charset="0"/>
              <a:cs typeface="Arial" panose="020B0604020202020204" pitchFamily="34" charset="0"/>
            </a:endParaRPr>
          </a:p>
          <a:p>
            <a:endParaRPr lang="en-GB" dirty="0"/>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492" y="104776"/>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660796" y="179623"/>
            <a:ext cx="7105582"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rPr>
              <a:t>Traffic Light Drug List</a:t>
            </a:r>
            <a:endParaRPr lang="en-GB" sz="3600" b="1" dirty="0">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909180" y="87616"/>
            <a:ext cx="828614" cy="828614"/>
          </a:xfrm>
          <a:prstGeom prst="rect">
            <a:avLst/>
          </a:prstGeom>
        </p:spPr>
      </p:pic>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0" y="1007378"/>
            <a:ext cx="4828224" cy="280108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GB" sz="30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7200" dirty="0">
                <a:effectLst/>
                <a:latin typeface="Arial" panose="020B0604020202020204" pitchFamily="34" charset="0"/>
                <a:ea typeface="Calibri" panose="020F0502020204030204" pitchFamily="34" charset="0"/>
                <a:cs typeface="Arial" panose="020B0604020202020204" pitchFamily="34" charset="0"/>
              </a:rPr>
              <a:t>A single SY ICB TLDL is in the process of  being developed (</a:t>
            </a:r>
            <a:r>
              <a:rPr lang="en-GB" sz="7200" dirty="0">
                <a:effectLst/>
                <a:latin typeface="Arial" panose="020B0604020202020204" pitchFamily="34" charset="0"/>
                <a:ea typeface="Calibri" panose="020F0502020204030204" pitchFamily="34" charset="0"/>
                <a:cs typeface="Arial" panose="020B0604020202020204" pitchFamily="34" charset="0"/>
                <a:hlinkClick r:id="rId5"/>
              </a:rPr>
              <a:t>SY IMOC</a:t>
            </a:r>
            <a:r>
              <a:rPr lang="en-GB" sz="7200" dirty="0">
                <a:effectLst/>
                <a:latin typeface="Arial" panose="020B0604020202020204" pitchFamily="34" charset="0"/>
                <a:ea typeface="Calibri" panose="020F0502020204030204" pitchFamily="34" charset="0"/>
                <a:cs typeface="Arial" panose="020B0604020202020204" pitchFamily="34" charset="0"/>
              </a:rPr>
              <a:t>).  Please continue to refer to </a:t>
            </a:r>
            <a:r>
              <a:rPr lang="en-GB" sz="7200" b="1" dirty="0">
                <a:effectLst/>
                <a:latin typeface="Arial" panose="020B0604020202020204" pitchFamily="34" charset="0"/>
                <a:ea typeface="Calibri" panose="020F0502020204030204" pitchFamily="34" charset="0"/>
                <a:cs typeface="Arial" panose="020B0604020202020204" pitchFamily="34" charset="0"/>
              </a:rPr>
              <a:t>both</a:t>
            </a:r>
            <a:r>
              <a:rPr lang="en-GB" sz="7200" dirty="0">
                <a:effectLst/>
                <a:latin typeface="Arial" panose="020B0604020202020204" pitchFamily="34" charset="0"/>
                <a:ea typeface="Calibri" panose="020F0502020204030204" pitchFamily="34" charset="0"/>
                <a:cs typeface="Arial" panose="020B0604020202020204" pitchFamily="34" charset="0"/>
              </a:rPr>
              <a:t> Sheffield place and SY ICB TLDLs</a:t>
            </a:r>
          </a:p>
          <a:p>
            <a:pPr marL="0" indent="0">
              <a:lnSpc>
                <a:spcPct val="120000"/>
              </a:lnSpc>
              <a:spcBef>
                <a:spcPts val="0"/>
              </a:spcBef>
              <a:buNone/>
            </a:pPr>
            <a:endParaRPr lang="en-GB" sz="72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7200" dirty="0">
                <a:latin typeface="Arial" panose="020B0604020202020204" pitchFamily="34" charset="0"/>
                <a:ea typeface="Calibri" panose="020F0502020204030204" pitchFamily="34" charset="0"/>
                <a:cs typeface="Arial" panose="020B0604020202020204" pitchFamily="34" charset="0"/>
              </a:rPr>
              <a:t>To access both SY ICB TLDL and Sheffield place TLDL: </a:t>
            </a:r>
            <a:r>
              <a:rPr lang="en-GB" sz="7200" b="1" dirty="0">
                <a:latin typeface="Arial" panose="020B0604020202020204" pitchFamily="34" charset="0"/>
                <a:ea typeface="Calibri" panose="020F0502020204030204" pitchFamily="34" charset="0"/>
                <a:cs typeface="Arial" panose="020B0604020202020204" pitchFamily="34" charset="0"/>
              </a:rPr>
              <a:t>Sheffield place intranet &gt; Medicines and Prescribing &gt; </a:t>
            </a:r>
            <a:r>
              <a:rPr lang="en-GB" sz="7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TLDL</a:t>
            </a:r>
            <a:r>
              <a:rPr lang="en-GB" sz="72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Bef>
                <a:spcPts val="0"/>
              </a:spcBef>
              <a:buFont typeface="Wingdings" panose="05000000000000000000" pitchFamily="2" charset="2"/>
              <a:buChar char="§"/>
            </a:pPr>
            <a:endParaRPr lang="en-GB" sz="7400" b="1"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9800" dirty="0">
                <a:latin typeface="Arial" panose="020B0604020202020204" pitchFamily="34" charset="0"/>
                <a:ea typeface="Times New Roman" panose="02020603050405020304" pitchFamily="18" charset="0"/>
                <a:cs typeface="Arial" panose="020B0604020202020204" pitchFamily="34" charset="0"/>
              </a:rPr>
              <a:t>	</a:t>
            </a:r>
          </a:p>
          <a:p>
            <a:pPr>
              <a:buFont typeface="Courier New" panose="02070309020205020404" pitchFamily="49" charset="0"/>
              <a:buChar char="o"/>
            </a:pPr>
            <a:endParaRPr lang="en-GB" sz="9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100" b="1" dirty="0">
                <a:solidFill>
                  <a:prstClr val="black"/>
                </a:solidFill>
                <a:latin typeface="Arial" panose="020B0604020202020204" pitchFamily="34" charset="0"/>
                <a:cs typeface="Arial" panose="020B0604020202020204" pitchFamily="34" charset="0"/>
              </a:rPr>
              <a:t>	</a:t>
            </a:r>
            <a:endParaRPr lang="en-GB" dirty="0"/>
          </a:p>
        </p:txBody>
      </p:sp>
      <p:pic>
        <p:nvPicPr>
          <p:cNvPr id="11" name="Picture 10">
            <a:extLst>
              <a:ext uri="{FF2B5EF4-FFF2-40B4-BE49-F238E27FC236}">
                <a16:creationId xmlns:a16="http://schemas.microsoft.com/office/drawing/2014/main" id="{F0695320-986D-6707-FAE7-2DE190D16568}"/>
              </a:ext>
            </a:extLst>
          </p:cNvPr>
          <p:cNvPicPr>
            <a:picLocks noChangeAspect="1"/>
          </p:cNvPicPr>
          <p:nvPr/>
        </p:nvPicPr>
        <p:blipFill>
          <a:blip r:embed="rId7"/>
          <a:stretch>
            <a:fillRect/>
          </a:stretch>
        </p:blipFill>
        <p:spPr>
          <a:xfrm>
            <a:off x="1051897" y="5844738"/>
            <a:ext cx="1217798" cy="1198223"/>
          </a:xfrm>
          <a:prstGeom prst="rect">
            <a:avLst/>
          </a:prstGeom>
        </p:spPr>
      </p:pic>
      <p:sp>
        <p:nvSpPr>
          <p:cNvPr id="12" name="TextBox 11">
            <a:extLst>
              <a:ext uri="{FF2B5EF4-FFF2-40B4-BE49-F238E27FC236}">
                <a16:creationId xmlns:a16="http://schemas.microsoft.com/office/drawing/2014/main" id="{AAB3FD4A-CB5A-DF90-F007-657D64BEE146}"/>
              </a:ext>
            </a:extLst>
          </p:cNvPr>
          <p:cNvSpPr txBox="1"/>
          <p:nvPr/>
        </p:nvSpPr>
        <p:spPr>
          <a:xfrm>
            <a:off x="15906" y="3953577"/>
            <a:ext cx="4720701" cy="2031325"/>
          </a:xfrm>
          <a:prstGeom prst="rect">
            <a:avLst/>
          </a:prstGeom>
          <a:noFill/>
        </p:spPr>
        <p:txBody>
          <a:bodyPr wrap="square" rtlCol="0">
            <a:spAutoFit/>
          </a:bodyPr>
          <a:lstStyle/>
          <a:p>
            <a:pPr marL="342900" indent="-342900">
              <a:buFont typeface="Wingdings" pitchFamily="2" charset="2"/>
              <a:buChar char="§"/>
            </a:pPr>
            <a:r>
              <a:rPr lang="en-GB" b="1" dirty="0">
                <a:latin typeface="Arial" panose="020B0604020202020204" pitchFamily="34" charset="0"/>
                <a:cs typeface="Arial" panose="020B0604020202020204" pitchFamily="34" charset="0"/>
              </a:rPr>
              <a:t>Optimise Rx will be updated with all IMOC approved TLDL changes.</a:t>
            </a:r>
          </a:p>
          <a:p>
            <a:endParaRPr lang="en-GB" b="1" dirty="0">
              <a:latin typeface="Arial" panose="020B0604020202020204" pitchFamily="34" charset="0"/>
              <a:cs typeface="Arial" panose="020B0604020202020204" pitchFamily="34" charset="0"/>
            </a:endParaRPr>
          </a:p>
          <a:p>
            <a:pPr marL="342900" indent="-342900">
              <a:buFont typeface="Wingdings" pitchFamily="2" charset="2"/>
              <a:buChar char="§"/>
            </a:pPr>
            <a:r>
              <a:rPr lang="en-GB" b="1" dirty="0">
                <a:latin typeface="Arial" panose="020B0604020202020204" pitchFamily="34" charset="0"/>
                <a:cs typeface="Arial" panose="020B0604020202020204" pitchFamily="34" charset="0"/>
              </a:rPr>
              <a:t>Avoid adding any RED medicines prescribed by hospital to patient’s repeat record. Add as ‘hospital only drug’</a:t>
            </a:r>
          </a:p>
        </p:txBody>
      </p:sp>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extLst>
              <p:ext uri="{D42A27DB-BD31-4B8C-83A1-F6EECF244321}">
                <p14:modId xmlns:p14="http://schemas.microsoft.com/office/powerpoint/2010/main" val="105998721"/>
              </p:ext>
            </p:extLst>
          </p:nvPr>
        </p:nvGraphicFramePr>
        <p:xfrm>
          <a:off x="4736607" y="1004357"/>
          <a:ext cx="7455393" cy="5898440"/>
        </p:xfrm>
        <a:graphic>
          <a:graphicData uri="http://schemas.openxmlformats.org/drawingml/2006/table">
            <a:tbl>
              <a:tblPr firstRow="1" bandRow="1">
                <a:tableStyleId>{5C22544A-7EE6-4342-B048-85BDC9FD1C3A}</a:tableStyleId>
              </a:tblPr>
              <a:tblGrid>
                <a:gridCol w="2485131">
                  <a:extLst>
                    <a:ext uri="{9D8B030D-6E8A-4147-A177-3AD203B41FA5}">
                      <a16:colId xmlns:a16="http://schemas.microsoft.com/office/drawing/2014/main" val="3879070304"/>
                    </a:ext>
                  </a:extLst>
                </a:gridCol>
                <a:gridCol w="2485131">
                  <a:extLst>
                    <a:ext uri="{9D8B030D-6E8A-4147-A177-3AD203B41FA5}">
                      <a16:colId xmlns:a16="http://schemas.microsoft.com/office/drawing/2014/main" val="1210214355"/>
                    </a:ext>
                  </a:extLst>
                </a:gridCol>
                <a:gridCol w="2485131">
                  <a:extLst>
                    <a:ext uri="{9D8B030D-6E8A-4147-A177-3AD203B41FA5}">
                      <a16:colId xmlns:a16="http://schemas.microsoft.com/office/drawing/2014/main" val="3907899284"/>
                    </a:ext>
                  </a:extLst>
                </a:gridCol>
              </a:tblGrid>
              <a:tr h="631674">
                <a:tc>
                  <a:txBody>
                    <a:bodyPr/>
                    <a:lstStyle/>
                    <a:p>
                      <a:r>
                        <a:rPr lang="en-GB" dirty="0"/>
                        <a:t>Drug</a:t>
                      </a:r>
                    </a:p>
                  </a:txBody>
                  <a:tcPr/>
                </a:tc>
                <a:tc>
                  <a:txBody>
                    <a:bodyPr/>
                    <a:lstStyle/>
                    <a:p>
                      <a:r>
                        <a:rPr lang="en-GB" dirty="0"/>
                        <a:t>Indication</a:t>
                      </a:r>
                    </a:p>
                  </a:txBody>
                  <a:tcPr/>
                </a:tc>
                <a:tc>
                  <a:txBody>
                    <a:bodyPr/>
                    <a:lstStyle/>
                    <a:p>
                      <a:r>
                        <a:rPr lang="en-GB" dirty="0"/>
                        <a:t>SY ICB Traffic Light Status</a:t>
                      </a:r>
                    </a:p>
                  </a:txBody>
                  <a:tcPr/>
                </a:tc>
                <a:extLst>
                  <a:ext uri="{0D108BD9-81ED-4DB2-BD59-A6C34878D82A}">
                    <a16:rowId xmlns:a16="http://schemas.microsoft.com/office/drawing/2014/main" val="2703027967"/>
                  </a:ext>
                </a:extLst>
              </a:tr>
              <a:tr h="434371">
                <a:tc>
                  <a:txBody>
                    <a:bodyPr/>
                    <a:lstStyle/>
                    <a:p>
                      <a:r>
                        <a:rPr lang="en-GB" sz="1600" kern="1200" dirty="0">
                          <a:solidFill>
                            <a:schemeClr val="dk1"/>
                          </a:solidFill>
                          <a:effectLst/>
                          <a:latin typeface="+mn-lt"/>
                          <a:ea typeface="+mn-ea"/>
                          <a:cs typeface="+mn-cs"/>
                        </a:rPr>
                        <a:t>Empagliflozin</a:t>
                      </a:r>
                      <a:endParaRPr lang="en-GB" sz="1600" dirty="0">
                        <a:latin typeface="+mn-lt"/>
                      </a:endParaRPr>
                    </a:p>
                  </a:txBody>
                  <a:tcPr/>
                </a:tc>
                <a:tc>
                  <a:txBody>
                    <a:bodyPr/>
                    <a:lstStyle/>
                    <a:p>
                      <a:r>
                        <a:rPr lang="en-GB" sz="1600" kern="1200" dirty="0">
                          <a:solidFill>
                            <a:schemeClr val="dk1"/>
                          </a:solidFill>
                          <a:effectLst/>
                          <a:latin typeface="+mn-lt"/>
                          <a:ea typeface="+mn-ea"/>
                          <a:cs typeface="+mn-cs"/>
                        </a:rPr>
                        <a:t>chronic kidney disease</a:t>
                      </a:r>
                      <a:endParaRPr lang="en-GB" sz="1600" dirty="0">
                        <a:latin typeface="+mn-lt"/>
                      </a:endParaRPr>
                    </a:p>
                  </a:txBody>
                  <a:tcPr/>
                </a:tc>
                <a:tc>
                  <a:txBody>
                    <a:bodyPr/>
                    <a:lstStyle/>
                    <a:p>
                      <a:r>
                        <a:rPr lang="en-GB" sz="1600" dirty="0">
                          <a:latin typeface="+mn-lt"/>
                        </a:rPr>
                        <a:t>Green</a:t>
                      </a:r>
                    </a:p>
                  </a:txBody>
                  <a:tcPr/>
                </a:tc>
                <a:extLst>
                  <a:ext uri="{0D108BD9-81ED-4DB2-BD59-A6C34878D82A}">
                    <a16:rowId xmlns:a16="http://schemas.microsoft.com/office/drawing/2014/main" val="1414483314"/>
                  </a:ext>
                </a:extLst>
              </a:tr>
              <a:tr h="2197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Methylphenidate (</a:t>
                      </a:r>
                      <a:r>
                        <a:rPr lang="en-GB" sz="1600" dirty="0">
                          <a:solidFill>
                            <a:srgbClr val="000000"/>
                          </a:solidFill>
                          <a:effectLst/>
                          <a:latin typeface="+mn-lt"/>
                          <a:ea typeface="Times New Roman" panose="02020603050405020304" pitchFamily="18" charset="0"/>
                        </a:rPr>
                        <a:t>Meflynate XL®)</a:t>
                      </a:r>
                      <a:endParaRPr lang="en-GB" sz="1600" dirty="0">
                        <a:effectLst/>
                        <a:latin typeface="+mn-lt"/>
                        <a:ea typeface="Times New Roman" panose="02020603050405020304" pitchFamily="18" charset="0"/>
                      </a:endParaRPr>
                    </a:p>
                    <a:p>
                      <a:endParaRPr lang="en-GB" sz="1600" dirty="0">
                        <a:latin typeface="+mn-lt"/>
                      </a:endParaRPr>
                    </a:p>
                  </a:txBody>
                  <a:tcPr/>
                </a:tc>
                <a:tc>
                  <a:txBody>
                    <a:bodyPr/>
                    <a:lstStyle/>
                    <a:p>
                      <a:pPr>
                        <a:lnSpc>
                          <a:spcPct val="115000"/>
                        </a:lnSpc>
                      </a:pPr>
                      <a:r>
                        <a:rPr lang="en-GB" sz="1600" dirty="0">
                          <a:solidFill>
                            <a:srgbClr val="000000"/>
                          </a:solidFill>
                          <a:effectLst/>
                          <a:latin typeface="+mn-lt"/>
                          <a:ea typeface="Times New Roman" panose="02020603050405020304" pitchFamily="18" charset="0"/>
                        </a:rPr>
                        <a:t>Use as part of a comprehensive treatment programme for attention-deficit/ hyperactivity disorder in children aged ≥6 years and adults when remedial measures alone prove insufficient</a:t>
                      </a:r>
                      <a:endParaRPr lang="en-GB" sz="1600" dirty="0">
                        <a:effectLst/>
                        <a:latin typeface="+mn-lt"/>
                        <a:ea typeface="Times New Roman" panose="02020603050405020304" pitchFamily="18" charset="0"/>
                      </a:endParaRPr>
                    </a:p>
                  </a:txBody>
                  <a:tcPr marL="68580" marR="68580" marT="0" marB="0"/>
                </a:tc>
                <a:tc>
                  <a:txBody>
                    <a:bodyPr/>
                    <a:lstStyle/>
                    <a:p>
                      <a:r>
                        <a:rPr lang="en-GB" sz="1600" dirty="0">
                          <a:latin typeface="+mn-lt"/>
                        </a:rPr>
                        <a:t>Amber (1,2,3)</a:t>
                      </a:r>
                    </a:p>
                  </a:txBody>
                  <a:tcPr/>
                </a:tc>
                <a:extLst>
                  <a:ext uri="{0D108BD9-81ED-4DB2-BD59-A6C34878D82A}">
                    <a16:rowId xmlns:a16="http://schemas.microsoft.com/office/drawing/2014/main" val="3473102339"/>
                  </a:ext>
                </a:extLst>
              </a:tr>
              <a:tr h="434371">
                <a:tc>
                  <a:txBody>
                    <a:bodyPr/>
                    <a:lstStyle/>
                    <a:p>
                      <a:r>
                        <a:rPr lang="en-GB" sz="1600" kern="1200" dirty="0">
                          <a:solidFill>
                            <a:schemeClr val="dk1"/>
                          </a:solidFill>
                          <a:effectLst/>
                          <a:latin typeface="+mn-lt"/>
                          <a:ea typeface="+mn-ea"/>
                          <a:cs typeface="+mn-cs"/>
                        </a:rPr>
                        <a:t>Benperidol</a:t>
                      </a:r>
                      <a:endParaRPr lang="en-GB" sz="1600" dirty="0">
                        <a:latin typeface="+mn-lt"/>
                      </a:endParaRPr>
                    </a:p>
                  </a:txBody>
                  <a:tcPr/>
                </a:tc>
                <a:tc>
                  <a:txBody>
                    <a:bodyPr/>
                    <a:lstStyle/>
                    <a:p>
                      <a:r>
                        <a:rPr lang="en-GB" sz="1600" kern="1200" dirty="0">
                          <a:solidFill>
                            <a:schemeClr val="dk1"/>
                          </a:solidFill>
                          <a:effectLst/>
                          <a:latin typeface="+mn-lt"/>
                          <a:ea typeface="+mn-ea"/>
                          <a:cs typeface="+mn-cs"/>
                        </a:rPr>
                        <a:t>Antipsychotic</a:t>
                      </a:r>
                      <a:endParaRPr lang="en-GB" sz="1600" dirty="0">
                        <a:latin typeface="+mn-lt"/>
                      </a:endParaRPr>
                    </a:p>
                  </a:txBody>
                  <a:tcPr/>
                </a:tc>
                <a:tc>
                  <a:txBody>
                    <a:bodyPr/>
                    <a:lstStyle/>
                    <a:p>
                      <a:r>
                        <a:rPr lang="en-GB" sz="1600" kern="1200" dirty="0">
                          <a:solidFill>
                            <a:schemeClr val="dk1"/>
                          </a:solidFill>
                          <a:effectLst/>
                          <a:latin typeface="+mn-lt"/>
                          <a:ea typeface="+mn-ea"/>
                          <a:cs typeface="+mn-cs"/>
                        </a:rPr>
                        <a:t>Red (1)</a:t>
                      </a:r>
                      <a:endParaRPr lang="en-GB" sz="1600" b="1" dirty="0">
                        <a:latin typeface="+mn-lt"/>
                      </a:endParaRPr>
                    </a:p>
                  </a:txBody>
                  <a:tcPr/>
                </a:tc>
                <a:extLst>
                  <a:ext uri="{0D108BD9-81ED-4DB2-BD59-A6C34878D82A}">
                    <a16:rowId xmlns:a16="http://schemas.microsoft.com/office/drawing/2014/main" val="489038513"/>
                  </a:ext>
                </a:extLst>
              </a:tr>
              <a:tr h="434371">
                <a:tc>
                  <a:txBody>
                    <a:bodyPr/>
                    <a:lstStyle/>
                    <a:p>
                      <a:pPr>
                        <a:lnSpc>
                          <a:spcPct val="115000"/>
                        </a:lnSpc>
                      </a:pPr>
                      <a:r>
                        <a:rPr lang="en-GB" sz="1600" kern="1200" dirty="0">
                          <a:solidFill>
                            <a:schemeClr val="dk1"/>
                          </a:solidFill>
                          <a:effectLst/>
                          <a:latin typeface="+mn-lt"/>
                          <a:ea typeface="+mn-ea"/>
                          <a:cs typeface="+mn-cs"/>
                        </a:rPr>
                        <a:t>Betamethasone Plasters</a:t>
                      </a:r>
                      <a:endParaRPr lang="en-GB" sz="1600" dirty="0">
                        <a:effectLst/>
                        <a:latin typeface="+mn-lt"/>
                        <a:ea typeface="Times New Roman" panose="02020603050405020304" pitchFamily="18" charset="0"/>
                      </a:endParaRPr>
                    </a:p>
                  </a:txBody>
                  <a:tcPr marL="68580" marR="68580" marT="0" marB="0" anchor="b"/>
                </a:tc>
                <a:tc>
                  <a:txBody>
                    <a:bodyPr/>
                    <a:lstStyle/>
                    <a:p>
                      <a:r>
                        <a:rPr lang="en-GB" sz="1600" kern="1200" dirty="0">
                          <a:solidFill>
                            <a:schemeClr val="dk1"/>
                          </a:solidFill>
                          <a:effectLst/>
                          <a:latin typeface="+mn-lt"/>
                          <a:ea typeface="+mn-ea"/>
                          <a:cs typeface="+mn-cs"/>
                        </a:rPr>
                        <a:t>Corticosteroids (topical)</a:t>
                      </a:r>
                      <a:endParaRPr lang="en-GB" sz="1600" dirty="0">
                        <a:latin typeface="+mn-lt"/>
                      </a:endParaRPr>
                    </a:p>
                  </a:txBody>
                  <a:tcPr/>
                </a:tc>
                <a:tc>
                  <a:txBody>
                    <a:bodyPr/>
                    <a:lstStyle/>
                    <a:p>
                      <a:r>
                        <a:rPr lang="en-GB" sz="1600" dirty="0">
                          <a:latin typeface="+mn-lt"/>
                        </a:rPr>
                        <a:t>Amber G</a:t>
                      </a:r>
                    </a:p>
                  </a:txBody>
                  <a:tcPr/>
                </a:tc>
                <a:extLst>
                  <a:ext uri="{0D108BD9-81ED-4DB2-BD59-A6C34878D82A}">
                    <a16:rowId xmlns:a16="http://schemas.microsoft.com/office/drawing/2014/main" val="4202288575"/>
                  </a:ext>
                </a:extLst>
              </a:tr>
              <a:tr h="434371">
                <a:tc>
                  <a:txBody>
                    <a:bodyPr/>
                    <a:lstStyle/>
                    <a:p>
                      <a:r>
                        <a:rPr lang="en-GB" sz="1600" kern="1200" dirty="0">
                          <a:solidFill>
                            <a:schemeClr val="dk1"/>
                          </a:solidFill>
                          <a:effectLst/>
                          <a:latin typeface="+mn-lt"/>
                          <a:ea typeface="+mn-ea"/>
                          <a:cs typeface="+mn-cs"/>
                        </a:rPr>
                        <a:t>Balsalazide</a:t>
                      </a:r>
                      <a:endParaRPr lang="en-GB" sz="1600" dirty="0">
                        <a:latin typeface="+mn-lt"/>
                      </a:endParaRPr>
                    </a:p>
                  </a:txBody>
                  <a:tcPr/>
                </a:tc>
                <a:tc>
                  <a:txBody>
                    <a:bodyPr/>
                    <a:lstStyle/>
                    <a:p>
                      <a:r>
                        <a:rPr lang="en-GB" sz="1600" kern="1200" dirty="0">
                          <a:solidFill>
                            <a:schemeClr val="dk1"/>
                          </a:solidFill>
                          <a:effectLst/>
                          <a:latin typeface="+mn-lt"/>
                          <a:ea typeface="+mn-ea"/>
                          <a:cs typeface="+mn-cs"/>
                        </a:rPr>
                        <a:t>Ulcerative Colitis</a:t>
                      </a:r>
                      <a:endParaRPr lang="en-GB" sz="1600" dirty="0">
                        <a:latin typeface="+mn-lt"/>
                      </a:endParaRPr>
                    </a:p>
                  </a:txBody>
                  <a:tcPr/>
                </a:tc>
                <a:tc>
                  <a:txBody>
                    <a:bodyPr/>
                    <a:lstStyle/>
                    <a:p>
                      <a:r>
                        <a:rPr lang="en-GB" sz="1600" dirty="0">
                          <a:latin typeface="+mn-lt"/>
                        </a:rPr>
                        <a:t>Amber G</a:t>
                      </a:r>
                    </a:p>
                  </a:txBody>
                  <a:tcPr/>
                </a:tc>
                <a:extLst>
                  <a:ext uri="{0D108BD9-81ED-4DB2-BD59-A6C34878D82A}">
                    <a16:rowId xmlns:a16="http://schemas.microsoft.com/office/drawing/2014/main" val="3855585263"/>
                  </a:ext>
                </a:extLst>
              </a:tr>
              <a:tr h="74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Sumatriptan dispersible tablets (</a:t>
                      </a:r>
                      <a:r>
                        <a:rPr lang="en-GB" sz="1600" dirty="0">
                          <a:solidFill>
                            <a:srgbClr val="000000"/>
                          </a:solidFill>
                          <a:effectLst/>
                          <a:latin typeface="+mn-lt"/>
                          <a:ea typeface="Times New Roman" panose="02020603050405020304" pitchFamily="18" charset="0"/>
                        </a:rPr>
                        <a:t>Imigran® Radis)</a:t>
                      </a:r>
                      <a:endParaRPr lang="en-GB" sz="1600" dirty="0">
                        <a:effectLst/>
                        <a:latin typeface="+mn-lt"/>
                        <a:ea typeface="Times New Roman" panose="02020603050405020304" pitchFamily="18" charset="0"/>
                      </a:endParaRPr>
                    </a:p>
                  </a:txBody>
                  <a:tcPr/>
                </a:tc>
                <a:tc>
                  <a:txBody>
                    <a:bodyPr/>
                    <a:lstStyle/>
                    <a:p>
                      <a:r>
                        <a:rPr lang="en-GB" sz="1600" b="0" dirty="0">
                          <a:latin typeface="+mn-lt"/>
                        </a:rPr>
                        <a:t>Migraine</a:t>
                      </a:r>
                    </a:p>
                  </a:txBody>
                  <a:tcPr/>
                </a:tc>
                <a:tc>
                  <a:txBody>
                    <a:bodyPr/>
                    <a:lstStyle/>
                    <a:p>
                      <a:r>
                        <a:rPr lang="en-GB" sz="1600" dirty="0">
                          <a:latin typeface="+mn-lt"/>
                        </a:rPr>
                        <a:t>Grey (4)</a:t>
                      </a:r>
                    </a:p>
                  </a:txBody>
                  <a:tcPr/>
                </a:tc>
                <a:extLst>
                  <a:ext uri="{0D108BD9-81ED-4DB2-BD59-A6C34878D82A}">
                    <a16:rowId xmlns:a16="http://schemas.microsoft.com/office/drawing/2014/main" val="2120424465"/>
                  </a:ext>
                </a:extLst>
              </a:tr>
              <a:tr h="537174">
                <a:tc>
                  <a:txBody>
                    <a:bodyPr/>
                    <a:lstStyle/>
                    <a:p>
                      <a:r>
                        <a:rPr lang="en-GB" sz="1600" kern="1200" dirty="0">
                          <a:solidFill>
                            <a:schemeClr val="dk1"/>
                          </a:solidFill>
                          <a:effectLst/>
                          <a:latin typeface="+mn-lt"/>
                          <a:ea typeface="+mn-ea"/>
                          <a:cs typeface="+mn-cs"/>
                        </a:rPr>
                        <a:t>Aciclovir 3% eye ointment</a:t>
                      </a:r>
                      <a:endParaRPr lang="en-GB" sz="1600" dirty="0">
                        <a:latin typeface="+mn-lt"/>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000000"/>
                          </a:solidFill>
                          <a:effectLst/>
                          <a:latin typeface="+mn-lt"/>
                          <a:ea typeface="Times New Roman" panose="02020603050405020304" pitchFamily="18" charset="0"/>
                        </a:rPr>
                        <a:t>Herpes simplex infection</a:t>
                      </a:r>
                      <a:endParaRPr lang="en-GB" sz="1600" dirty="0">
                        <a:effectLst/>
                        <a:latin typeface="+mn-lt"/>
                        <a:ea typeface="Times New Roman" panose="02020603050405020304" pitchFamily="18" charset="0"/>
                      </a:endParaRPr>
                    </a:p>
                    <a:p>
                      <a:pPr>
                        <a:lnSpc>
                          <a:spcPct val="115000"/>
                        </a:lnSpc>
                      </a:pPr>
                      <a:endParaRPr lang="en-GB" sz="1600" dirty="0">
                        <a:effectLst/>
                        <a:latin typeface="+mn-lt"/>
                        <a:ea typeface="Times New Roman" panose="02020603050405020304" pitchFamily="18" charset="0"/>
                      </a:endParaRPr>
                    </a:p>
                  </a:txBody>
                  <a:tcPr marL="68580" marR="68580" marT="0" marB="0" anchor="b"/>
                </a:tc>
                <a:tc>
                  <a:txBody>
                    <a:bodyPr/>
                    <a:lstStyle/>
                    <a:p>
                      <a:r>
                        <a:rPr lang="en-GB" sz="1600" dirty="0">
                          <a:latin typeface="+mn-lt"/>
                        </a:rPr>
                        <a:t>Amber G</a:t>
                      </a:r>
                    </a:p>
                  </a:txBody>
                  <a:tcPr/>
                </a:tc>
                <a:extLst>
                  <a:ext uri="{0D108BD9-81ED-4DB2-BD59-A6C34878D82A}">
                    <a16:rowId xmlns:a16="http://schemas.microsoft.com/office/drawing/2014/main" val="538036631"/>
                  </a:ext>
                </a:extLst>
              </a:tr>
            </a:tbl>
          </a:graphicData>
        </a:graphic>
      </p:graphicFrame>
    </p:spTree>
    <p:extLst>
      <p:ext uri="{BB962C8B-B14F-4D97-AF65-F5344CB8AC3E}">
        <p14:creationId xmlns:p14="http://schemas.microsoft.com/office/powerpoint/2010/main" val="12730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51338" y="365126"/>
            <a:ext cx="10502462" cy="643868"/>
          </a:xfrm>
        </p:spPr>
        <p:txBody>
          <a:bodyPr>
            <a:normAutofit fontScale="90000"/>
          </a:bodyPr>
          <a:lstStyle/>
          <a:p>
            <a:pPr algn="ctr"/>
            <a:r>
              <a:rPr lang="en-GB" sz="2800" b="1"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Methotrexate Shared Care Protocol - an Update</a:t>
            </a:r>
            <a:br>
              <a:rPr lang="en-GB" sz="2800" dirty="0">
                <a:solidFill>
                  <a:srgbClr val="FF0000"/>
                </a:solidFill>
                <a:latin typeface="Arial" panose="020B0604020202020204" pitchFamily="34" charset="0"/>
                <a:cs typeface="Arial" panose="020B0604020202020204" pitchFamily="34" charset="0"/>
              </a:rPr>
            </a:br>
            <a:endParaRPr lang="en-GB" sz="28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953816" y="740980"/>
            <a:ext cx="10723179" cy="5751894"/>
          </a:xfrm>
        </p:spPr>
        <p:txBody>
          <a:bodyPr>
            <a:normAutofit fontScale="92500" lnSpcReduction="10000"/>
          </a:bodyPr>
          <a:lstStyle/>
          <a:p>
            <a:r>
              <a:rPr lang="en-GB" sz="2400" dirty="0">
                <a:latin typeface="Arial" panose="020B0604020202020204" pitchFamily="34" charset="0"/>
                <a:cs typeface="Arial" panose="020B0604020202020204" pitchFamily="34" charset="0"/>
              </a:rPr>
              <a:t>Adopted the national methotrexate shared care protocol so format looks different, but content is similar</a:t>
            </a:r>
          </a:p>
          <a:p>
            <a:r>
              <a:rPr lang="en-GB" sz="2400" dirty="0">
                <a:latin typeface="Arial" panose="020B0604020202020204" pitchFamily="34" charset="0"/>
                <a:cs typeface="Arial" panose="020B0604020202020204" pitchFamily="34" charset="0"/>
              </a:rPr>
              <a:t>Now includes off label ophthalmology indications: scleritis and uveitis, however, only involves a small number of patients</a:t>
            </a:r>
          </a:p>
          <a:p>
            <a:r>
              <a:rPr lang="en-GB" sz="2400" dirty="0">
                <a:effectLst/>
                <a:latin typeface="Arial" panose="020B0604020202020204" pitchFamily="34" charset="0"/>
                <a:ea typeface="Calibri" panose="020F0502020204030204" pitchFamily="34" charset="0"/>
                <a:cs typeface="Arial" panose="020B0604020202020204" pitchFamily="34" charset="0"/>
              </a:rPr>
              <a:t>In terms of accepting shared care, please note, primary care to respond within </a:t>
            </a:r>
            <a:r>
              <a:rPr lang="en-GB" sz="2400" b="1" dirty="0">
                <a:effectLst/>
                <a:latin typeface="Arial" panose="020B0604020202020204" pitchFamily="34" charset="0"/>
                <a:ea typeface="Calibri" panose="020F0502020204030204" pitchFamily="34" charset="0"/>
                <a:cs typeface="Arial" panose="020B0604020202020204" pitchFamily="34" charset="0"/>
              </a:rPr>
              <a:t>14 days </a:t>
            </a:r>
            <a:r>
              <a:rPr lang="en-GB" sz="2400" dirty="0">
                <a:effectLst/>
                <a:latin typeface="Arial" panose="020B0604020202020204" pitchFamily="34" charset="0"/>
                <a:ea typeface="Calibri" panose="020F0502020204030204" pitchFamily="34" charset="0"/>
                <a:cs typeface="Arial" panose="020B0604020202020204" pitchFamily="34" charset="0"/>
              </a:rPr>
              <a:t>of the request being received by the GP practice, where possible</a:t>
            </a:r>
          </a:p>
          <a:p>
            <a:r>
              <a:rPr lang="en-GB" sz="2400" dirty="0">
                <a:effectLst/>
                <a:latin typeface="Arial" panose="020B0604020202020204" pitchFamily="34" charset="0"/>
                <a:ea typeface="Calibri" panose="020F0502020204030204" pitchFamily="34" charset="0"/>
                <a:cs typeface="Times New Roman" panose="02020603050405020304" pitchFamily="18" charset="0"/>
              </a:rPr>
              <a:t>A new improved version of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Metoject</a:t>
            </a:r>
            <a:r>
              <a:rPr lang="en-GB" sz="2400" dirty="0">
                <a:effectLst/>
                <a:latin typeface="Arial" panose="020B0604020202020204" pitchFamily="34" charset="0"/>
                <a:ea typeface="Calibri" panose="020F0502020204030204" pitchFamily="34" charset="0"/>
                <a:cs typeface="Times New Roman" panose="02020603050405020304" pitchFamily="18" charset="0"/>
              </a:rPr>
              <a:t>®</a:t>
            </a:r>
            <a:r>
              <a:rPr lang="en-GB" sz="2400" b="1"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launched in March 2024, the main advantage is that the pen is simply pressed onto the skin, with no actual button to press, instead there is an audible click at the start and end of injection</a:t>
            </a:r>
          </a:p>
          <a:p>
            <a:r>
              <a:rPr lang="en-GB" sz="2200" dirty="0">
                <a:effectLst/>
                <a:latin typeface="Arial" panose="020B0604020202020204" pitchFamily="34" charset="0"/>
                <a:ea typeface="Calibri" panose="020F0502020204030204" pitchFamily="34" charset="0"/>
                <a:cs typeface="Times New Roman" panose="02020603050405020304" pitchFamily="18" charset="0"/>
              </a:rPr>
              <a:t>Please also note recent DMARD training and this link (to recording &amp; power point):</a:t>
            </a:r>
          </a:p>
          <a:p>
            <a:pPr marL="0" indent="0">
              <a:buNone/>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3"/>
              </a:rPr>
              <a:t>DMARD Update – includes DMARD Clinical system searches and use of the Sheffield DMARD template</a:t>
            </a:r>
            <a:endPar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r>
              <a:rPr lang="en-GB" sz="2400" dirty="0">
                <a:effectLst/>
                <a:latin typeface="Arial" panose="020B0604020202020204" pitchFamily="34" charset="0"/>
                <a:ea typeface="Calibri" panose="020F0502020204030204" pitchFamily="34" charset="0"/>
                <a:cs typeface="Arial" panose="020B0604020202020204" pitchFamily="34" charset="0"/>
              </a:rPr>
              <a:t>Please respond promptly (within 14 days) to requests for shared care</a:t>
            </a:r>
          </a:p>
          <a:p>
            <a:r>
              <a:rPr lang="en-GB" sz="2400" dirty="0">
                <a:latin typeface="Arial" panose="020B0604020202020204" pitchFamily="34" charset="0"/>
                <a:ea typeface="Calibri" panose="020F0502020204030204" pitchFamily="34" charset="0"/>
                <a:cs typeface="Arial" panose="020B0604020202020204" pitchFamily="34" charset="0"/>
              </a:rPr>
              <a:t>Recommend above training to GP practice staff involved with DMARD prescribing and monitoring</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3429CA-4863-1C44-DB5D-B28556328F5F}"/>
              </a:ext>
            </a:extLst>
          </p:cNvPr>
          <p:cNvPicPr>
            <a:picLocks noChangeAspect="1"/>
          </p:cNvPicPr>
          <p:nvPr/>
        </p:nvPicPr>
        <p:blipFill>
          <a:blip r:embed="rId4"/>
          <a:stretch>
            <a:fillRect/>
          </a:stretch>
        </p:blipFill>
        <p:spPr>
          <a:xfrm>
            <a:off x="111211" y="5330630"/>
            <a:ext cx="1043836" cy="854217"/>
          </a:xfrm>
          <a:prstGeom prst="rect">
            <a:avLst/>
          </a:prstGeom>
        </p:spPr>
      </p:pic>
      <p:pic>
        <p:nvPicPr>
          <p:cNvPr id="6" name="Picture 5">
            <a:extLst>
              <a:ext uri="{FF2B5EF4-FFF2-40B4-BE49-F238E27FC236}">
                <a16:creationId xmlns:a16="http://schemas.microsoft.com/office/drawing/2014/main" id="{24426542-AC16-D8ED-B52E-E8CB45183EAB}"/>
              </a:ext>
            </a:extLst>
          </p:cNvPr>
          <p:cNvPicPr>
            <a:picLocks noChangeAspect="1"/>
          </p:cNvPicPr>
          <p:nvPr/>
        </p:nvPicPr>
        <p:blipFill>
          <a:blip r:embed="rId5"/>
          <a:stretch>
            <a:fillRect/>
          </a:stretch>
        </p:blipFill>
        <p:spPr>
          <a:xfrm>
            <a:off x="10709918" y="3794092"/>
            <a:ext cx="1287764" cy="854217"/>
          </a:xfrm>
          <a:prstGeom prst="rect">
            <a:avLst/>
          </a:prstGeom>
        </p:spPr>
      </p:pic>
    </p:spTree>
    <p:extLst>
      <p:ext uri="{BB962C8B-B14F-4D97-AF65-F5344CB8AC3E}">
        <p14:creationId xmlns:p14="http://schemas.microsoft.com/office/powerpoint/2010/main" val="341026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006918-0C90-9D59-BA60-9FE89B718031}"/>
              </a:ext>
            </a:extLst>
          </p:cNvPr>
          <p:cNvSpPr txBox="1"/>
          <p:nvPr/>
        </p:nvSpPr>
        <p:spPr>
          <a:xfrm>
            <a:off x="410313" y="332509"/>
            <a:ext cx="10877797" cy="1138773"/>
          </a:xfrm>
          <a:prstGeom prst="rect">
            <a:avLst/>
          </a:prstGeom>
          <a:noFill/>
        </p:spPr>
        <p:txBody>
          <a:bodyPr wrap="square" rtlCol="0">
            <a:spAutoFit/>
          </a:bodyPr>
          <a:lstStyle/>
          <a:p>
            <a:r>
              <a:rPr lang="en-GB" sz="2400" dirty="0"/>
              <a:t>NEW: </a:t>
            </a:r>
            <a:r>
              <a:rPr lang="en-GB" sz="2400"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SYICB_Position_Statement_on_the_Prescribing_of_Gabapentinoids</a:t>
            </a:r>
            <a:endParaRPr lang="en-GB" sz="2400" dirty="0">
              <a:solidFill>
                <a:srgbClr val="0563C1"/>
              </a:solidFill>
              <a:latin typeface="Arial" panose="020B0604020202020204" pitchFamily="34" charset="0"/>
              <a:cs typeface="Arial" panose="020B0604020202020204" pitchFamily="34" charset="0"/>
            </a:endParaRPr>
          </a:p>
          <a:p>
            <a:r>
              <a:rPr lang="en-GB" sz="2400" dirty="0">
                <a:solidFill>
                  <a:srgbClr val="0563C1"/>
                </a:solidFill>
                <a:latin typeface="Arial" panose="020B0604020202020204" pitchFamily="34" charset="0"/>
                <a:cs typeface="Arial" panose="020B0604020202020204" pitchFamily="34" charset="0"/>
              </a:rPr>
              <a:t>When managing neuropathic pain</a:t>
            </a:r>
          </a:p>
          <a:p>
            <a:pPr algn="ctr"/>
            <a:endParaRPr lang="en-GB"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B1DFB1-5969-C61E-3EEF-1627EE0BC81F}"/>
              </a:ext>
            </a:extLst>
          </p:cNvPr>
          <p:cNvSpPr txBox="1"/>
          <p:nvPr/>
        </p:nvSpPr>
        <p:spPr>
          <a:xfrm>
            <a:off x="341530" y="1267212"/>
            <a:ext cx="11508939" cy="5806718"/>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SY ICB does not support the routine long-term (&gt; 3 months) </a:t>
            </a:r>
          </a:p>
          <a:p>
            <a:pPr algn="ctr"/>
            <a:r>
              <a:rPr lang="en-GB" sz="2000" b="1" dirty="0">
                <a:latin typeface="Arial" panose="020B0604020202020204" pitchFamily="34" charset="0"/>
                <a:cs typeface="Arial" panose="020B0604020202020204" pitchFamily="34" charset="0"/>
              </a:rPr>
              <a:t>co-prescribing of opioids and gabapentinoids </a:t>
            </a:r>
          </a:p>
          <a:p>
            <a:pPr algn="ctr"/>
            <a:r>
              <a:rPr lang="en-GB" sz="2000" b="1" dirty="0">
                <a:latin typeface="Arial" panose="020B0604020202020204" pitchFamily="34" charset="0"/>
                <a:cs typeface="Arial" panose="020B0604020202020204" pitchFamily="34" charset="0"/>
              </a:rPr>
              <a:t>for neuropathic or chronic, non-cancer pain in adults.</a:t>
            </a:r>
          </a:p>
          <a:p>
            <a:endParaRPr lang="en-GB" sz="20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Evidence for unlicensed use of gabapentinoids for pain outside of a neuropathic pain presentation is </a:t>
            </a:r>
          </a:p>
          <a:p>
            <a:pPr>
              <a:spcAft>
                <a:spcPts val="300"/>
              </a:spcAft>
            </a:pPr>
            <a:r>
              <a:rPr lang="en-GB" sz="2000" dirty="0">
                <a:latin typeface="Arial" panose="020B0604020202020204" pitchFamily="34" charset="0"/>
                <a:cs typeface="Arial" panose="020B0604020202020204" pitchFamily="34" charset="0"/>
              </a:rPr>
              <a:t>very limited and is not recommended:</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Do not initiate gabapentinoids to manage chronic primary pain (NICE </a:t>
            </a:r>
            <a:r>
              <a:rPr lang="en-GB" sz="2000" dirty="0">
                <a:latin typeface="Arial" panose="020B0604020202020204" pitchFamily="34" charset="0"/>
                <a:cs typeface="Arial" panose="020B0604020202020204" pitchFamily="34" charset="0"/>
                <a:hlinkClick r:id="rId3"/>
              </a:rPr>
              <a:t>NG193</a:t>
            </a:r>
            <a:r>
              <a:rPr lang="en-GB"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Do not offer gabapentinoids for managing sciatica or low back pain (NICE </a:t>
            </a:r>
            <a:r>
              <a:rPr lang="en-GB" sz="2000" dirty="0">
                <a:latin typeface="Arial" panose="020B0604020202020204" pitchFamily="34" charset="0"/>
                <a:cs typeface="Arial" panose="020B0604020202020204" pitchFamily="34" charset="0"/>
                <a:hlinkClick r:id="rId4"/>
              </a:rPr>
              <a:t>NG59</a:t>
            </a:r>
            <a:r>
              <a:rPr lang="en-GB"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Several MHRA alerts issued relating to </a:t>
            </a:r>
            <a:r>
              <a:rPr lang="en-GB" sz="2000" dirty="0" err="1">
                <a:latin typeface="Arial" panose="020B0604020202020204" pitchFamily="34" charset="0"/>
                <a:cs typeface="Arial" panose="020B0604020202020204" pitchFamily="34" charset="0"/>
              </a:rPr>
              <a:t>gabapentinoids</a:t>
            </a:r>
            <a:r>
              <a:rPr lang="en-GB" sz="2000" dirty="0">
                <a:latin typeface="Arial" panose="020B0604020202020204" pitchFamily="34" charset="0"/>
                <a:cs typeface="Arial" panose="020B0604020202020204" pitchFamily="34" charset="0"/>
              </a:rPr>
              <a:t>:</a:t>
            </a:r>
          </a:p>
          <a:p>
            <a:pPr marL="1257300" lvl="2"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hlinkClick r:id="rId5"/>
              </a:rPr>
              <a:t>Pregabalin and gabapentin: advice for prescribers on the risk of misuse</a:t>
            </a:r>
            <a:r>
              <a:rPr lang="en-GB" sz="2000" dirty="0">
                <a:latin typeface="Arial" panose="020B0604020202020204" pitchFamily="34" charset="0"/>
                <a:cs typeface="Arial" panose="020B0604020202020204" pitchFamily="34" charset="0"/>
              </a:rPr>
              <a:t> (Dec 2014)</a:t>
            </a:r>
          </a:p>
          <a:p>
            <a:pPr marL="1257300" lvl="2"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hlinkClick r:id="rId6"/>
              </a:rPr>
              <a:t>Gabapentin (Neurontin): risk of severe respiratory depression</a:t>
            </a:r>
            <a:r>
              <a:rPr lang="en-GB" sz="2000" dirty="0">
                <a:latin typeface="Arial" panose="020B0604020202020204" pitchFamily="34" charset="0"/>
                <a:cs typeface="Arial" panose="020B0604020202020204" pitchFamily="34" charset="0"/>
              </a:rPr>
              <a:t> (Oct 17)</a:t>
            </a:r>
            <a:endParaRPr lang="en-GB" sz="2000" dirty="0">
              <a:latin typeface="Arial" panose="020B0604020202020204" pitchFamily="34" charset="0"/>
              <a:cs typeface="Arial" panose="020B0604020202020204" pitchFamily="34" charset="0"/>
              <a:hlinkClick r:id="rId7"/>
            </a:endParaRPr>
          </a:p>
          <a:p>
            <a:pPr marL="1257300" lvl="2"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hlinkClick r:id="rId7"/>
              </a:rPr>
              <a:t>Pregabalin (Lyrica), gabapentin (Neurontin) and risk of abuse and dependence: new scheduling requirements from 1 April</a:t>
            </a:r>
            <a:r>
              <a:rPr lang="en-GB" sz="2000" dirty="0">
                <a:latin typeface="Arial" panose="020B0604020202020204" pitchFamily="34" charset="0"/>
                <a:cs typeface="Arial" panose="020B0604020202020204" pitchFamily="34" charset="0"/>
              </a:rPr>
              <a:t> (Apr 19)</a:t>
            </a:r>
          </a:p>
          <a:p>
            <a:pPr marL="1257300" lvl="2"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hlinkClick r:id="rId8"/>
              </a:rPr>
              <a:t>Pregabalin (Lyrica): reports of severe respiratory depression</a:t>
            </a:r>
            <a:r>
              <a:rPr lang="en-GB" sz="2000" dirty="0">
                <a:latin typeface="Arial" panose="020B0604020202020204" pitchFamily="34" charset="0"/>
                <a:cs typeface="Arial" panose="020B0604020202020204" pitchFamily="34" charset="0"/>
              </a:rPr>
              <a:t>  (Feb 21)</a:t>
            </a:r>
          </a:p>
          <a:p>
            <a:pPr marL="1257300" lvl="2"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hlinkClick r:id="rId9"/>
              </a:rPr>
              <a:t>Pregabalin and risks in pregnancy</a:t>
            </a:r>
            <a:r>
              <a:rPr lang="en-GB" sz="2000" dirty="0">
                <a:latin typeface="Arial" panose="020B0604020202020204" pitchFamily="34" charset="0"/>
                <a:cs typeface="Arial" panose="020B0604020202020204" pitchFamily="34" charset="0"/>
              </a:rPr>
              <a:t> (Apr 22)</a:t>
            </a:r>
          </a:p>
          <a:p>
            <a:pPr marL="342900" indent="-342900">
              <a:buFont typeface="Courier New" panose="02070309020205020404" pitchFamily="49" charset="0"/>
              <a:buChar char="o"/>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baseline="30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3149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76FB6-621A-0D4E-673D-C2105749CAD5}"/>
              </a:ext>
            </a:extLst>
          </p:cNvPr>
          <p:cNvPicPr>
            <a:picLocks noChangeAspect="1"/>
          </p:cNvPicPr>
          <p:nvPr/>
        </p:nvPicPr>
        <p:blipFill>
          <a:blip r:embed="rId2"/>
          <a:stretch>
            <a:fillRect/>
          </a:stretch>
        </p:blipFill>
        <p:spPr>
          <a:xfrm>
            <a:off x="346225" y="5317774"/>
            <a:ext cx="1042506" cy="853514"/>
          </a:xfrm>
          <a:prstGeom prst="rect">
            <a:avLst/>
          </a:prstGeom>
        </p:spPr>
      </p:pic>
      <p:sp>
        <p:nvSpPr>
          <p:cNvPr id="3" name="TextBox 2">
            <a:extLst>
              <a:ext uri="{FF2B5EF4-FFF2-40B4-BE49-F238E27FC236}">
                <a16:creationId xmlns:a16="http://schemas.microsoft.com/office/drawing/2014/main" id="{BB354236-568E-D7B8-B52D-06AD6CC61EE5}"/>
              </a:ext>
            </a:extLst>
          </p:cNvPr>
          <p:cNvSpPr txBox="1"/>
          <p:nvPr/>
        </p:nvSpPr>
        <p:spPr>
          <a:xfrm>
            <a:off x="1388731" y="4867368"/>
            <a:ext cx="10514888" cy="1754326"/>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Tapering or stopping opioids and </a:t>
            </a:r>
            <a:r>
              <a:rPr lang="en-GB" dirty="0" err="1">
                <a:latin typeface="Arial" panose="020B0604020202020204" pitchFamily="34" charset="0"/>
                <a:cs typeface="Arial" panose="020B0604020202020204" pitchFamily="34" charset="0"/>
              </a:rPr>
              <a:t>gabapentinoids</a:t>
            </a:r>
            <a:r>
              <a:rPr lang="en-GB" dirty="0">
                <a:latin typeface="Arial" panose="020B0604020202020204" pitchFamily="34" charset="0"/>
                <a:cs typeface="Arial" panose="020B0604020202020204" pitchFamily="34" charset="0"/>
              </a:rPr>
              <a:t> requires careful planning and collaboration with the patient. Find out if any support in your network for people living with chronic pain.</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See local </a:t>
            </a:r>
            <a:r>
              <a:rPr lang="en-GB" dirty="0">
                <a:latin typeface="Arial" panose="020B0604020202020204" pitchFamily="34" charset="0"/>
                <a:cs typeface="Arial" panose="020B0604020202020204" pitchFamily="34" charset="0"/>
                <a:hlinkClick r:id="rId3"/>
              </a:rPr>
              <a:t>deprescribing guidance </a:t>
            </a:r>
            <a:r>
              <a:rPr lang="en-GB" dirty="0">
                <a:latin typeface="Arial" panose="020B0604020202020204" pitchFamily="34" charset="0"/>
                <a:cs typeface="Arial" panose="020B0604020202020204" pitchFamily="34" charset="0"/>
              </a:rPr>
              <a:t>/ PILs. </a:t>
            </a:r>
            <a:r>
              <a:rPr lang="en-GB" dirty="0">
                <a:latin typeface="Arial" panose="020B0604020202020204" pitchFamily="34" charset="0"/>
                <a:cs typeface="Arial" panose="020B0604020202020204" pitchFamily="34" charset="0"/>
                <a:hlinkClick r:id="rId4"/>
              </a:rPr>
              <a:t>Tapering and stopping | Faculty of Pain Medicine (fpm.ac.uk)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5"/>
              </a:rPr>
              <a:t>https://www.nice.org.uk/guidance/ng215</a:t>
            </a:r>
            <a:r>
              <a:rPr lang="en-GB"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Searches available </a:t>
            </a:r>
            <a:r>
              <a:rPr lang="en-GB" dirty="0">
                <a:latin typeface="Arial" panose="020B0604020202020204" pitchFamily="34" charset="0"/>
                <a:cs typeface="Arial" panose="020B0604020202020204" pitchFamily="34" charset="0"/>
              </a:rPr>
              <a:t>to identify at risk groups including co-prescribing of opioids and </a:t>
            </a:r>
            <a:r>
              <a:rPr lang="en-GB" dirty="0" err="1">
                <a:latin typeface="Arial" panose="020B0604020202020204" pitchFamily="34" charset="0"/>
                <a:cs typeface="Arial" panose="020B0604020202020204" pitchFamily="34" charset="0"/>
              </a:rPr>
              <a:t>gabapentinoids</a:t>
            </a:r>
            <a:r>
              <a:rPr lang="en-GB" dirty="0">
                <a:latin typeface="Arial" panose="020B0604020202020204" pitchFamily="34" charset="0"/>
                <a:cs typeface="Arial" panose="020B0604020202020204" pitchFamily="34" charset="0"/>
              </a:rPr>
              <a:t> (via MOT or Ardens) and consider Ardens template at review.</a:t>
            </a:r>
          </a:p>
        </p:txBody>
      </p:sp>
      <p:sp>
        <p:nvSpPr>
          <p:cNvPr id="5" name="TextBox 4">
            <a:extLst>
              <a:ext uri="{FF2B5EF4-FFF2-40B4-BE49-F238E27FC236}">
                <a16:creationId xmlns:a16="http://schemas.microsoft.com/office/drawing/2014/main" id="{B7CCBE1D-DCB3-131A-80E0-19E9FA25330B}"/>
              </a:ext>
            </a:extLst>
          </p:cNvPr>
          <p:cNvSpPr txBox="1"/>
          <p:nvPr/>
        </p:nvSpPr>
        <p:spPr>
          <a:xfrm>
            <a:off x="346225" y="369092"/>
            <a:ext cx="11324931" cy="4408899"/>
          </a:xfrm>
          <a:prstGeom prst="rect">
            <a:avLst/>
          </a:prstGeom>
          <a:noFill/>
        </p:spPr>
        <p:txBody>
          <a:bodyPr wrap="square">
            <a:spAutoFit/>
          </a:bodyPr>
          <a:lstStyle/>
          <a:p>
            <a:pPr>
              <a:spcAft>
                <a:spcPts val="300"/>
              </a:spcAft>
            </a:pPr>
            <a:r>
              <a:rPr kumimoji="0" lang="en-GB" sz="2400" b="0" i="0" u="none" strike="noStrike" kern="1200" cap="none" spc="0" normalizeH="0" baseline="0" noProof="0" dirty="0">
                <a:ln>
                  <a:noFill/>
                </a:ln>
                <a:solidFill>
                  <a:srgbClr val="0563C1"/>
                </a:solidFill>
                <a:effectLst/>
                <a:uLnTx/>
                <a:uFillTx/>
                <a:latin typeface="Arial" panose="020B0604020202020204" pitchFamily="34" charset="0"/>
                <a:cs typeface="Arial" panose="020B0604020202020204" pitchFamily="34" charset="0"/>
              </a:rPr>
              <a:t>Recommendations in position statement to support safer prescribing of gabapentinoids:</a:t>
            </a:r>
            <a:endParaRPr lang="en-GB" sz="1800" b="1" dirty="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GB" sz="2000" dirty="0">
                <a:latin typeface="Arial" panose="020B0604020202020204" pitchFamily="34" charset="0"/>
                <a:cs typeface="Arial" panose="020B0604020202020204" pitchFamily="34" charset="0"/>
              </a:rPr>
              <a:t>Advise patients of likely efficacy and risk of harm (e.g. dependence /risk of withdrawal symptoms).</a:t>
            </a:r>
          </a:p>
          <a:p>
            <a:pPr marL="285750" indent="-285750">
              <a:spcAft>
                <a:spcPts val="300"/>
              </a:spcAft>
              <a:buFont typeface="Arial" panose="020B0604020202020204" pitchFamily="34" charset="0"/>
              <a:buChar char="•"/>
            </a:pPr>
            <a:r>
              <a:rPr lang="en-GB" sz="2000" dirty="0">
                <a:latin typeface="Arial" panose="020B0604020202020204" pitchFamily="34" charset="0"/>
                <a:cs typeface="Arial" panose="020B0604020202020204" pitchFamily="34" charset="0"/>
              </a:rPr>
              <a:t>Prescribing gabapentinoids for neuropathic pain  - have a plan to attempt tapering to minimum effective dose or stopping; after a period of stability e.g. 2-3 months or via annual review (SMR) </a:t>
            </a:r>
          </a:p>
          <a:p>
            <a:pPr marL="285750" indent="-285750">
              <a:spcAft>
                <a:spcPts val="300"/>
              </a:spcAft>
              <a:buFont typeface="Arial" panose="020B0604020202020204" pitchFamily="34" charset="0"/>
              <a:buChar char="•"/>
            </a:pPr>
            <a:r>
              <a:rPr lang="en-GB" sz="2000" dirty="0">
                <a:latin typeface="Arial" panose="020B0604020202020204" pitchFamily="34" charset="0"/>
                <a:cs typeface="Arial" panose="020B0604020202020204" pitchFamily="34" charset="0"/>
              </a:rPr>
              <a:t>Patients taking </a:t>
            </a:r>
            <a:r>
              <a:rPr lang="en-GB" sz="2000" dirty="0" err="1">
                <a:latin typeface="Arial" panose="020B0604020202020204" pitchFamily="34" charset="0"/>
                <a:cs typeface="Arial" panose="020B0604020202020204" pitchFamily="34" charset="0"/>
              </a:rPr>
              <a:t>gabapentinoids</a:t>
            </a:r>
            <a:r>
              <a:rPr lang="en-GB" sz="2000" dirty="0">
                <a:latin typeface="Arial" panose="020B0604020202020204" pitchFamily="34" charset="0"/>
                <a:cs typeface="Arial" panose="020B0604020202020204" pitchFamily="34" charset="0"/>
              </a:rPr>
              <a:t> for non-neuropathic chronic pain (e.g. low back pain) and sciatica should be reviewed with plan to taper and stop as able.</a:t>
            </a:r>
          </a:p>
          <a:p>
            <a:pPr marL="285750" indent="-285750">
              <a:spcAft>
                <a:spcPts val="300"/>
              </a:spcAft>
              <a:buFont typeface="Arial" panose="020B0604020202020204" pitchFamily="34" charset="0"/>
              <a:buChar char="•"/>
            </a:pPr>
            <a:r>
              <a:rPr lang="en-GB" sz="2000" dirty="0">
                <a:latin typeface="Arial" panose="020B0604020202020204" pitchFamily="34" charset="0"/>
                <a:cs typeface="Arial" panose="020B0604020202020204" pitchFamily="34" charset="0"/>
              </a:rPr>
              <a:t>Patients ‘at risk’ of severe respiratory depression consider if adjustment in dose or dosing regimen is required to reduce risk. Regular review with a view to tapering as able (annual review or 2-3 months after dose change).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Opioids and gabapentinoids should not routinely be co-prescribed for the same pain. Clinicians should routinely switch to the second drug, rather than adding it as an adjunct.</a:t>
            </a:r>
          </a:p>
        </p:txBody>
      </p:sp>
    </p:spTree>
    <p:extLst>
      <p:ext uri="{BB962C8B-B14F-4D97-AF65-F5344CB8AC3E}">
        <p14:creationId xmlns:p14="http://schemas.microsoft.com/office/powerpoint/2010/main" val="324255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72E8-F513-898A-84D4-AC18FA9B45DF}"/>
              </a:ext>
            </a:extLst>
          </p:cNvPr>
          <p:cNvSpPr>
            <a:spLocks noGrp="1"/>
          </p:cNvSpPr>
          <p:nvPr>
            <p:ph type="title"/>
          </p:nvPr>
        </p:nvSpPr>
        <p:spPr>
          <a:xfrm>
            <a:off x="838200" y="365126"/>
            <a:ext cx="10515600" cy="1053772"/>
          </a:xfrm>
        </p:spPr>
        <p:txBody>
          <a:bodyPr>
            <a:normAutofit/>
          </a:bodyPr>
          <a:lstStyle/>
          <a:p>
            <a:pPr algn="ctr"/>
            <a:r>
              <a:rPr lang="en-GB" sz="3200" b="1" dirty="0">
                <a:latin typeface="Arial" panose="020B0604020202020204" pitchFamily="34" charset="0"/>
                <a:cs typeface="Arial" panose="020B0604020202020204" pitchFamily="34" charset="0"/>
                <a:hlinkClick r:id="rId2"/>
              </a:rPr>
              <a:t>Respiratory Formulary Chapter - Updated</a:t>
            </a:r>
            <a:br>
              <a:rPr lang="en-GB" sz="2400" b="1" dirty="0">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7E85F01-ACF4-E7D3-502B-9C78FE49D768}"/>
              </a:ext>
            </a:extLst>
          </p:cNvPr>
          <p:cNvSpPr>
            <a:spLocks noGrp="1"/>
          </p:cNvSpPr>
          <p:nvPr>
            <p:ph idx="1"/>
          </p:nvPr>
        </p:nvSpPr>
        <p:spPr/>
        <p:txBody>
          <a:bodyPr>
            <a:noAutofit/>
          </a:bodyPr>
          <a:lstStyle/>
          <a:p>
            <a:r>
              <a:rPr lang="en-GB" sz="2400" dirty="0">
                <a:latin typeface="Arial" panose="020B0604020202020204" pitchFamily="34" charset="0"/>
                <a:cs typeface="Arial" panose="020B0604020202020204" pitchFamily="34" charset="0"/>
              </a:rPr>
              <a:t>No inhaler changes – all done in line with previous guideline updates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Cetirizine oral solution removed due to price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Acepiro added as an alternative mucolytic although NACSYS remains</a:t>
            </a:r>
          </a:p>
          <a:p>
            <a:pPr lvl="2"/>
            <a:r>
              <a:rPr lang="en-GB" dirty="0">
                <a:latin typeface="Arial" panose="020B0604020202020204" pitchFamily="34" charset="0"/>
                <a:cs typeface="Arial" panose="020B0604020202020204" pitchFamily="34" charset="0"/>
              </a:rPr>
              <a:t>Acetylcysteine</a:t>
            </a:r>
          </a:p>
          <a:p>
            <a:pPr lvl="2"/>
            <a:r>
              <a:rPr lang="en-GB" dirty="0">
                <a:latin typeface="Arial" panose="020B0604020202020204" pitchFamily="34" charset="0"/>
                <a:cs typeface="Arial" panose="020B0604020202020204" pitchFamily="34" charset="0"/>
              </a:rPr>
              <a:t>Once daily effervescent tablet as is NACSYS</a:t>
            </a:r>
          </a:p>
          <a:p>
            <a:pPr lvl="2"/>
            <a:r>
              <a:rPr lang="en-GB" dirty="0">
                <a:latin typeface="Arial" panose="020B0604020202020204" pitchFamily="34" charset="0"/>
                <a:cs typeface="Arial" panose="020B0604020202020204" pitchFamily="34" charset="0"/>
              </a:rPr>
              <a:t>Lemon flavour</a:t>
            </a:r>
          </a:p>
          <a:p>
            <a:pPr lvl="2"/>
            <a:r>
              <a:rPr lang="en-GB" dirty="0">
                <a:latin typeface="Arial" panose="020B0604020202020204" pitchFamily="34" charset="0"/>
                <a:cs typeface="Arial" panose="020B0604020202020204" pitchFamily="34" charset="0"/>
              </a:rPr>
              <a:t>Some supply issues with NACSYS so this will provide an alternative if not available </a:t>
            </a:r>
          </a:p>
          <a:p>
            <a:pPr lvl="2"/>
            <a:r>
              <a:rPr lang="en-GB" dirty="0">
                <a:latin typeface="Arial" panose="020B0604020202020204" pitchFamily="34" charset="0"/>
                <a:cs typeface="Arial" panose="020B0604020202020204" pitchFamily="34" charset="0"/>
              </a:rPr>
              <a:t>Some cautions – higher salt content, contains lactose and sorbitol</a:t>
            </a:r>
          </a:p>
        </p:txBody>
      </p:sp>
    </p:spTree>
    <p:extLst>
      <p:ext uri="{BB962C8B-B14F-4D97-AF65-F5344CB8AC3E}">
        <p14:creationId xmlns:p14="http://schemas.microsoft.com/office/powerpoint/2010/main" val="16118265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2444</Words>
  <Application>Microsoft Office PowerPoint</Application>
  <PresentationFormat>Widescreen</PresentationFormat>
  <Paragraphs>223</Paragraphs>
  <Slides>20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Black</vt:lpstr>
      <vt:lpstr>Calibri</vt:lpstr>
      <vt:lpstr>Calibri Light</vt:lpstr>
      <vt:lpstr>Courier New</vt:lpstr>
      <vt:lpstr>Helvetica</vt:lpstr>
      <vt:lpstr>Segoe UI Semibold</vt:lpstr>
      <vt:lpstr>Verdana</vt:lpstr>
      <vt:lpstr>Wingdings</vt:lpstr>
      <vt:lpstr>1_Office Theme</vt:lpstr>
      <vt:lpstr>         Welcome - We will start at 12:30 Area Prescribing Group – Learning Lunch 7 March 2024 Sheffield Medicines and Prescribing </vt:lpstr>
      <vt:lpstr>PowerPoint Presentation</vt:lpstr>
      <vt:lpstr>PowerPoint Presentation</vt:lpstr>
      <vt:lpstr>PowerPoint Presentation</vt:lpstr>
      <vt:lpstr>PowerPoint Presentation</vt:lpstr>
      <vt:lpstr>Methotrexate Shared Care Protocol - an Update </vt:lpstr>
      <vt:lpstr>PowerPoint Presentation</vt:lpstr>
      <vt:lpstr>PowerPoint Presentation</vt:lpstr>
      <vt:lpstr>Respiratory Formulary Chapter - Updated </vt:lpstr>
      <vt:lpstr>PowerPoint Presentation</vt:lpstr>
      <vt:lpstr>PowerPoint Presentation</vt:lpstr>
      <vt:lpstr>Medicines Safety</vt:lpstr>
      <vt:lpstr>Medicines Safety</vt:lpstr>
      <vt:lpstr>PowerPoint Presentation</vt:lpstr>
      <vt:lpstr>New SPS resources (link here) </vt:lpstr>
      <vt:lpstr>Education and Training </vt:lpstr>
      <vt:lpstr>Education and Training </vt:lpstr>
      <vt:lpstr>Summary Key actions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We will start at 12:30 Area Prescribing Group – Learning Lunch  7th September 2023 Sheffield Medicines and Prescribing Please Note: Ensure that slides will be understood by those not present at meeting and remember to include hyperlinks as much as possible, i.e. less is more. From now on, APGLlunch will be sent as PDF to primary care clinicians and will replace the APG Round Up</dc:title>
  <dc:creator>VASILE, Diana (NHS SOUTH YORKSHIRE ICB - 03N)</dc:creator>
  <cp:lastModifiedBy>Emily Parsons</cp:lastModifiedBy>
  <cp:revision>114</cp:revision>
  <dcterms:created xsi:type="dcterms:W3CDTF">2023-08-21T08:03:43Z</dcterms:created>
  <dcterms:modified xsi:type="dcterms:W3CDTF">2024-03-07T12:21:47Z</dcterms:modified>
</cp:coreProperties>
</file>