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57" r:id="rId6"/>
    <p:sldId id="258" r:id="rId7"/>
    <p:sldId id="259" r:id="rId8"/>
    <p:sldId id="414" r:id="rId9"/>
    <p:sldId id="454" r:id="rId10"/>
    <p:sldId id="448" r:id="rId11"/>
    <p:sldId id="461" r:id="rId12"/>
    <p:sldId id="398" r:id="rId13"/>
    <p:sldId id="463" r:id="rId14"/>
    <p:sldId id="473" r:id="rId15"/>
    <p:sldId id="475" r:id="rId16"/>
    <p:sldId id="476" r:id="rId17"/>
    <p:sldId id="477" r:id="rId18"/>
    <p:sldId id="468" r:id="rId19"/>
    <p:sldId id="478" r:id="rId20"/>
    <p:sldId id="479" r:id="rId21"/>
    <p:sldId id="455" r:id="rId22"/>
    <p:sldId id="389" r:id="rId23"/>
    <p:sldId id="456" r:id="rId24"/>
    <p:sldId id="459" r:id="rId25"/>
    <p:sldId id="399" r:id="rId26"/>
    <p:sldId id="447" r:id="rId27"/>
    <p:sldId id="271" r:id="rId28"/>
    <p:sldId id="27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B54B"/>
    <a:srgbClr val="3F09B7"/>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0" autoAdjust="0"/>
    <p:restoredTop sz="91498" autoAdjust="0"/>
  </p:normalViewPr>
  <p:slideViewPr>
    <p:cSldViewPr snapToGrid="0">
      <p:cViewPr varScale="1">
        <p:scale>
          <a:sx n="61" d="100"/>
          <a:sy n="61" d="100"/>
        </p:scale>
        <p:origin x="82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E26E60-CC2E-4255-9C57-F80C7F156E8E}" type="doc">
      <dgm:prSet loTypeId="urn:microsoft.com/office/officeart/2016/7/layout/VerticalDownArrowProcess" loCatId="process" qsTypeId="urn:microsoft.com/office/officeart/2005/8/quickstyle/simple1" qsCatId="simple" csTypeId="urn:microsoft.com/office/officeart/2005/8/colors/accent0_3" csCatId="mainScheme" phldr="1"/>
      <dgm:spPr/>
      <dgm:t>
        <a:bodyPr/>
        <a:lstStyle/>
        <a:p>
          <a:endParaRPr lang="en-US"/>
        </a:p>
      </dgm:t>
    </dgm:pt>
    <dgm:pt modelId="{6A076E39-7181-499F-A257-762800C2DC73}">
      <dgm:prSet custT="1"/>
      <dgm:spPr/>
      <dgm:t>
        <a:bodyPr/>
        <a:lstStyle/>
        <a:p>
          <a:r>
            <a:rPr lang="en-US" sz="1600" b="1" dirty="0"/>
            <a:t>Add</a:t>
          </a:r>
        </a:p>
      </dgm:t>
    </dgm:pt>
    <dgm:pt modelId="{351ADBFF-9991-4AD4-86A3-CBFE6729B798}" type="parTrans" cxnId="{F9880EB9-9658-4B4D-8E75-C2D6C94E15E4}">
      <dgm:prSet/>
      <dgm:spPr/>
      <dgm:t>
        <a:bodyPr/>
        <a:lstStyle/>
        <a:p>
          <a:endParaRPr lang="en-US"/>
        </a:p>
      </dgm:t>
    </dgm:pt>
    <dgm:pt modelId="{2B1A2546-EC43-40BE-A762-33566BAF0CC3}" type="sibTrans" cxnId="{F9880EB9-9658-4B4D-8E75-C2D6C94E15E4}">
      <dgm:prSet/>
      <dgm:spPr/>
      <dgm:t>
        <a:bodyPr/>
        <a:lstStyle/>
        <a:p>
          <a:endParaRPr lang="en-US"/>
        </a:p>
      </dgm:t>
    </dgm:pt>
    <dgm:pt modelId="{85AFAF67-5728-4BC3-A9A6-482192A1F96E}">
      <dgm:prSet custT="1"/>
      <dgm:spPr/>
      <dgm:t>
        <a:bodyPr/>
        <a:lstStyle/>
        <a:p>
          <a:r>
            <a:rPr lang="en-US" sz="1800" dirty="0"/>
            <a:t>Add any RED medicines prescribed by hospital as ‘hospital only medicines’ – not on repeat; and please share that we have two TLDLs</a:t>
          </a:r>
        </a:p>
      </dgm:t>
    </dgm:pt>
    <dgm:pt modelId="{FC15B96F-4D16-47D4-91A5-456408C79D7E}" type="parTrans" cxnId="{D854EA51-5E4C-4F27-91F9-386167446F64}">
      <dgm:prSet/>
      <dgm:spPr/>
      <dgm:t>
        <a:bodyPr/>
        <a:lstStyle/>
        <a:p>
          <a:endParaRPr lang="en-US"/>
        </a:p>
      </dgm:t>
    </dgm:pt>
    <dgm:pt modelId="{AB374D79-5E49-443A-9B4E-DA2851222352}" type="sibTrans" cxnId="{D854EA51-5E4C-4F27-91F9-386167446F64}">
      <dgm:prSet/>
      <dgm:spPr/>
      <dgm:t>
        <a:bodyPr/>
        <a:lstStyle/>
        <a:p>
          <a:endParaRPr lang="en-US"/>
        </a:p>
      </dgm:t>
    </dgm:pt>
    <dgm:pt modelId="{DC011426-1284-4348-9A4B-AEE8BB83F87C}">
      <dgm:prSet custT="1"/>
      <dgm:spPr/>
      <dgm:t>
        <a:bodyPr/>
        <a:lstStyle/>
        <a:p>
          <a:r>
            <a:rPr lang="en-US" sz="1600" b="1" dirty="0"/>
            <a:t>Share/follow</a:t>
          </a:r>
        </a:p>
      </dgm:t>
    </dgm:pt>
    <dgm:pt modelId="{A7BAFC12-FC9B-4D31-B5CF-5B1374FF8243}" type="parTrans" cxnId="{B9D4171D-F03F-485C-AEBD-1A4870108A9D}">
      <dgm:prSet/>
      <dgm:spPr/>
      <dgm:t>
        <a:bodyPr/>
        <a:lstStyle/>
        <a:p>
          <a:endParaRPr lang="en-US"/>
        </a:p>
      </dgm:t>
    </dgm:pt>
    <dgm:pt modelId="{7289305E-C1C4-4BF6-B73A-CCA2CD2E6E63}" type="sibTrans" cxnId="{B9D4171D-F03F-485C-AEBD-1A4870108A9D}">
      <dgm:prSet/>
      <dgm:spPr/>
      <dgm:t>
        <a:bodyPr/>
        <a:lstStyle/>
        <a:p>
          <a:endParaRPr lang="en-US"/>
        </a:p>
      </dgm:t>
    </dgm:pt>
    <dgm:pt modelId="{A40CD296-CCC5-472A-B63A-4369EC430BBE}">
      <dgm:prSet custT="1"/>
      <dgm:spPr/>
      <dgm:t>
        <a:bodyPr/>
        <a:lstStyle/>
        <a:p>
          <a:r>
            <a:rPr lang="en-US" sz="1800" dirty="0"/>
            <a:t>Share SPAF v3 guidelines once updated on intranet and link to patient leaflet ‘where  can I get help with my medicines’</a:t>
          </a:r>
        </a:p>
      </dgm:t>
    </dgm:pt>
    <dgm:pt modelId="{CE0B74A7-399E-46F9-B244-98B21AB9D4D7}" type="parTrans" cxnId="{E89ABE19-DD11-4BD2-B077-29E6B230198D}">
      <dgm:prSet/>
      <dgm:spPr/>
      <dgm:t>
        <a:bodyPr/>
        <a:lstStyle/>
        <a:p>
          <a:endParaRPr lang="en-US"/>
        </a:p>
      </dgm:t>
    </dgm:pt>
    <dgm:pt modelId="{95259E59-3C58-4052-BE11-EACC0397BEBF}" type="sibTrans" cxnId="{E89ABE19-DD11-4BD2-B077-29E6B230198D}">
      <dgm:prSet/>
      <dgm:spPr/>
      <dgm:t>
        <a:bodyPr/>
        <a:lstStyle/>
        <a:p>
          <a:endParaRPr lang="en-US"/>
        </a:p>
      </dgm:t>
    </dgm:pt>
    <dgm:pt modelId="{350CA7BA-FC98-4130-B4E5-9F096722A838}">
      <dgm:prSet custT="1"/>
      <dgm:spPr/>
      <dgm:t>
        <a:bodyPr/>
        <a:lstStyle/>
        <a:p>
          <a:r>
            <a:rPr lang="en-US" sz="1600" b="1" dirty="0"/>
            <a:t>Support</a:t>
          </a:r>
        </a:p>
      </dgm:t>
    </dgm:pt>
    <dgm:pt modelId="{551C21E4-595D-4C57-AEA9-B28272051AFF}" type="parTrans" cxnId="{998EDCAA-BE58-48B7-8C6D-1531BFFB909F}">
      <dgm:prSet/>
      <dgm:spPr/>
      <dgm:t>
        <a:bodyPr/>
        <a:lstStyle/>
        <a:p>
          <a:endParaRPr lang="en-US"/>
        </a:p>
      </dgm:t>
    </dgm:pt>
    <dgm:pt modelId="{BC6447E6-B183-4A58-9363-0DDED7E97C4E}" type="sibTrans" cxnId="{998EDCAA-BE58-48B7-8C6D-1531BFFB909F}">
      <dgm:prSet/>
      <dgm:spPr/>
      <dgm:t>
        <a:bodyPr/>
        <a:lstStyle/>
        <a:p>
          <a:endParaRPr lang="en-US"/>
        </a:p>
      </dgm:t>
    </dgm:pt>
    <dgm:pt modelId="{227DB1BA-FB89-4700-A784-9A5958131102}">
      <dgm:prSet custT="1"/>
      <dgm:spPr/>
      <dgm:t>
        <a:bodyPr/>
        <a:lstStyle/>
        <a:p>
          <a:endParaRPr lang="en-US" sz="1800" dirty="0">
            <a:solidFill>
              <a:srgbClr val="FF0000"/>
            </a:solidFill>
          </a:endParaRPr>
        </a:p>
      </dgm:t>
    </dgm:pt>
    <dgm:pt modelId="{40713129-2F94-474A-ADA1-4D601958EBA8}" type="parTrans" cxnId="{2A0012EF-1DF1-4988-A733-43505384095F}">
      <dgm:prSet/>
      <dgm:spPr/>
      <dgm:t>
        <a:bodyPr/>
        <a:lstStyle/>
        <a:p>
          <a:endParaRPr lang="en-US"/>
        </a:p>
      </dgm:t>
    </dgm:pt>
    <dgm:pt modelId="{218FD44A-EFEE-48EC-9306-5565E70D3411}" type="sibTrans" cxnId="{2A0012EF-1DF1-4988-A733-43505384095F}">
      <dgm:prSet/>
      <dgm:spPr/>
      <dgm:t>
        <a:bodyPr/>
        <a:lstStyle/>
        <a:p>
          <a:endParaRPr lang="en-US"/>
        </a:p>
      </dgm:t>
    </dgm:pt>
    <dgm:pt modelId="{AD553BCE-99DD-4C42-B289-72D3D69A08D5}">
      <dgm:prSet custT="1"/>
      <dgm:spPr/>
      <dgm:t>
        <a:bodyPr/>
        <a:lstStyle/>
        <a:p>
          <a:r>
            <a:rPr lang="en-US" sz="1600" b="1" dirty="0"/>
            <a:t>Review</a:t>
          </a:r>
        </a:p>
      </dgm:t>
    </dgm:pt>
    <dgm:pt modelId="{61556DB7-C378-4323-A09C-A8155A68C472}" type="parTrans" cxnId="{7808A5E4-D056-4D28-8954-42C033CC1426}">
      <dgm:prSet/>
      <dgm:spPr/>
      <dgm:t>
        <a:bodyPr/>
        <a:lstStyle/>
        <a:p>
          <a:endParaRPr lang="en-US"/>
        </a:p>
      </dgm:t>
    </dgm:pt>
    <dgm:pt modelId="{2EF13FD3-496C-4C28-93E1-754C85FA2BBC}" type="sibTrans" cxnId="{7808A5E4-D056-4D28-8954-42C033CC1426}">
      <dgm:prSet/>
      <dgm:spPr/>
      <dgm:t>
        <a:bodyPr/>
        <a:lstStyle/>
        <a:p>
          <a:endParaRPr lang="en-US"/>
        </a:p>
      </dgm:t>
    </dgm:pt>
    <dgm:pt modelId="{B97120CE-1F93-4E5E-95A1-3373B66D0A26}">
      <dgm:prSet custT="1"/>
      <dgm:spPr/>
      <dgm:t>
        <a:bodyPr/>
        <a:lstStyle/>
        <a:p>
          <a:r>
            <a:rPr lang="en-US" sz="1800" dirty="0"/>
            <a:t>Update to SCP on Topical Testosterone Replacement Therapy in Menopausal Women, and Medicines Safety update: Febuxostat, NSAIDs in pregnancy, Biotin interfering with thyroid lab tests, Hyoscine hydrobromide and anticholinergic side-effects</a:t>
          </a:r>
        </a:p>
      </dgm:t>
    </dgm:pt>
    <dgm:pt modelId="{FFB433D0-A2CA-4619-9673-7F2AC1623FC3}" type="parTrans" cxnId="{A7FA645A-1318-4169-9E27-5FAFFF223824}">
      <dgm:prSet/>
      <dgm:spPr/>
      <dgm:t>
        <a:bodyPr/>
        <a:lstStyle/>
        <a:p>
          <a:endParaRPr lang="en-US"/>
        </a:p>
      </dgm:t>
    </dgm:pt>
    <dgm:pt modelId="{39B61907-F1BC-4C42-96DB-026EBB244F1B}" type="sibTrans" cxnId="{A7FA645A-1318-4169-9E27-5FAFFF223824}">
      <dgm:prSet/>
      <dgm:spPr/>
      <dgm:t>
        <a:bodyPr/>
        <a:lstStyle/>
        <a:p>
          <a:endParaRPr lang="en-US"/>
        </a:p>
      </dgm:t>
    </dgm:pt>
    <dgm:pt modelId="{59B4FE74-B2BF-4C09-A543-E874AD4E65BD}">
      <dgm:prSet custT="1"/>
      <dgm:spPr/>
      <dgm:t>
        <a:bodyPr/>
        <a:lstStyle/>
        <a:p>
          <a:r>
            <a:rPr lang="en-US" sz="1600" b="1" dirty="0"/>
            <a:t>Check out</a:t>
          </a:r>
        </a:p>
      </dgm:t>
    </dgm:pt>
    <dgm:pt modelId="{552430E8-B57A-464D-BB10-C60E999CD982}" type="parTrans" cxnId="{DDBD57B5-DE16-4C52-83F4-FC2BBE607068}">
      <dgm:prSet/>
      <dgm:spPr/>
      <dgm:t>
        <a:bodyPr/>
        <a:lstStyle/>
        <a:p>
          <a:endParaRPr lang="en-US"/>
        </a:p>
      </dgm:t>
    </dgm:pt>
    <dgm:pt modelId="{3712345D-EFE8-408D-978B-9060949C7BA2}" type="sibTrans" cxnId="{DDBD57B5-DE16-4C52-83F4-FC2BBE607068}">
      <dgm:prSet/>
      <dgm:spPr/>
      <dgm:t>
        <a:bodyPr/>
        <a:lstStyle/>
        <a:p>
          <a:endParaRPr lang="en-US"/>
        </a:p>
      </dgm:t>
    </dgm:pt>
    <dgm:pt modelId="{09A6121B-7DAD-446B-9664-0B30034CCDBF}">
      <dgm:prSet custT="1"/>
      <dgm:spPr/>
      <dgm:t>
        <a:bodyPr/>
        <a:lstStyle/>
        <a:p>
          <a:r>
            <a:rPr lang="en-US" sz="1800" dirty="0">
              <a:solidFill>
                <a:schemeClr val="tx1"/>
              </a:solidFill>
            </a:rPr>
            <a:t>Check out learning opportunities from  PrescQIPP and SPS (webinars free to attend – e.g. Supporting self-care and IMPACT) &amp; PrescQIPP bulletins, SPS resources</a:t>
          </a:r>
        </a:p>
      </dgm:t>
    </dgm:pt>
    <dgm:pt modelId="{C1241D5A-3BCB-48AB-A06A-74A5EEFA941F}" type="parTrans" cxnId="{41448ED4-25DB-4AB5-8F44-B8A0E3730DFA}">
      <dgm:prSet/>
      <dgm:spPr/>
      <dgm:t>
        <a:bodyPr/>
        <a:lstStyle/>
        <a:p>
          <a:endParaRPr lang="en-US"/>
        </a:p>
      </dgm:t>
    </dgm:pt>
    <dgm:pt modelId="{C90DB01B-D227-4ECB-A7B1-A328A263645B}" type="sibTrans" cxnId="{41448ED4-25DB-4AB5-8F44-B8A0E3730DFA}">
      <dgm:prSet/>
      <dgm:spPr/>
      <dgm:t>
        <a:bodyPr/>
        <a:lstStyle/>
        <a:p>
          <a:endParaRPr lang="en-US"/>
        </a:p>
      </dgm:t>
    </dgm:pt>
    <dgm:pt modelId="{C50AEC14-4C03-40B1-89C9-143BB98775D9}">
      <dgm:prSet custT="1"/>
      <dgm:spPr/>
      <dgm:t>
        <a:bodyPr/>
        <a:lstStyle/>
        <a:p>
          <a:r>
            <a:rPr lang="en-GB" sz="1800" dirty="0">
              <a:solidFill>
                <a:schemeClr val="tx1"/>
              </a:solidFill>
            </a:rPr>
            <a:t>Highlight formulary changes to colleagues re: risedronate 1</a:t>
          </a:r>
          <a:r>
            <a:rPr lang="en-GB" sz="1800" baseline="30000" dirty="0">
              <a:solidFill>
                <a:schemeClr val="tx1"/>
              </a:solidFill>
            </a:rPr>
            <a:t>st  </a:t>
          </a:r>
          <a:r>
            <a:rPr lang="en-GB" sz="1800" dirty="0">
              <a:solidFill>
                <a:schemeClr val="tx1"/>
              </a:solidFill>
            </a:rPr>
            <a:t>line, prescriptions around vacuum pumps/constrictor rings</a:t>
          </a:r>
          <a:endParaRPr lang="en-GB" sz="1800" dirty="0">
            <a:solidFill>
              <a:srgbClr val="FF0000"/>
            </a:solidFill>
          </a:endParaRPr>
        </a:p>
      </dgm:t>
    </dgm:pt>
    <dgm:pt modelId="{649BBE93-080D-4FA1-AE77-16EA9AB616B8}" type="parTrans" cxnId="{A5912548-760C-4A07-AC4D-9BD8068D327C}">
      <dgm:prSet/>
      <dgm:spPr/>
      <dgm:t>
        <a:bodyPr/>
        <a:lstStyle/>
        <a:p>
          <a:endParaRPr lang="en-GB"/>
        </a:p>
      </dgm:t>
    </dgm:pt>
    <dgm:pt modelId="{27719B93-55EF-44C1-807B-86FD161EF985}" type="sibTrans" cxnId="{A5912548-760C-4A07-AC4D-9BD8068D327C}">
      <dgm:prSet/>
      <dgm:spPr/>
      <dgm:t>
        <a:bodyPr/>
        <a:lstStyle/>
        <a:p>
          <a:endParaRPr lang="en-GB"/>
        </a:p>
      </dgm:t>
    </dgm:pt>
    <dgm:pt modelId="{23E704DA-7F51-4019-87FD-B0B9AC3A95A1}">
      <dgm:prSet custT="1"/>
      <dgm:spPr/>
      <dgm:t>
        <a:bodyPr/>
        <a:lstStyle/>
        <a:p>
          <a:endParaRPr lang="en-GB" sz="1600" dirty="0">
            <a:solidFill>
              <a:srgbClr val="FF0000"/>
            </a:solidFill>
          </a:endParaRPr>
        </a:p>
      </dgm:t>
    </dgm:pt>
    <dgm:pt modelId="{C738000C-1AE6-4C22-8C01-7FC3E96F2958}" type="parTrans" cxnId="{55434725-4596-48DA-A579-8561A07F3C96}">
      <dgm:prSet/>
      <dgm:spPr/>
      <dgm:t>
        <a:bodyPr/>
        <a:lstStyle/>
        <a:p>
          <a:endParaRPr lang="en-GB"/>
        </a:p>
      </dgm:t>
    </dgm:pt>
    <dgm:pt modelId="{2C6D9523-E179-4F62-80F3-D9ED0DD97C17}" type="sibTrans" cxnId="{55434725-4596-48DA-A579-8561A07F3C96}">
      <dgm:prSet/>
      <dgm:spPr/>
      <dgm:t>
        <a:bodyPr/>
        <a:lstStyle/>
        <a:p>
          <a:endParaRPr lang="en-GB"/>
        </a:p>
      </dgm:t>
    </dgm:pt>
    <dgm:pt modelId="{F5242C1A-BE95-6C48-9111-8B61CAFEBEC6}" type="pres">
      <dgm:prSet presAssocID="{CEE26E60-CC2E-4255-9C57-F80C7F156E8E}" presName="Name0" presStyleCnt="0">
        <dgm:presLayoutVars>
          <dgm:dir/>
          <dgm:animLvl val="lvl"/>
          <dgm:resizeHandles val="exact"/>
        </dgm:presLayoutVars>
      </dgm:prSet>
      <dgm:spPr/>
    </dgm:pt>
    <dgm:pt modelId="{A7A60F31-50FF-3B40-9FFB-9E3665EA66C3}" type="pres">
      <dgm:prSet presAssocID="{59B4FE74-B2BF-4C09-A543-E874AD4E65BD}" presName="boxAndChildren" presStyleCnt="0"/>
      <dgm:spPr/>
    </dgm:pt>
    <dgm:pt modelId="{AF313A53-730F-8C41-8C7C-B0E9C1CC38D3}" type="pres">
      <dgm:prSet presAssocID="{59B4FE74-B2BF-4C09-A543-E874AD4E65BD}" presName="parentTextBox" presStyleLbl="alignNode1" presStyleIdx="0" presStyleCnt="5"/>
      <dgm:spPr/>
    </dgm:pt>
    <dgm:pt modelId="{81A3BA6B-C427-6B42-94D5-058790C6BF7A}" type="pres">
      <dgm:prSet presAssocID="{59B4FE74-B2BF-4C09-A543-E874AD4E65BD}" presName="descendantBox" presStyleLbl="bgAccFollowNode1" presStyleIdx="0" presStyleCnt="5"/>
      <dgm:spPr/>
    </dgm:pt>
    <dgm:pt modelId="{C214CCD0-D082-6E45-8A67-7C48BF8793D6}" type="pres">
      <dgm:prSet presAssocID="{2EF13FD3-496C-4C28-93E1-754C85FA2BBC}" presName="sp" presStyleCnt="0"/>
      <dgm:spPr/>
    </dgm:pt>
    <dgm:pt modelId="{764D76C7-FA86-0045-B51A-4AD4957DCE78}" type="pres">
      <dgm:prSet presAssocID="{AD553BCE-99DD-4C42-B289-72D3D69A08D5}" presName="arrowAndChildren" presStyleCnt="0"/>
      <dgm:spPr/>
    </dgm:pt>
    <dgm:pt modelId="{F455A4DE-230A-504C-A5D1-352A673F8871}" type="pres">
      <dgm:prSet presAssocID="{AD553BCE-99DD-4C42-B289-72D3D69A08D5}" presName="parentTextArrow" presStyleLbl="node1" presStyleIdx="0" presStyleCnt="0"/>
      <dgm:spPr/>
    </dgm:pt>
    <dgm:pt modelId="{76CF3883-D09E-9A41-A1AC-CB2AD8EB84AF}" type="pres">
      <dgm:prSet presAssocID="{AD553BCE-99DD-4C42-B289-72D3D69A08D5}" presName="arrow" presStyleLbl="alignNode1" presStyleIdx="1" presStyleCnt="5" custScaleY="172234" custLinFactNeighborX="388" custLinFactNeighborY="15470"/>
      <dgm:spPr/>
    </dgm:pt>
    <dgm:pt modelId="{1BD39C00-42F5-754E-840B-6F710E9AFD94}" type="pres">
      <dgm:prSet presAssocID="{AD553BCE-99DD-4C42-B289-72D3D69A08D5}" presName="descendantArrow" presStyleLbl="bgAccFollowNode1" presStyleIdx="1" presStyleCnt="5" custScaleX="99369" custScaleY="169251"/>
      <dgm:spPr/>
    </dgm:pt>
    <dgm:pt modelId="{EA679943-EF68-854D-A7BE-8F8DDB3A93B3}" type="pres">
      <dgm:prSet presAssocID="{BC6447E6-B183-4A58-9363-0DDED7E97C4E}" presName="sp" presStyleCnt="0"/>
      <dgm:spPr/>
    </dgm:pt>
    <dgm:pt modelId="{2076676C-47A5-D240-BDD5-A9E380E366D7}" type="pres">
      <dgm:prSet presAssocID="{350CA7BA-FC98-4130-B4E5-9F096722A838}" presName="arrowAndChildren" presStyleCnt="0"/>
      <dgm:spPr/>
    </dgm:pt>
    <dgm:pt modelId="{DC716E7D-8B5D-934D-B0DA-DF90A925304B}" type="pres">
      <dgm:prSet presAssocID="{350CA7BA-FC98-4130-B4E5-9F096722A838}" presName="parentTextArrow" presStyleLbl="node1" presStyleIdx="0" presStyleCnt="0"/>
      <dgm:spPr/>
    </dgm:pt>
    <dgm:pt modelId="{B1484C9C-B297-8D45-AB5B-F7E915312DA5}" type="pres">
      <dgm:prSet presAssocID="{350CA7BA-FC98-4130-B4E5-9F096722A838}" presName="arrow" presStyleLbl="alignNode1" presStyleIdx="2" presStyleCnt="5"/>
      <dgm:spPr/>
    </dgm:pt>
    <dgm:pt modelId="{62DC146A-0FA8-5643-8C1B-8E78B4F2EC8B}" type="pres">
      <dgm:prSet presAssocID="{350CA7BA-FC98-4130-B4E5-9F096722A838}" presName="descendantArrow" presStyleLbl="bgAccFollowNode1" presStyleIdx="2" presStyleCnt="5"/>
      <dgm:spPr/>
    </dgm:pt>
    <dgm:pt modelId="{FB9E70A3-C963-8D46-A291-EFC4FE99C727}" type="pres">
      <dgm:prSet presAssocID="{7289305E-C1C4-4BF6-B73A-CCA2CD2E6E63}" presName="sp" presStyleCnt="0"/>
      <dgm:spPr/>
    </dgm:pt>
    <dgm:pt modelId="{0AB6C29E-AB05-054B-96A3-F010B6355FF4}" type="pres">
      <dgm:prSet presAssocID="{DC011426-1284-4348-9A4B-AEE8BB83F87C}" presName="arrowAndChildren" presStyleCnt="0"/>
      <dgm:spPr/>
    </dgm:pt>
    <dgm:pt modelId="{56D480DE-BCE5-D441-9CAD-387EB6246FAC}" type="pres">
      <dgm:prSet presAssocID="{DC011426-1284-4348-9A4B-AEE8BB83F87C}" presName="parentTextArrow" presStyleLbl="node1" presStyleIdx="0" presStyleCnt="0"/>
      <dgm:spPr/>
    </dgm:pt>
    <dgm:pt modelId="{246F3752-3111-BE46-8362-2EE9898A7EF9}" type="pres">
      <dgm:prSet presAssocID="{DC011426-1284-4348-9A4B-AEE8BB83F87C}" presName="arrow" presStyleLbl="alignNode1" presStyleIdx="3" presStyleCnt="5"/>
      <dgm:spPr/>
    </dgm:pt>
    <dgm:pt modelId="{48B41B64-0C75-D843-9D9F-952349FBF1D8}" type="pres">
      <dgm:prSet presAssocID="{DC011426-1284-4348-9A4B-AEE8BB83F87C}" presName="descendantArrow" presStyleLbl="bgAccFollowNode1" presStyleIdx="3" presStyleCnt="5" custLinFactNeighborX="133" custLinFactNeighborY="-1848"/>
      <dgm:spPr/>
    </dgm:pt>
    <dgm:pt modelId="{35EA64FF-B690-6F41-9952-DB578B7BB8D9}" type="pres">
      <dgm:prSet presAssocID="{2B1A2546-EC43-40BE-A762-33566BAF0CC3}" presName="sp" presStyleCnt="0"/>
      <dgm:spPr/>
    </dgm:pt>
    <dgm:pt modelId="{F840CB28-0BA7-F942-9905-FD33EFF686D6}" type="pres">
      <dgm:prSet presAssocID="{6A076E39-7181-499F-A257-762800C2DC73}" presName="arrowAndChildren" presStyleCnt="0"/>
      <dgm:spPr/>
    </dgm:pt>
    <dgm:pt modelId="{4B00E808-DB51-C74F-93AB-2D0167FCB4FB}" type="pres">
      <dgm:prSet presAssocID="{6A076E39-7181-499F-A257-762800C2DC73}" presName="parentTextArrow" presStyleLbl="node1" presStyleIdx="0" presStyleCnt="0"/>
      <dgm:spPr/>
    </dgm:pt>
    <dgm:pt modelId="{270C80CF-8517-3649-A673-C7A61AD76175}" type="pres">
      <dgm:prSet presAssocID="{6A076E39-7181-499F-A257-762800C2DC73}" presName="arrow" presStyleLbl="alignNode1" presStyleIdx="4" presStyleCnt="5"/>
      <dgm:spPr/>
    </dgm:pt>
    <dgm:pt modelId="{87C7C186-8899-1944-8564-61181FD9304B}" type="pres">
      <dgm:prSet presAssocID="{6A076E39-7181-499F-A257-762800C2DC73}" presName="descendantArrow" presStyleLbl="bgAccFollowNode1" presStyleIdx="4" presStyleCnt="5" custLinFactNeighborY="-4924"/>
      <dgm:spPr/>
    </dgm:pt>
  </dgm:ptLst>
  <dgm:cxnLst>
    <dgm:cxn modelId="{02EAAC00-2509-FC42-96D4-319F68C6D694}" type="presOf" srcId="{59B4FE74-B2BF-4C09-A543-E874AD4E65BD}" destId="{AF313A53-730F-8C41-8C7C-B0E9C1CC38D3}" srcOrd="0" destOrd="0" presId="urn:microsoft.com/office/officeart/2016/7/layout/VerticalDownArrowProcess"/>
    <dgm:cxn modelId="{1D0B2F0F-EA6E-C548-8E2E-58D9B0392285}" type="presOf" srcId="{DC011426-1284-4348-9A4B-AEE8BB83F87C}" destId="{246F3752-3111-BE46-8362-2EE9898A7EF9}" srcOrd="1" destOrd="0" presId="urn:microsoft.com/office/officeart/2016/7/layout/VerticalDownArrowProcess"/>
    <dgm:cxn modelId="{E89ABE19-DD11-4BD2-B077-29E6B230198D}" srcId="{DC011426-1284-4348-9A4B-AEE8BB83F87C}" destId="{A40CD296-CCC5-472A-B63A-4369EC430BBE}" srcOrd="0" destOrd="0" parTransId="{CE0B74A7-399E-46F9-B244-98B21AB9D4D7}" sibTransId="{95259E59-3C58-4052-BE11-EACC0397BEBF}"/>
    <dgm:cxn modelId="{B9D4171D-F03F-485C-AEBD-1A4870108A9D}" srcId="{CEE26E60-CC2E-4255-9C57-F80C7F156E8E}" destId="{DC011426-1284-4348-9A4B-AEE8BB83F87C}" srcOrd="1" destOrd="0" parTransId="{A7BAFC12-FC9B-4D31-B5CF-5B1374FF8243}" sibTransId="{7289305E-C1C4-4BF6-B73A-CCA2CD2E6E63}"/>
    <dgm:cxn modelId="{55434725-4596-48DA-A579-8561A07F3C96}" srcId="{350CA7BA-FC98-4130-B4E5-9F096722A838}" destId="{23E704DA-7F51-4019-87FD-B0B9AC3A95A1}" srcOrd="2" destOrd="0" parTransId="{C738000C-1AE6-4C22-8C01-7FC3E96F2958}" sibTransId="{2C6D9523-E179-4F62-80F3-D9ED0DD97C17}"/>
    <dgm:cxn modelId="{E3A8E042-4920-468E-9265-D9FCD81EF6D6}" type="presOf" srcId="{C50AEC14-4C03-40B1-89C9-143BB98775D9}" destId="{62DC146A-0FA8-5643-8C1B-8E78B4F2EC8B}" srcOrd="0" destOrd="1" presId="urn:microsoft.com/office/officeart/2016/7/layout/VerticalDownArrowProcess"/>
    <dgm:cxn modelId="{AD177566-DA8F-9343-96C1-3626E0AD84D9}" type="presOf" srcId="{AD553BCE-99DD-4C42-B289-72D3D69A08D5}" destId="{F455A4DE-230A-504C-A5D1-352A673F8871}" srcOrd="0" destOrd="0" presId="urn:microsoft.com/office/officeart/2016/7/layout/VerticalDownArrowProcess"/>
    <dgm:cxn modelId="{A5912548-760C-4A07-AC4D-9BD8068D327C}" srcId="{350CA7BA-FC98-4130-B4E5-9F096722A838}" destId="{C50AEC14-4C03-40B1-89C9-143BB98775D9}" srcOrd="1" destOrd="0" parTransId="{649BBE93-080D-4FA1-AE77-16EA9AB616B8}" sibTransId="{27719B93-55EF-44C1-807B-86FD161EF985}"/>
    <dgm:cxn modelId="{D854EA51-5E4C-4F27-91F9-386167446F64}" srcId="{6A076E39-7181-499F-A257-762800C2DC73}" destId="{85AFAF67-5728-4BC3-A9A6-482192A1F96E}" srcOrd="0" destOrd="0" parTransId="{FC15B96F-4D16-47D4-91A5-456408C79D7E}" sibTransId="{AB374D79-5E49-443A-9B4E-DA2851222352}"/>
    <dgm:cxn modelId="{AB799975-14BC-2249-9C0A-DF4B733D5662}" type="presOf" srcId="{350CA7BA-FC98-4130-B4E5-9F096722A838}" destId="{DC716E7D-8B5D-934D-B0DA-DF90A925304B}" srcOrd="0" destOrd="0" presId="urn:microsoft.com/office/officeart/2016/7/layout/VerticalDownArrowProcess"/>
    <dgm:cxn modelId="{0CB08B76-250D-C146-AD30-5B5F2D07CC95}" type="presOf" srcId="{B97120CE-1F93-4E5E-95A1-3373B66D0A26}" destId="{1BD39C00-42F5-754E-840B-6F710E9AFD94}" srcOrd="0" destOrd="0" presId="urn:microsoft.com/office/officeart/2016/7/layout/VerticalDownArrowProcess"/>
    <dgm:cxn modelId="{B9A8C778-0B25-8F4F-A53A-08F43540D767}" type="presOf" srcId="{A40CD296-CCC5-472A-B63A-4369EC430BBE}" destId="{48B41B64-0C75-D843-9D9F-952349FBF1D8}" srcOrd="0" destOrd="0" presId="urn:microsoft.com/office/officeart/2016/7/layout/VerticalDownArrowProcess"/>
    <dgm:cxn modelId="{79FEDB78-289B-2D4B-AE98-C1B736472621}" type="presOf" srcId="{227DB1BA-FB89-4700-A784-9A5958131102}" destId="{62DC146A-0FA8-5643-8C1B-8E78B4F2EC8B}" srcOrd="0" destOrd="0" presId="urn:microsoft.com/office/officeart/2016/7/layout/VerticalDownArrowProcess"/>
    <dgm:cxn modelId="{F03CD679-F0BC-4F2F-AAC3-855F8938F5BD}" type="presOf" srcId="{23E704DA-7F51-4019-87FD-B0B9AC3A95A1}" destId="{62DC146A-0FA8-5643-8C1B-8E78B4F2EC8B}" srcOrd="0" destOrd="2" presId="urn:microsoft.com/office/officeart/2016/7/layout/VerticalDownArrowProcess"/>
    <dgm:cxn modelId="{A7FA645A-1318-4169-9E27-5FAFFF223824}" srcId="{AD553BCE-99DD-4C42-B289-72D3D69A08D5}" destId="{B97120CE-1F93-4E5E-95A1-3373B66D0A26}" srcOrd="0" destOrd="0" parTransId="{FFB433D0-A2CA-4619-9673-7F2AC1623FC3}" sibTransId="{39B61907-F1BC-4C42-96DB-026EBB244F1B}"/>
    <dgm:cxn modelId="{2876E994-5A09-8E43-A9AE-D35D0ADF14FD}" type="presOf" srcId="{85AFAF67-5728-4BC3-A9A6-482192A1F96E}" destId="{87C7C186-8899-1944-8564-61181FD9304B}" srcOrd="0" destOrd="0" presId="urn:microsoft.com/office/officeart/2016/7/layout/VerticalDownArrowProcess"/>
    <dgm:cxn modelId="{B279149E-74D3-4942-87AE-C592633015EB}" type="presOf" srcId="{DC011426-1284-4348-9A4B-AEE8BB83F87C}" destId="{56D480DE-BCE5-D441-9CAD-387EB6246FAC}" srcOrd="0" destOrd="0" presId="urn:microsoft.com/office/officeart/2016/7/layout/VerticalDownArrowProcess"/>
    <dgm:cxn modelId="{AC08B0A7-322A-3E43-8947-CD176DEC7AB9}" type="presOf" srcId="{09A6121B-7DAD-446B-9664-0B30034CCDBF}" destId="{81A3BA6B-C427-6B42-94D5-058790C6BF7A}" srcOrd="0" destOrd="0" presId="urn:microsoft.com/office/officeart/2016/7/layout/VerticalDownArrowProcess"/>
    <dgm:cxn modelId="{998EDCAA-BE58-48B7-8C6D-1531BFFB909F}" srcId="{CEE26E60-CC2E-4255-9C57-F80C7F156E8E}" destId="{350CA7BA-FC98-4130-B4E5-9F096722A838}" srcOrd="2" destOrd="0" parTransId="{551C21E4-595D-4C57-AEA9-B28272051AFF}" sibTransId="{BC6447E6-B183-4A58-9363-0DDED7E97C4E}"/>
    <dgm:cxn modelId="{DDBD57B5-DE16-4C52-83F4-FC2BBE607068}" srcId="{CEE26E60-CC2E-4255-9C57-F80C7F156E8E}" destId="{59B4FE74-B2BF-4C09-A543-E874AD4E65BD}" srcOrd="4" destOrd="0" parTransId="{552430E8-B57A-464D-BB10-C60E999CD982}" sibTransId="{3712345D-EFE8-408D-978B-9060949C7BA2}"/>
    <dgm:cxn modelId="{F9880EB9-9658-4B4D-8E75-C2D6C94E15E4}" srcId="{CEE26E60-CC2E-4255-9C57-F80C7F156E8E}" destId="{6A076E39-7181-499F-A257-762800C2DC73}" srcOrd="0" destOrd="0" parTransId="{351ADBFF-9991-4AD4-86A3-CBFE6729B798}" sibTransId="{2B1A2546-EC43-40BE-A762-33566BAF0CC3}"/>
    <dgm:cxn modelId="{6B6AF3C7-F598-084E-84A5-57548E043785}" type="presOf" srcId="{350CA7BA-FC98-4130-B4E5-9F096722A838}" destId="{B1484C9C-B297-8D45-AB5B-F7E915312DA5}" srcOrd="1" destOrd="0" presId="urn:microsoft.com/office/officeart/2016/7/layout/VerticalDownArrowProcess"/>
    <dgm:cxn modelId="{41448ED4-25DB-4AB5-8F44-B8A0E3730DFA}" srcId="{59B4FE74-B2BF-4C09-A543-E874AD4E65BD}" destId="{09A6121B-7DAD-446B-9664-0B30034CCDBF}" srcOrd="0" destOrd="0" parTransId="{C1241D5A-3BCB-48AB-A06A-74A5EEFA941F}" sibTransId="{C90DB01B-D227-4ECB-A7B1-A328A263645B}"/>
    <dgm:cxn modelId="{7808A5E4-D056-4D28-8954-42C033CC1426}" srcId="{CEE26E60-CC2E-4255-9C57-F80C7F156E8E}" destId="{AD553BCE-99DD-4C42-B289-72D3D69A08D5}" srcOrd="3" destOrd="0" parTransId="{61556DB7-C378-4323-A09C-A8155A68C472}" sibTransId="{2EF13FD3-496C-4C28-93E1-754C85FA2BBC}"/>
    <dgm:cxn modelId="{2239F2E5-A589-554F-B71E-0234040E8889}" type="presOf" srcId="{6A076E39-7181-499F-A257-762800C2DC73}" destId="{4B00E808-DB51-C74F-93AB-2D0167FCB4FB}" srcOrd="0" destOrd="0" presId="urn:microsoft.com/office/officeart/2016/7/layout/VerticalDownArrowProcess"/>
    <dgm:cxn modelId="{2A0012EF-1DF1-4988-A733-43505384095F}" srcId="{350CA7BA-FC98-4130-B4E5-9F096722A838}" destId="{227DB1BA-FB89-4700-A784-9A5958131102}" srcOrd="0" destOrd="0" parTransId="{40713129-2F94-474A-ADA1-4D601958EBA8}" sibTransId="{218FD44A-EFEE-48EC-9306-5565E70D3411}"/>
    <dgm:cxn modelId="{A771E7F2-E825-5043-9A16-D741F9C5BCE7}" type="presOf" srcId="{6A076E39-7181-499F-A257-762800C2DC73}" destId="{270C80CF-8517-3649-A673-C7A61AD76175}" srcOrd="1" destOrd="0" presId="urn:microsoft.com/office/officeart/2016/7/layout/VerticalDownArrowProcess"/>
    <dgm:cxn modelId="{17AC28FA-AEDC-D64B-921F-7B9F342594D2}" type="presOf" srcId="{CEE26E60-CC2E-4255-9C57-F80C7F156E8E}" destId="{F5242C1A-BE95-6C48-9111-8B61CAFEBEC6}" srcOrd="0" destOrd="0" presId="urn:microsoft.com/office/officeart/2016/7/layout/VerticalDownArrowProcess"/>
    <dgm:cxn modelId="{B01A61FB-450A-9241-8958-2F1275F600A7}" type="presOf" srcId="{AD553BCE-99DD-4C42-B289-72D3D69A08D5}" destId="{76CF3883-D09E-9A41-A1AC-CB2AD8EB84AF}" srcOrd="1" destOrd="0" presId="urn:microsoft.com/office/officeart/2016/7/layout/VerticalDownArrowProcess"/>
    <dgm:cxn modelId="{B0D0B972-C2DA-A344-BF92-A6E1B22E0753}" type="presParOf" srcId="{F5242C1A-BE95-6C48-9111-8B61CAFEBEC6}" destId="{A7A60F31-50FF-3B40-9FFB-9E3665EA66C3}" srcOrd="0" destOrd="0" presId="urn:microsoft.com/office/officeart/2016/7/layout/VerticalDownArrowProcess"/>
    <dgm:cxn modelId="{DBA4BC96-A22E-C645-B644-50A253185C3A}" type="presParOf" srcId="{A7A60F31-50FF-3B40-9FFB-9E3665EA66C3}" destId="{AF313A53-730F-8C41-8C7C-B0E9C1CC38D3}" srcOrd="0" destOrd="0" presId="urn:microsoft.com/office/officeart/2016/7/layout/VerticalDownArrowProcess"/>
    <dgm:cxn modelId="{2F21FD6F-E343-D141-B1D5-33BD3AF8C680}" type="presParOf" srcId="{A7A60F31-50FF-3B40-9FFB-9E3665EA66C3}" destId="{81A3BA6B-C427-6B42-94D5-058790C6BF7A}" srcOrd="1" destOrd="0" presId="urn:microsoft.com/office/officeart/2016/7/layout/VerticalDownArrowProcess"/>
    <dgm:cxn modelId="{09CFAC01-F015-A345-9FB5-F90EB3F4CE8A}" type="presParOf" srcId="{F5242C1A-BE95-6C48-9111-8B61CAFEBEC6}" destId="{C214CCD0-D082-6E45-8A67-7C48BF8793D6}" srcOrd="1" destOrd="0" presId="urn:microsoft.com/office/officeart/2016/7/layout/VerticalDownArrowProcess"/>
    <dgm:cxn modelId="{42569A3A-E8CD-B249-8164-CCC3D3F9C53B}" type="presParOf" srcId="{F5242C1A-BE95-6C48-9111-8B61CAFEBEC6}" destId="{764D76C7-FA86-0045-B51A-4AD4957DCE78}" srcOrd="2" destOrd="0" presId="urn:microsoft.com/office/officeart/2016/7/layout/VerticalDownArrowProcess"/>
    <dgm:cxn modelId="{E3CE7FC5-83E9-6440-B184-5E88C283A94D}" type="presParOf" srcId="{764D76C7-FA86-0045-B51A-4AD4957DCE78}" destId="{F455A4DE-230A-504C-A5D1-352A673F8871}" srcOrd="0" destOrd="0" presId="urn:microsoft.com/office/officeart/2016/7/layout/VerticalDownArrowProcess"/>
    <dgm:cxn modelId="{7755AC86-D726-B54B-B838-B1C1F4B1FCAC}" type="presParOf" srcId="{764D76C7-FA86-0045-B51A-4AD4957DCE78}" destId="{76CF3883-D09E-9A41-A1AC-CB2AD8EB84AF}" srcOrd="1" destOrd="0" presId="urn:microsoft.com/office/officeart/2016/7/layout/VerticalDownArrowProcess"/>
    <dgm:cxn modelId="{732B409A-9E63-6543-B706-5FB083A2FFFD}" type="presParOf" srcId="{764D76C7-FA86-0045-B51A-4AD4957DCE78}" destId="{1BD39C00-42F5-754E-840B-6F710E9AFD94}" srcOrd="2" destOrd="0" presId="urn:microsoft.com/office/officeart/2016/7/layout/VerticalDownArrowProcess"/>
    <dgm:cxn modelId="{B49FCF6A-C8A1-4D42-B692-2C59F8FAD062}" type="presParOf" srcId="{F5242C1A-BE95-6C48-9111-8B61CAFEBEC6}" destId="{EA679943-EF68-854D-A7BE-8F8DDB3A93B3}" srcOrd="3" destOrd="0" presId="urn:microsoft.com/office/officeart/2016/7/layout/VerticalDownArrowProcess"/>
    <dgm:cxn modelId="{A015997F-4AA4-404A-97F8-B68078B998BC}" type="presParOf" srcId="{F5242C1A-BE95-6C48-9111-8B61CAFEBEC6}" destId="{2076676C-47A5-D240-BDD5-A9E380E366D7}" srcOrd="4" destOrd="0" presId="urn:microsoft.com/office/officeart/2016/7/layout/VerticalDownArrowProcess"/>
    <dgm:cxn modelId="{1BA7EAB8-FBE2-0942-AD42-869D29F2AA01}" type="presParOf" srcId="{2076676C-47A5-D240-BDD5-A9E380E366D7}" destId="{DC716E7D-8B5D-934D-B0DA-DF90A925304B}" srcOrd="0" destOrd="0" presId="urn:microsoft.com/office/officeart/2016/7/layout/VerticalDownArrowProcess"/>
    <dgm:cxn modelId="{B00AF805-3D0A-F84D-9E87-6FC1322C3E9F}" type="presParOf" srcId="{2076676C-47A5-D240-BDD5-A9E380E366D7}" destId="{B1484C9C-B297-8D45-AB5B-F7E915312DA5}" srcOrd="1" destOrd="0" presId="urn:microsoft.com/office/officeart/2016/7/layout/VerticalDownArrowProcess"/>
    <dgm:cxn modelId="{48ABDC05-8F06-F84C-B50F-5D6D7FE11FAB}" type="presParOf" srcId="{2076676C-47A5-D240-BDD5-A9E380E366D7}" destId="{62DC146A-0FA8-5643-8C1B-8E78B4F2EC8B}" srcOrd="2" destOrd="0" presId="urn:microsoft.com/office/officeart/2016/7/layout/VerticalDownArrowProcess"/>
    <dgm:cxn modelId="{3E6A1FC3-C06D-2541-9285-AA98760641BB}" type="presParOf" srcId="{F5242C1A-BE95-6C48-9111-8B61CAFEBEC6}" destId="{FB9E70A3-C963-8D46-A291-EFC4FE99C727}" srcOrd="5" destOrd="0" presId="urn:microsoft.com/office/officeart/2016/7/layout/VerticalDownArrowProcess"/>
    <dgm:cxn modelId="{4FC06234-E1DF-DD41-B809-39E95AE5AC15}" type="presParOf" srcId="{F5242C1A-BE95-6C48-9111-8B61CAFEBEC6}" destId="{0AB6C29E-AB05-054B-96A3-F010B6355FF4}" srcOrd="6" destOrd="0" presId="urn:microsoft.com/office/officeart/2016/7/layout/VerticalDownArrowProcess"/>
    <dgm:cxn modelId="{9B249565-1EE5-884D-97B2-B9A03F75FFD9}" type="presParOf" srcId="{0AB6C29E-AB05-054B-96A3-F010B6355FF4}" destId="{56D480DE-BCE5-D441-9CAD-387EB6246FAC}" srcOrd="0" destOrd="0" presId="urn:microsoft.com/office/officeart/2016/7/layout/VerticalDownArrowProcess"/>
    <dgm:cxn modelId="{2FDC52C9-228D-E24B-B816-673777ABFABC}" type="presParOf" srcId="{0AB6C29E-AB05-054B-96A3-F010B6355FF4}" destId="{246F3752-3111-BE46-8362-2EE9898A7EF9}" srcOrd="1" destOrd="0" presId="urn:microsoft.com/office/officeart/2016/7/layout/VerticalDownArrowProcess"/>
    <dgm:cxn modelId="{F70236BB-5896-0B4D-A71D-2AA79BB282E3}" type="presParOf" srcId="{0AB6C29E-AB05-054B-96A3-F010B6355FF4}" destId="{48B41B64-0C75-D843-9D9F-952349FBF1D8}" srcOrd="2" destOrd="0" presId="urn:microsoft.com/office/officeart/2016/7/layout/VerticalDownArrowProcess"/>
    <dgm:cxn modelId="{3D5FC528-F874-7C46-8388-ECF09D625B4A}" type="presParOf" srcId="{F5242C1A-BE95-6C48-9111-8B61CAFEBEC6}" destId="{35EA64FF-B690-6F41-9952-DB578B7BB8D9}" srcOrd="7" destOrd="0" presId="urn:microsoft.com/office/officeart/2016/7/layout/VerticalDownArrowProcess"/>
    <dgm:cxn modelId="{10B55B79-A1CF-6647-9DD1-678B744CCBD3}" type="presParOf" srcId="{F5242C1A-BE95-6C48-9111-8B61CAFEBEC6}" destId="{F840CB28-0BA7-F942-9905-FD33EFF686D6}" srcOrd="8" destOrd="0" presId="urn:microsoft.com/office/officeart/2016/7/layout/VerticalDownArrowProcess"/>
    <dgm:cxn modelId="{835200A3-8A29-C84C-BC13-5C2933F4ED09}" type="presParOf" srcId="{F840CB28-0BA7-F942-9905-FD33EFF686D6}" destId="{4B00E808-DB51-C74F-93AB-2D0167FCB4FB}" srcOrd="0" destOrd="0" presId="urn:microsoft.com/office/officeart/2016/7/layout/VerticalDownArrowProcess"/>
    <dgm:cxn modelId="{B04DA457-E240-8C40-8C43-0357BC98D027}" type="presParOf" srcId="{F840CB28-0BA7-F942-9905-FD33EFF686D6}" destId="{270C80CF-8517-3649-A673-C7A61AD76175}" srcOrd="1" destOrd="0" presId="urn:microsoft.com/office/officeart/2016/7/layout/VerticalDownArrowProcess"/>
    <dgm:cxn modelId="{52089DF9-2331-5E47-85AD-97DBA2198DE3}" type="presParOf" srcId="{F840CB28-0BA7-F942-9905-FD33EFF686D6}" destId="{87C7C186-8899-1944-8564-61181FD9304B}"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13A53-730F-8C41-8C7C-B0E9C1CC38D3}">
      <dsp:nvSpPr>
        <dsp:cNvPr id="0" name=""/>
        <dsp:cNvSpPr/>
      </dsp:nvSpPr>
      <dsp:spPr>
        <a:xfrm>
          <a:off x="0" y="3819784"/>
          <a:ext cx="2814145" cy="530106"/>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142" tIns="113792" rIns="20014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Check out</a:t>
          </a:r>
        </a:p>
      </dsp:txBody>
      <dsp:txXfrm>
        <a:off x="0" y="3819784"/>
        <a:ext cx="2814145" cy="530106"/>
      </dsp:txXfrm>
    </dsp:sp>
    <dsp:sp modelId="{81A3BA6B-C427-6B42-94D5-058790C6BF7A}">
      <dsp:nvSpPr>
        <dsp:cNvPr id="0" name=""/>
        <dsp:cNvSpPr/>
      </dsp:nvSpPr>
      <dsp:spPr>
        <a:xfrm>
          <a:off x="2814145" y="3819784"/>
          <a:ext cx="8442435" cy="530106"/>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252" tIns="228600" rIns="171252" bIns="22860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Check out learning opportunities from  PrescQIPP and SPS (webinars free to attend – e.g. Supporting self-care and IMPACT) &amp; PrescQIPP bulletins, SPS resources</a:t>
          </a:r>
        </a:p>
      </dsp:txBody>
      <dsp:txXfrm>
        <a:off x="2814145" y="3819784"/>
        <a:ext cx="8442435" cy="530106"/>
      </dsp:txXfrm>
    </dsp:sp>
    <dsp:sp modelId="{76CF3883-D09E-9A41-A1AC-CB2AD8EB84AF}">
      <dsp:nvSpPr>
        <dsp:cNvPr id="0" name=""/>
        <dsp:cNvSpPr/>
      </dsp:nvSpPr>
      <dsp:spPr>
        <a:xfrm rot="10800000">
          <a:off x="24236" y="2549632"/>
          <a:ext cx="2814145" cy="1404231"/>
        </a:xfrm>
        <a:prstGeom prst="upArrowCallout">
          <a:avLst>
            <a:gd name="adj1" fmla="val 5000"/>
            <a:gd name="adj2" fmla="val 10000"/>
            <a:gd name="adj3" fmla="val 15000"/>
            <a:gd name="adj4" fmla="val 64977"/>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142" tIns="113792" rIns="20014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Review</a:t>
          </a:r>
        </a:p>
      </dsp:txBody>
      <dsp:txXfrm rot="-10800000">
        <a:off x="24236" y="2549632"/>
        <a:ext cx="2814145" cy="912750"/>
      </dsp:txXfrm>
    </dsp:sp>
    <dsp:sp modelId="{1BD39C00-42F5-754E-840B-6F710E9AFD94}">
      <dsp:nvSpPr>
        <dsp:cNvPr id="0" name=""/>
        <dsp:cNvSpPr/>
      </dsp:nvSpPr>
      <dsp:spPr>
        <a:xfrm>
          <a:off x="2854098" y="2534471"/>
          <a:ext cx="8389163" cy="896941"/>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252" tIns="228600" rIns="171252" bIns="228600" numCol="1" spcCol="1270" anchor="ctr" anchorCtr="0">
          <a:noAutofit/>
        </a:bodyPr>
        <a:lstStyle/>
        <a:p>
          <a:pPr marL="0" lvl="0" indent="0" algn="l" defTabSz="800100">
            <a:lnSpc>
              <a:spcPct val="90000"/>
            </a:lnSpc>
            <a:spcBef>
              <a:spcPct val="0"/>
            </a:spcBef>
            <a:spcAft>
              <a:spcPct val="35000"/>
            </a:spcAft>
            <a:buNone/>
          </a:pPr>
          <a:r>
            <a:rPr lang="en-US" sz="1800" kern="1200" dirty="0"/>
            <a:t>Update to SCP on Topical Testosterone Replacement Therapy in Menopausal Women, and Medicines Safety update: Febuxostat, NSAIDs in pregnancy, Biotin interfering with thyroid lab tests, Hyoscine hydrobromide and anticholinergic side-effects</a:t>
          </a:r>
        </a:p>
      </dsp:txBody>
      <dsp:txXfrm>
        <a:off x="2854098" y="2534471"/>
        <a:ext cx="8389163" cy="896941"/>
      </dsp:txXfrm>
    </dsp:sp>
    <dsp:sp modelId="{B1484C9C-B297-8D45-AB5B-F7E915312DA5}">
      <dsp:nvSpPr>
        <dsp:cNvPr id="0" name=""/>
        <dsp:cNvSpPr/>
      </dsp:nvSpPr>
      <dsp:spPr>
        <a:xfrm rot="10800000">
          <a:off x="0" y="1616152"/>
          <a:ext cx="2814145" cy="815304"/>
        </a:xfrm>
        <a:prstGeom prst="upArrowCallout">
          <a:avLst>
            <a:gd name="adj1" fmla="val 5000"/>
            <a:gd name="adj2" fmla="val 10000"/>
            <a:gd name="adj3" fmla="val 15000"/>
            <a:gd name="adj4" fmla="val 64977"/>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142" tIns="113792" rIns="20014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Support</a:t>
          </a:r>
        </a:p>
      </dsp:txBody>
      <dsp:txXfrm rot="-10800000">
        <a:off x="0" y="1616152"/>
        <a:ext cx="2814145" cy="529947"/>
      </dsp:txXfrm>
    </dsp:sp>
    <dsp:sp modelId="{62DC146A-0FA8-5643-8C1B-8E78B4F2EC8B}">
      <dsp:nvSpPr>
        <dsp:cNvPr id="0" name=""/>
        <dsp:cNvSpPr/>
      </dsp:nvSpPr>
      <dsp:spPr>
        <a:xfrm>
          <a:off x="2814145" y="1616152"/>
          <a:ext cx="8442435" cy="529947"/>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252" tIns="228600" rIns="171252" bIns="228600" numCol="1" spcCol="1270" anchor="ctr" anchorCtr="0">
          <a:noAutofit/>
        </a:bodyPr>
        <a:lstStyle/>
        <a:p>
          <a:pPr marL="0" lvl="0" indent="0" algn="l" defTabSz="800100">
            <a:lnSpc>
              <a:spcPct val="90000"/>
            </a:lnSpc>
            <a:spcBef>
              <a:spcPct val="0"/>
            </a:spcBef>
            <a:spcAft>
              <a:spcPct val="35000"/>
            </a:spcAft>
            <a:buNone/>
          </a:pPr>
          <a:endParaRPr lang="en-US" sz="1800" kern="1200" dirty="0">
            <a:solidFill>
              <a:srgbClr val="FF0000"/>
            </a:solidFill>
          </a:endParaRPr>
        </a:p>
        <a:p>
          <a:pPr marL="0" lvl="0" indent="0" algn="l" defTabSz="800100">
            <a:lnSpc>
              <a:spcPct val="90000"/>
            </a:lnSpc>
            <a:spcBef>
              <a:spcPct val="0"/>
            </a:spcBef>
            <a:spcAft>
              <a:spcPct val="35000"/>
            </a:spcAft>
            <a:buNone/>
          </a:pPr>
          <a:r>
            <a:rPr lang="en-GB" sz="1800" kern="1200" dirty="0">
              <a:solidFill>
                <a:schemeClr val="tx1"/>
              </a:solidFill>
            </a:rPr>
            <a:t>Highlight formulary changes to colleagues re: risedronate 1</a:t>
          </a:r>
          <a:r>
            <a:rPr lang="en-GB" sz="1800" kern="1200" baseline="30000" dirty="0">
              <a:solidFill>
                <a:schemeClr val="tx1"/>
              </a:solidFill>
            </a:rPr>
            <a:t>st  </a:t>
          </a:r>
          <a:r>
            <a:rPr lang="en-GB" sz="1800" kern="1200" dirty="0">
              <a:solidFill>
                <a:schemeClr val="tx1"/>
              </a:solidFill>
            </a:rPr>
            <a:t>line, prescriptions around vacuum pumps/constrictor rings</a:t>
          </a:r>
          <a:endParaRPr lang="en-GB" sz="1800" kern="1200" dirty="0">
            <a:solidFill>
              <a:srgbClr val="FF0000"/>
            </a:solidFill>
          </a:endParaRPr>
        </a:p>
        <a:p>
          <a:pPr marL="0" lvl="0" indent="0" algn="l" defTabSz="711200">
            <a:lnSpc>
              <a:spcPct val="90000"/>
            </a:lnSpc>
            <a:spcBef>
              <a:spcPct val="0"/>
            </a:spcBef>
            <a:spcAft>
              <a:spcPct val="35000"/>
            </a:spcAft>
            <a:buNone/>
          </a:pPr>
          <a:endParaRPr lang="en-GB" sz="1600" kern="1200" dirty="0">
            <a:solidFill>
              <a:srgbClr val="FF0000"/>
            </a:solidFill>
          </a:endParaRPr>
        </a:p>
      </dsp:txBody>
      <dsp:txXfrm>
        <a:off x="2814145" y="1616152"/>
        <a:ext cx="8442435" cy="529947"/>
      </dsp:txXfrm>
    </dsp:sp>
    <dsp:sp modelId="{246F3752-3111-BE46-8362-2EE9898A7EF9}">
      <dsp:nvSpPr>
        <dsp:cNvPr id="0" name=""/>
        <dsp:cNvSpPr/>
      </dsp:nvSpPr>
      <dsp:spPr>
        <a:xfrm rot="10800000">
          <a:off x="0" y="808799"/>
          <a:ext cx="2814145" cy="815304"/>
        </a:xfrm>
        <a:prstGeom prst="upArrowCallout">
          <a:avLst>
            <a:gd name="adj1" fmla="val 5000"/>
            <a:gd name="adj2" fmla="val 10000"/>
            <a:gd name="adj3" fmla="val 15000"/>
            <a:gd name="adj4" fmla="val 64977"/>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142" tIns="113792" rIns="20014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Share/follow</a:t>
          </a:r>
        </a:p>
      </dsp:txBody>
      <dsp:txXfrm rot="-10800000">
        <a:off x="0" y="808799"/>
        <a:ext cx="2814145" cy="529947"/>
      </dsp:txXfrm>
    </dsp:sp>
    <dsp:sp modelId="{48B41B64-0C75-D843-9D9F-952349FBF1D8}">
      <dsp:nvSpPr>
        <dsp:cNvPr id="0" name=""/>
        <dsp:cNvSpPr/>
      </dsp:nvSpPr>
      <dsp:spPr>
        <a:xfrm>
          <a:off x="2814145" y="799005"/>
          <a:ext cx="8442435" cy="529947"/>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252" tIns="228600" rIns="171252" bIns="228600" numCol="1" spcCol="1270" anchor="ctr" anchorCtr="0">
          <a:noAutofit/>
        </a:bodyPr>
        <a:lstStyle/>
        <a:p>
          <a:pPr marL="0" lvl="0" indent="0" algn="l" defTabSz="800100">
            <a:lnSpc>
              <a:spcPct val="90000"/>
            </a:lnSpc>
            <a:spcBef>
              <a:spcPct val="0"/>
            </a:spcBef>
            <a:spcAft>
              <a:spcPct val="35000"/>
            </a:spcAft>
            <a:buNone/>
          </a:pPr>
          <a:r>
            <a:rPr lang="en-US" sz="1800" kern="1200" dirty="0"/>
            <a:t>Share SPAF v3 guidelines once updated on intranet and link to patient leaflet ‘where  can I get help with my medicines’</a:t>
          </a:r>
        </a:p>
      </dsp:txBody>
      <dsp:txXfrm>
        <a:off x="2814145" y="799005"/>
        <a:ext cx="8442435" cy="529947"/>
      </dsp:txXfrm>
    </dsp:sp>
    <dsp:sp modelId="{270C80CF-8517-3649-A673-C7A61AD76175}">
      <dsp:nvSpPr>
        <dsp:cNvPr id="0" name=""/>
        <dsp:cNvSpPr/>
      </dsp:nvSpPr>
      <dsp:spPr>
        <a:xfrm rot="10800000">
          <a:off x="0" y="1446"/>
          <a:ext cx="2814145" cy="815304"/>
        </a:xfrm>
        <a:prstGeom prst="upArrowCallout">
          <a:avLst>
            <a:gd name="adj1" fmla="val 5000"/>
            <a:gd name="adj2" fmla="val 10000"/>
            <a:gd name="adj3" fmla="val 15000"/>
            <a:gd name="adj4" fmla="val 64977"/>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142" tIns="113792" rIns="20014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Add</a:t>
          </a:r>
        </a:p>
      </dsp:txBody>
      <dsp:txXfrm rot="-10800000">
        <a:off x="0" y="1446"/>
        <a:ext cx="2814145" cy="529947"/>
      </dsp:txXfrm>
    </dsp:sp>
    <dsp:sp modelId="{87C7C186-8899-1944-8564-61181FD9304B}">
      <dsp:nvSpPr>
        <dsp:cNvPr id="0" name=""/>
        <dsp:cNvSpPr/>
      </dsp:nvSpPr>
      <dsp:spPr>
        <a:xfrm>
          <a:off x="2814145" y="0"/>
          <a:ext cx="8442435" cy="529947"/>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252" tIns="228600" rIns="171252" bIns="228600" numCol="1" spcCol="1270" anchor="ctr" anchorCtr="0">
          <a:noAutofit/>
        </a:bodyPr>
        <a:lstStyle/>
        <a:p>
          <a:pPr marL="0" lvl="0" indent="0" algn="l" defTabSz="800100">
            <a:lnSpc>
              <a:spcPct val="90000"/>
            </a:lnSpc>
            <a:spcBef>
              <a:spcPct val="0"/>
            </a:spcBef>
            <a:spcAft>
              <a:spcPct val="35000"/>
            </a:spcAft>
            <a:buNone/>
          </a:pPr>
          <a:r>
            <a:rPr lang="en-US" sz="1800" kern="1200" dirty="0"/>
            <a:t>Add any RED medicines prescribed by hospital as ‘hospital only medicines’ – not on repeat; and please share that we have two TLDLs</a:t>
          </a:r>
        </a:p>
      </dsp:txBody>
      <dsp:txXfrm>
        <a:off x="2814145" y="0"/>
        <a:ext cx="8442435" cy="529947"/>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0FA4E4-D0E3-4B70-87F5-E11DD51561A4}" type="datetimeFigureOut">
              <a:rPr lang="en-GB" smtClean="0"/>
              <a:t>08/09/2023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879140-3BA0-42E8-873F-690D20A09B88}" type="slidenum">
              <a:rPr lang="en-GB" smtClean="0"/>
              <a:t>‹#›</a:t>
            </a:fld>
            <a:endParaRPr lang="en-GB"/>
          </a:p>
        </p:txBody>
      </p:sp>
    </p:spTree>
    <p:extLst>
      <p:ext uri="{BB962C8B-B14F-4D97-AF65-F5344CB8AC3E}">
        <p14:creationId xmlns:p14="http://schemas.microsoft.com/office/powerpoint/2010/main" val="771759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500" b="1" i="0" dirty="0">
              <a:solidFill>
                <a:srgbClr val="FF0000"/>
              </a:solidFill>
            </a:endParaRPr>
          </a:p>
        </p:txBody>
      </p:sp>
      <p:sp>
        <p:nvSpPr>
          <p:cNvPr id="4" name="Slide Number Placeholder 3"/>
          <p:cNvSpPr>
            <a:spLocks noGrp="1"/>
          </p:cNvSpPr>
          <p:nvPr>
            <p:ph type="sldNum" sz="quarter" idx="5"/>
          </p:nvPr>
        </p:nvSpPr>
        <p:spPr/>
        <p:txBody>
          <a:bodyPr/>
          <a:lstStyle/>
          <a:p>
            <a:fld id="{2E879140-3BA0-42E8-873F-690D20A09B88}" type="slidenum">
              <a:rPr lang="en-GB" smtClean="0"/>
              <a:t>1</a:t>
            </a:fld>
            <a:endParaRPr lang="en-GB"/>
          </a:p>
        </p:txBody>
      </p:sp>
    </p:spTree>
    <p:extLst>
      <p:ext uri="{BB962C8B-B14F-4D97-AF65-F5344CB8AC3E}">
        <p14:creationId xmlns:p14="http://schemas.microsoft.com/office/powerpoint/2010/main" val="2088675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879140-3BA0-42E8-873F-690D20A09B88}" type="slidenum">
              <a:rPr lang="en-GB" smtClean="0"/>
              <a:t>14</a:t>
            </a:fld>
            <a:endParaRPr lang="en-GB"/>
          </a:p>
        </p:txBody>
      </p:sp>
    </p:spTree>
    <p:extLst>
      <p:ext uri="{BB962C8B-B14F-4D97-AF65-F5344CB8AC3E}">
        <p14:creationId xmlns:p14="http://schemas.microsoft.com/office/powerpoint/2010/main" val="1563594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879140-3BA0-42E8-873F-690D20A09B88}" type="slidenum">
              <a:rPr lang="en-GB" smtClean="0"/>
              <a:t>18</a:t>
            </a:fld>
            <a:endParaRPr lang="en-GB"/>
          </a:p>
        </p:txBody>
      </p:sp>
    </p:spTree>
    <p:extLst>
      <p:ext uri="{BB962C8B-B14F-4D97-AF65-F5344CB8AC3E}">
        <p14:creationId xmlns:p14="http://schemas.microsoft.com/office/powerpoint/2010/main" val="2870956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879140-3BA0-42E8-873F-690D20A09B88}" type="slidenum">
              <a:rPr lang="en-GB" smtClean="0"/>
              <a:t>19</a:t>
            </a:fld>
            <a:endParaRPr lang="en-GB"/>
          </a:p>
        </p:txBody>
      </p:sp>
    </p:spTree>
    <p:extLst>
      <p:ext uri="{BB962C8B-B14F-4D97-AF65-F5344CB8AC3E}">
        <p14:creationId xmlns:p14="http://schemas.microsoft.com/office/powerpoint/2010/main" val="2396968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879140-3BA0-42E8-873F-690D20A09B88}" type="slidenum">
              <a:rPr lang="en-GB" smtClean="0"/>
              <a:t>21</a:t>
            </a:fld>
            <a:endParaRPr lang="en-GB"/>
          </a:p>
        </p:txBody>
      </p:sp>
    </p:spTree>
    <p:extLst>
      <p:ext uri="{BB962C8B-B14F-4D97-AF65-F5344CB8AC3E}">
        <p14:creationId xmlns:p14="http://schemas.microsoft.com/office/powerpoint/2010/main" val="4106044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use chat to ask any questions.</a:t>
            </a:r>
          </a:p>
        </p:txBody>
      </p:sp>
      <p:sp>
        <p:nvSpPr>
          <p:cNvPr id="4" name="Slide Number Placeholder 3"/>
          <p:cNvSpPr>
            <a:spLocks noGrp="1"/>
          </p:cNvSpPr>
          <p:nvPr>
            <p:ph type="sldNum" sz="quarter" idx="5"/>
          </p:nvPr>
        </p:nvSpPr>
        <p:spPr/>
        <p:txBody>
          <a:bodyPr/>
          <a:lstStyle/>
          <a:p>
            <a:fld id="{2E879140-3BA0-42E8-873F-690D20A09B88}" type="slidenum">
              <a:rPr lang="en-GB" smtClean="0"/>
              <a:t>2</a:t>
            </a:fld>
            <a:endParaRPr lang="en-GB"/>
          </a:p>
        </p:txBody>
      </p:sp>
    </p:spTree>
    <p:extLst>
      <p:ext uri="{BB962C8B-B14F-4D97-AF65-F5344CB8AC3E}">
        <p14:creationId xmlns:p14="http://schemas.microsoft.com/office/powerpoint/2010/main" val="2341132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0" dirty="0">
                <a:solidFill>
                  <a:srgbClr val="FF0000"/>
                </a:solidFill>
              </a:rPr>
              <a:t>Past APG LL slides and presentations are added here on the intranet.  We are going to stop doing the APG round up shared in the GP e-bulletin as we </a:t>
            </a:r>
            <a:r>
              <a:rPr lang="en-GB" sz="3600" b="0" dirty="0" err="1">
                <a:solidFill>
                  <a:srgbClr val="FF0000"/>
                </a:solidFill>
              </a:rPr>
              <a:t>feeel</a:t>
            </a:r>
            <a:r>
              <a:rPr lang="en-GB" sz="3600" b="0" dirty="0">
                <a:solidFill>
                  <a:srgbClr val="FF0000"/>
                </a:solidFill>
              </a:rPr>
              <a:t> it’s mainly a duplication of information covered here. We will share the slide set instead</a:t>
            </a:r>
          </a:p>
        </p:txBody>
      </p:sp>
      <p:sp>
        <p:nvSpPr>
          <p:cNvPr id="4" name="Slide Number Placeholder 3"/>
          <p:cNvSpPr>
            <a:spLocks noGrp="1"/>
          </p:cNvSpPr>
          <p:nvPr>
            <p:ph type="sldNum" sz="quarter" idx="5"/>
          </p:nvPr>
        </p:nvSpPr>
        <p:spPr/>
        <p:txBody>
          <a:bodyPr/>
          <a:lstStyle/>
          <a:p>
            <a:fld id="{2E879140-3BA0-42E8-873F-690D20A09B88}" type="slidenum">
              <a:rPr lang="en-GB" smtClean="0"/>
              <a:t>3</a:t>
            </a:fld>
            <a:endParaRPr lang="en-GB"/>
          </a:p>
        </p:txBody>
      </p:sp>
    </p:spTree>
    <p:extLst>
      <p:ext uri="{BB962C8B-B14F-4D97-AF65-F5344CB8AC3E}">
        <p14:creationId xmlns:p14="http://schemas.microsoft.com/office/powerpoint/2010/main" val="3627744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879140-3BA0-42E8-873F-690D20A09B88}" type="slidenum">
              <a:rPr lang="en-GB" smtClean="0"/>
              <a:t>4</a:t>
            </a:fld>
            <a:endParaRPr lang="en-GB"/>
          </a:p>
        </p:txBody>
      </p:sp>
    </p:spTree>
    <p:extLst>
      <p:ext uri="{BB962C8B-B14F-4D97-AF65-F5344CB8AC3E}">
        <p14:creationId xmlns:p14="http://schemas.microsoft.com/office/powerpoint/2010/main" val="1009850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Focus currently is on aligning the GREY list medicines across the 4 places.  Recent case(s) where RED medicines issued accidentally as placed </a:t>
            </a:r>
          </a:p>
          <a:p>
            <a:r>
              <a:rPr lang="en-GB" dirty="0"/>
              <a:t>On repeat Rx </a:t>
            </a:r>
          </a:p>
        </p:txBody>
      </p:sp>
      <p:sp>
        <p:nvSpPr>
          <p:cNvPr id="4" name="Slide Number Placeholder 3"/>
          <p:cNvSpPr>
            <a:spLocks noGrp="1"/>
          </p:cNvSpPr>
          <p:nvPr>
            <p:ph type="sldNum" sz="quarter" idx="5"/>
          </p:nvPr>
        </p:nvSpPr>
        <p:spPr/>
        <p:txBody>
          <a:bodyPr/>
          <a:lstStyle/>
          <a:p>
            <a:fld id="{2E879140-3BA0-42E8-873F-690D20A09B88}" type="slidenum">
              <a:rPr lang="en-GB" smtClean="0"/>
              <a:t>5</a:t>
            </a:fld>
            <a:endParaRPr lang="en-GB"/>
          </a:p>
        </p:txBody>
      </p:sp>
    </p:spTree>
    <p:extLst>
      <p:ext uri="{BB962C8B-B14F-4D97-AF65-F5344CB8AC3E}">
        <p14:creationId xmlns:p14="http://schemas.microsoft.com/office/powerpoint/2010/main" val="444950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879140-3BA0-42E8-873F-690D20A09B88}" type="slidenum">
              <a:rPr lang="en-GB" smtClean="0"/>
              <a:t>6</a:t>
            </a:fld>
            <a:endParaRPr lang="en-GB"/>
          </a:p>
        </p:txBody>
      </p:sp>
    </p:spTree>
    <p:extLst>
      <p:ext uri="{BB962C8B-B14F-4D97-AF65-F5344CB8AC3E}">
        <p14:creationId xmlns:p14="http://schemas.microsoft.com/office/powerpoint/2010/main" val="3864580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879140-3BA0-42E8-873F-690D20A09B88}" type="slidenum">
              <a:rPr lang="en-GB" smtClean="0"/>
              <a:t>7</a:t>
            </a:fld>
            <a:endParaRPr lang="en-GB"/>
          </a:p>
        </p:txBody>
      </p:sp>
    </p:spTree>
    <p:extLst>
      <p:ext uri="{BB962C8B-B14F-4D97-AF65-F5344CB8AC3E}">
        <p14:creationId xmlns:p14="http://schemas.microsoft.com/office/powerpoint/2010/main" val="3641068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Action to reduce the risk </a:t>
            </a:r>
            <a:r>
              <a:rPr lang="en-GB"/>
              <a:t>of transfer </a:t>
            </a:r>
            <a:r>
              <a:rPr lang="en-GB" dirty="0"/>
              <a:t>includes advising patients to wash their hands after application of topical testosterone, cover the application site with clothing once the product has dried, and wash the application site before physical contact with another adult or child  . HRT prepayment certificate doesn’t apply to this.   Currently SPC states to prime the pump depress the actuator 8 times to ensure that the pump is fully primed. The first few depressions may result in no discharge of gel.  This has been replaced with depressing the pump until gel is released; and then a further 6 times</a:t>
            </a:r>
          </a:p>
        </p:txBody>
      </p:sp>
      <p:sp>
        <p:nvSpPr>
          <p:cNvPr id="4" name="Slide Number Placeholder 3"/>
          <p:cNvSpPr>
            <a:spLocks noGrp="1"/>
          </p:cNvSpPr>
          <p:nvPr>
            <p:ph type="sldNum" sz="quarter" idx="5"/>
          </p:nvPr>
        </p:nvSpPr>
        <p:spPr/>
        <p:txBody>
          <a:bodyPr/>
          <a:lstStyle/>
          <a:p>
            <a:fld id="{2E879140-3BA0-42E8-873F-690D20A09B88}" type="slidenum">
              <a:rPr lang="en-GB" smtClean="0"/>
              <a:t>8</a:t>
            </a:fld>
            <a:endParaRPr lang="en-GB"/>
          </a:p>
        </p:txBody>
      </p:sp>
    </p:spTree>
    <p:extLst>
      <p:ext uri="{BB962C8B-B14F-4D97-AF65-F5344CB8AC3E}">
        <p14:creationId xmlns:p14="http://schemas.microsoft.com/office/powerpoint/2010/main" val="2542363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879140-3BA0-42E8-873F-690D20A09B88}" type="slidenum">
              <a:rPr lang="en-GB" smtClean="0"/>
              <a:t>9</a:t>
            </a:fld>
            <a:endParaRPr lang="en-GB"/>
          </a:p>
        </p:txBody>
      </p:sp>
    </p:spTree>
    <p:extLst>
      <p:ext uri="{BB962C8B-B14F-4D97-AF65-F5344CB8AC3E}">
        <p14:creationId xmlns:p14="http://schemas.microsoft.com/office/powerpoint/2010/main" val="1024154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18433-6D39-479C-A683-B5D3366352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5A38C6-ADD3-4410-884E-AF3592519A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B2F48A-3173-47FF-8441-18700D844DA1}"/>
              </a:ext>
            </a:extLst>
          </p:cNvPr>
          <p:cNvSpPr>
            <a:spLocks noGrp="1"/>
          </p:cNvSpPr>
          <p:nvPr>
            <p:ph type="dt" sz="half" idx="10"/>
          </p:nvPr>
        </p:nvSpPr>
        <p:spPr/>
        <p:txBody>
          <a:bodyPr/>
          <a:lstStyle/>
          <a:p>
            <a:fld id="{B90FCCE0-2DEE-40F8-A056-86472EEFF24B}" type="datetimeFigureOut">
              <a:rPr lang="en-GB" smtClean="0"/>
              <a:t>08/09/2023</a:t>
            </a:fld>
            <a:endParaRPr lang="en-GB"/>
          </a:p>
        </p:txBody>
      </p:sp>
      <p:sp>
        <p:nvSpPr>
          <p:cNvPr id="5" name="Footer Placeholder 4">
            <a:extLst>
              <a:ext uri="{FF2B5EF4-FFF2-40B4-BE49-F238E27FC236}">
                <a16:creationId xmlns:a16="http://schemas.microsoft.com/office/drawing/2014/main" id="{0C0C4057-5781-40A6-B21F-D6941DDE6D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4F051A-055C-44AA-AAA8-66AC1B4895A7}"/>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159640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640A-8C95-43A2-9090-8BC8F34AD13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A6591E-DCE9-4226-B96A-77E0C7D166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45CE99-A083-4092-B627-E3E041956652}"/>
              </a:ext>
            </a:extLst>
          </p:cNvPr>
          <p:cNvSpPr>
            <a:spLocks noGrp="1"/>
          </p:cNvSpPr>
          <p:nvPr>
            <p:ph type="dt" sz="half" idx="10"/>
          </p:nvPr>
        </p:nvSpPr>
        <p:spPr/>
        <p:txBody>
          <a:bodyPr/>
          <a:lstStyle/>
          <a:p>
            <a:fld id="{B90FCCE0-2DEE-40F8-A056-86472EEFF24B}" type="datetimeFigureOut">
              <a:rPr lang="en-GB" smtClean="0"/>
              <a:t>08/09/2023</a:t>
            </a:fld>
            <a:endParaRPr lang="en-GB"/>
          </a:p>
        </p:txBody>
      </p:sp>
      <p:sp>
        <p:nvSpPr>
          <p:cNvPr id="5" name="Footer Placeholder 4">
            <a:extLst>
              <a:ext uri="{FF2B5EF4-FFF2-40B4-BE49-F238E27FC236}">
                <a16:creationId xmlns:a16="http://schemas.microsoft.com/office/drawing/2014/main" id="{3FAB2901-2BD0-4834-826F-FE83115CC3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B502F3-F894-454E-B47B-18F42304654E}"/>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229709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099FA7-13E3-44F2-A09D-C61E38C485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FBD567-B0C0-47CC-8122-FBD9814169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7694B4-EE03-4A0F-B3C1-68A58B3020C2}"/>
              </a:ext>
            </a:extLst>
          </p:cNvPr>
          <p:cNvSpPr>
            <a:spLocks noGrp="1"/>
          </p:cNvSpPr>
          <p:nvPr>
            <p:ph type="dt" sz="half" idx="10"/>
          </p:nvPr>
        </p:nvSpPr>
        <p:spPr/>
        <p:txBody>
          <a:bodyPr/>
          <a:lstStyle/>
          <a:p>
            <a:fld id="{B90FCCE0-2DEE-40F8-A056-86472EEFF24B}" type="datetimeFigureOut">
              <a:rPr lang="en-GB" smtClean="0"/>
              <a:t>08/09/2023</a:t>
            </a:fld>
            <a:endParaRPr lang="en-GB"/>
          </a:p>
        </p:txBody>
      </p:sp>
      <p:sp>
        <p:nvSpPr>
          <p:cNvPr id="5" name="Footer Placeholder 4">
            <a:extLst>
              <a:ext uri="{FF2B5EF4-FFF2-40B4-BE49-F238E27FC236}">
                <a16:creationId xmlns:a16="http://schemas.microsoft.com/office/drawing/2014/main" id="{31A7A2CD-AA2F-4A49-90DC-0C93238B00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0AB13F-34B3-4591-956E-97AD6502A1A0}"/>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254897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141AF-7F31-403C-B126-8395A85DA8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DCDF82-956C-4A57-821D-EBAA3AF9F2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29F688-F6D8-4AEB-A033-F54ED46EC41F}"/>
              </a:ext>
            </a:extLst>
          </p:cNvPr>
          <p:cNvSpPr>
            <a:spLocks noGrp="1"/>
          </p:cNvSpPr>
          <p:nvPr>
            <p:ph type="dt" sz="half" idx="10"/>
          </p:nvPr>
        </p:nvSpPr>
        <p:spPr/>
        <p:txBody>
          <a:bodyPr/>
          <a:lstStyle/>
          <a:p>
            <a:fld id="{B90FCCE0-2DEE-40F8-A056-86472EEFF24B}" type="datetimeFigureOut">
              <a:rPr lang="en-GB" smtClean="0"/>
              <a:t>08/09/2023</a:t>
            </a:fld>
            <a:endParaRPr lang="en-GB"/>
          </a:p>
        </p:txBody>
      </p:sp>
      <p:sp>
        <p:nvSpPr>
          <p:cNvPr id="5" name="Footer Placeholder 4">
            <a:extLst>
              <a:ext uri="{FF2B5EF4-FFF2-40B4-BE49-F238E27FC236}">
                <a16:creationId xmlns:a16="http://schemas.microsoft.com/office/drawing/2014/main" id="{7FF3B993-A96F-4A1C-B2FE-A1185872EF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377297-2389-460D-B5AB-F1C26E35F13B}"/>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142856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66D5-5092-49C1-83EB-AF0ED076C7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BC07FD2-C909-445A-9E63-D97CD467D6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D2B372-A75D-496C-AA1A-1C4BCB8A5282}"/>
              </a:ext>
            </a:extLst>
          </p:cNvPr>
          <p:cNvSpPr>
            <a:spLocks noGrp="1"/>
          </p:cNvSpPr>
          <p:nvPr>
            <p:ph type="dt" sz="half" idx="10"/>
          </p:nvPr>
        </p:nvSpPr>
        <p:spPr/>
        <p:txBody>
          <a:bodyPr/>
          <a:lstStyle/>
          <a:p>
            <a:fld id="{B90FCCE0-2DEE-40F8-A056-86472EEFF24B}" type="datetimeFigureOut">
              <a:rPr lang="en-GB" smtClean="0"/>
              <a:t>08/09/2023</a:t>
            </a:fld>
            <a:endParaRPr lang="en-GB"/>
          </a:p>
        </p:txBody>
      </p:sp>
      <p:sp>
        <p:nvSpPr>
          <p:cNvPr id="5" name="Footer Placeholder 4">
            <a:extLst>
              <a:ext uri="{FF2B5EF4-FFF2-40B4-BE49-F238E27FC236}">
                <a16:creationId xmlns:a16="http://schemas.microsoft.com/office/drawing/2014/main" id="{E78A34D8-3349-4DD0-8080-F9DC5AB822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9FF90B-8AC4-4ACF-9F59-444F5C6423C0}"/>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41049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85905-2CA6-4716-A215-08BDC6D4E2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BE0C7B-019A-4A15-BB98-A56E32A66A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92583E-E714-4E52-A4EC-859C9793A7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7A81120-8291-4ABF-AD40-0678C2EDDCA4}"/>
              </a:ext>
            </a:extLst>
          </p:cNvPr>
          <p:cNvSpPr>
            <a:spLocks noGrp="1"/>
          </p:cNvSpPr>
          <p:nvPr>
            <p:ph type="dt" sz="half" idx="10"/>
          </p:nvPr>
        </p:nvSpPr>
        <p:spPr/>
        <p:txBody>
          <a:bodyPr/>
          <a:lstStyle/>
          <a:p>
            <a:fld id="{B90FCCE0-2DEE-40F8-A056-86472EEFF24B}" type="datetimeFigureOut">
              <a:rPr lang="en-GB" smtClean="0"/>
              <a:t>08/09/2023</a:t>
            </a:fld>
            <a:endParaRPr lang="en-GB"/>
          </a:p>
        </p:txBody>
      </p:sp>
      <p:sp>
        <p:nvSpPr>
          <p:cNvPr id="6" name="Footer Placeholder 5">
            <a:extLst>
              <a:ext uri="{FF2B5EF4-FFF2-40B4-BE49-F238E27FC236}">
                <a16:creationId xmlns:a16="http://schemas.microsoft.com/office/drawing/2014/main" id="{4724CBA4-447E-4C93-ACC0-E607558784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8976B5-C379-4127-B5D1-8F95A92A6E30}"/>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109975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EF38-336C-4D45-B6FC-06FEF5DCB82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8294EB-724B-4A5E-8E0F-CE461DEFF8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662D2A-FD80-42CC-94CB-BE1B55CBFA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49AFC5-F600-4445-A53B-70DECDA59F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786B77-C661-4007-B634-18A9220D18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A52FF4-2134-4683-A2DC-B52528B792C2}"/>
              </a:ext>
            </a:extLst>
          </p:cNvPr>
          <p:cNvSpPr>
            <a:spLocks noGrp="1"/>
          </p:cNvSpPr>
          <p:nvPr>
            <p:ph type="dt" sz="half" idx="10"/>
          </p:nvPr>
        </p:nvSpPr>
        <p:spPr/>
        <p:txBody>
          <a:bodyPr/>
          <a:lstStyle/>
          <a:p>
            <a:fld id="{B90FCCE0-2DEE-40F8-A056-86472EEFF24B}" type="datetimeFigureOut">
              <a:rPr lang="en-GB" smtClean="0"/>
              <a:t>08/09/2023</a:t>
            </a:fld>
            <a:endParaRPr lang="en-GB"/>
          </a:p>
        </p:txBody>
      </p:sp>
      <p:sp>
        <p:nvSpPr>
          <p:cNvPr id="8" name="Footer Placeholder 7">
            <a:extLst>
              <a:ext uri="{FF2B5EF4-FFF2-40B4-BE49-F238E27FC236}">
                <a16:creationId xmlns:a16="http://schemas.microsoft.com/office/drawing/2014/main" id="{38A3688D-A235-4578-A608-9626F6A150A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C2B8631-611F-4A89-AD41-712949E614D5}"/>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225534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91957-AFBF-4C3F-9529-7A2B9FD93E9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7EAE9B-E5B9-4261-AE2A-3E0E3467E7EE}"/>
              </a:ext>
            </a:extLst>
          </p:cNvPr>
          <p:cNvSpPr>
            <a:spLocks noGrp="1"/>
          </p:cNvSpPr>
          <p:nvPr>
            <p:ph type="dt" sz="half" idx="10"/>
          </p:nvPr>
        </p:nvSpPr>
        <p:spPr/>
        <p:txBody>
          <a:bodyPr/>
          <a:lstStyle/>
          <a:p>
            <a:fld id="{B90FCCE0-2DEE-40F8-A056-86472EEFF24B}" type="datetimeFigureOut">
              <a:rPr lang="en-GB" smtClean="0"/>
              <a:t>08/09/2023</a:t>
            </a:fld>
            <a:endParaRPr lang="en-GB"/>
          </a:p>
        </p:txBody>
      </p:sp>
      <p:sp>
        <p:nvSpPr>
          <p:cNvPr id="4" name="Footer Placeholder 3">
            <a:extLst>
              <a:ext uri="{FF2B5EF4-FFF2-40B4-BE49-F238E27FC236}">
                <a16:creationId xmlns:a16="http://schemas.microsoft.com/office/drawing/2014/main" id="{8A8DC064-F7E3-483C-A786-80201AFC372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F5DA13D-4567-4F89-9A72-45D314C800B8}"/>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103890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160292-1F88-467C-9776-FCC7D450D590}"/>
              </a:ext>
            </a:extLst>
          </p:cNvPr>
          <p:cNvSpPr>
            <a:spLocks noGrp="1"/>
          </p:cNvSpPr>
          <p:nvPr>
            <p:ph type="dt" sz="half" idx="10"/>
          </p:nvPr>
        </p:nvSpPr>
        <p:spPr/>
        <p:txBody>
          <a:bodyPr/>
          <a:lstStyle/>
          <a:p>
            <a:fld id="{B90FCCE0-2DEE-40F8-A056-86472EEFF24B}" type="datetimeFigureOut">
              <a:rPr lang="en-GB" smtClean="0"/>
              <a:t>08/09/2023</a:t>
            </a:fld>
            <a:endParaRPr lang="en-GB"/>
          </a:p>
        </p:txBody>
      </p:sp>
      <p:sp>
        <p:nvSpPr>
          <p:cNvPr id="3" name="Footer Placeholder 2">
            <a:extLst>
              <a:ext uri="{FF2B5EF4-FFF2-40B4-BE49-F238E27FC236}">
                <a16:creationId xmlns:a16="http://schemas.microsoft.com/office/drawing/2014/main" id="{38514ABC-3E19-4393-BCFC-084625245B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FD4F3B4-1BF5-44EE-B533-B776C8C7AA37}"/>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204770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AA633-AA50-4496-80FB-3605D41357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BED8C57-2499-48FF-AB03-9AA1942CDB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F5C04DC-6274-4875-923A-C5CF5274B0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B261CE-71C9-4CE6-9E11-B8A8364BCA86}"/>
              </a:ext>
            </a:extLst>
          </p:cNvPr>
          <p:cNvSpPr>
            <a:spLocks noGrp="1"/>
          </p:cNvSpPr>
          <p:nvPr>
            <p:ph type="dt" sz="half" idx="10"/>
          </p:nvPr>
        </p:nvSpPr>
        <p:spPr/>
        <p:txBody>
          <a:bodyPr/>
          <a:lstStyle/>
          <a:p>
            <a:fld id="{B90FCCE0-2DEE-40F8-A056-86472EEFF24B}" type="datetimeFigureOut">
              <a:rPr lang="en-GB" smtClean="0"/>
              <a:t>08/09/2023</a:t>
            </a:fld>
            <a:endParaRPr lang="en-GB"/>
          </a:p>
        </p:txBody>
      </p:sp>
      <p:sp>
        <p:nvSpPr>
          <p:cNvPr id="6" name="Footer Placeholder 5">
            <a:extLst>
              <a:ext uri="{FF2B5EF4-FFF2-40B4-BE49-F238E27FC236}">
                <a16:creationId xmlns:a16="http://schemas.microsoft.com/office/drawing/2014/main" id="{9127E290-E6E5-47CD-9989-590935BCD0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EDA013-F0E8-41B3-8FB6-3055856E7A5C}"/>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2417901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1A82A-B7AD-49CD-9790-55A2FBA9E8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F25A92D-D9C2-4B99-B64C-A500065C8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FFAFD9E6-7FB6-4B21-ACD3-0623F0A903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16AD1D-919D-4406-A59F-889F155F435F}"/>
              </a:ext>
            </a:extLst>
          </p:cNvPr>
          <p:cNvSpPr>
            <a:spLocks noGrp="1"/>
          </p:cNvSpPr>
          <p:nvPr>
            <p:ph type="dt" sz="half" idx="10"/>
          </p:nvPr>
        </p:nvSpPr>
        <p:spPr/>
        <p:txBody>
          <a:bodyPr/>
          <a:lstStyle/>
          <a:p>
            <a:fld id="{B90FCCE0-2DEE-40F8-A056-86472EEFF24B}" type="datetimeFigureOut">
              <a:rPr lang="en-GB" smtClean="0"/>
              <a:t>08/09/2023</a:t>
            </a:fld>
            <a:endParaRPr lang="en-GB"/>
          </a:p>
        </p:txBody>
      </p:sp>
      <p:sp>
        <p:nvSpPr>
          <p:cNvPr id="6" name="Footer Placeholder 5">
            <a:extLst>
              <a:ext uri="{FF2B5EF4-FFF2-40B4-BE49-F238E27FC236}">
                <a16:creationId xmlns:a16="http://schemas.microsoft.com/office/drawing/2014/main" id="{402F5537-E8C9-479E-BB39-90CEF08B74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2CA461-8532-4F61-8F0A-B48CA0584112}"/>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2583628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99F65D-3BB6-46E2-8186-A0BC976E8D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21FB99-E9C1-4A80-9445-F1AAA17BCB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0EC374-EEE5-43DB-B12D-4109324C3F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FCCE0-2DEE-40F8-A056-86472EEFF24B}" type="datetimeFigureOut">
              <a:rPr lang="en-GB" smtClean="0"/>
              <a:t>08/09/2023</a:t>
            </a:fld>
            <a:endParaRPr lang="en-GB"/>
          </a:p>
        </p:txBody>
      </p:sp>
      <p:sp>
        <p:nvSpPr>
          <p:cNvPr id="5" name="Footer Placeholder 4">
            <a:extLst>
              <a:ext uri="{FF2B5EF4-FFF2-40B4-BE49-F238E27FC236}">
                <a16:creationId xmlns:a16="http://schemas.microsoft.com/office/drawing/2014/main" id="{DBA4821B-0741-4874-8052-C32D8B3529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349E961-BCC7-4B3B-AB9E-5A64118418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E6714A-F00A-4C82-A6A8-E016DBA66D89}" type="slidenum">
              <a:rPr lang="en-GB" smtClean="0"/>
              <a:t>‹#›</a:t>
            </a:fld>
            <a:endParaRPr lang="en-GB"/>
          </a:p>
        </p:txBody>
      </p:sp>
    </p:spTree>
    <p:extLst>
      <p:ext uri="{BB962C8B-B14F-4D97-AF65-F5344CB8AC3E}">
        <p14:creationId xmlns:p14="http://schemas.microsoft.com/office/powerpoint/2010/main" val="3168241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intranet.sheffieldccg.nhs.uk/medicines-index.ht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nice.org.uk/guidance/ng196/resources/atrial-fibrillation-diagnosis-and-management-pdf-66142085507269" TargetMode="External"/><Relationship Id="rId2" Type="http://schemas.openxmlformats.org/officeDocument/2006/relationships/hyperlink" Target="https://www.intranet.sheffieldccg.nhs.uk/Downloads/Medicines%20Management/prescribing%20guidelines/Anticoagulation_for_SPAF.pdf" TargetMode="External"/><Relationship Id="rId1" Type="http://schemas.openxmlformats.org/officeDocument/2006/relationships/slideLayout" Target="../slideLayouts/slideLayout7.xml"/><Relationship Id="rId4" Type="http://schemas.openxmlformats.org/officeDocument/2006/relationships/hyperlink" Target="https://www.intranet.sheffieldccg.nhs.uk/Downloads/Medicines%20Management/prescribing%20guidelines/DOAC_position_statment.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medicines.org.uk/emc/rmm/112/Document" TargetMode="External"/><Relationship Id="rId13" Type="http://schemas.openxmlformats.org/officeDocument/2006/relationships/hyperlink" Target="https://www.medicines.org.uk/emc/product/6229/rmms" TargetMode="External"/><Relationship Id="rId3" Type="http://schemas.openxmlformats.org/officeDocument/2006/relationships/hyperlink" Target="https://secure.pcse.england.nhs.uk/pcsssignin.aspx" TargetMode="External"/><Relationship Id="rId7" Type="http://schemas.openxmlformats.org/officeDocument/2006/relationships/hyperlink" Target="https://www.medicines.org.uk/emc/product/2878/pil" TargetMode="External"/><Relationship Id="rId12" Type="http://schemas.openxmlformats.org/officeDocument/2006/relationships/hyperlink" Target="http://www.xarelto-info.co.uk/hcp/" TargetMode="External"/><Relationship Id="rId2" Type="http://schemas.openxmlformats.org/officeDocument/2006/relationships/hyperlink" Target="http://www.nhsforms.co.uk/?d=2247&amp;r=show&amp;u=http%3A%2F%2Fwww.nhsforms.co.uk%2F&amp;t=ab102dd4dce01fefba811a6ec5e99ca766497374" TargetMode="External"/><Relationship Id="rId1" Type="http://schemas.openxmlformats.org/officeDocument/2006/relationships/slideLayout" Target="../slideLayouts/slideLayout2.xml"/><Relationship Id="rId6" Type="http://schemas.openxmlformats.org/officeDocument/2006/relationships/hyperlink" Target="tel:08001985000" TargetMode="External"/><Relationship Id="rId11" Type="http://schemas.openxmlformats.org/officeDocument/2006/relationships/hyperlink" Target="https://www.medicines.org.uk/emc/rmm/2255/Document" TargetMode="External"/><Relationship Id="rId5" Type="http://schemas.openxmlformats.org/officeDocument/2006/relationships/hyperlink" Target="https://www.medicines.org.uk/emc/rmm/227/Document" TargetMode="External"/><Relationship Id="rId15" Type="http://schemas.openxmlformats.org/officeDocument/2006/relationships/hyperlink" Target="mailto:distribution.bra@boehringer-ingelheim.com" TargetMode="External"/><Relationship Id="rId10" Type="http://schemas.openxmlformats.org/officeDocument/2006/relationships/hyperlink" Target="https://www.xarelto.co.uk/patients-atrial-fibrillation" TargetMode="External"/><Relationship Id="rId4" Type="http://schemas.openxmlformats.org/officeDocument/2006/relationships/hyperlink" Target="https://www.medicines.org.uk/emc/product/6905/pil" TargetMode="External"/><Relationship Id="rId9" Type="http://schemas.openxmlformats.org/officeDocument/2006/relationships/hyperlink" Target="mailto:medical.information@bms.com" TargetMode="External"/><Relationship Id="rId14" Type="http://schemas.openxmlformats.org/officeDocument/2006/relationships/hyperlink" Target="https://www.medicines.org.uk/emc/rmm/401/Documen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intranet.sheffieldccg.nhs.uk/Downloads/Medicines%20Management/prescribing%20guidelines/DOAC_in_NVAF_Commissioning.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www.intranet.sheffieldccg.nhs.uk/Downloads/Medicines%20Management/Practice%20resources%20and%20PGDs/Patient%20Information%20Resources/Help_with_my_medicines.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www.eventbrite.co.uk/e/lipid-qa-with-mahmoud-khodadi-tickets-690768365777?aff=oddtdtcreator" TargetMode="External"/><Relationship Id="rId5" Type="http://schemas.openxmlformats.org/officeDocument/2006/relationships/hyperlink" Target="https://register.gotowebinar.com/register/3625254096592417879" TargetMode="External"/><Relationship Id="rId4" Type="http://schemas.openxmlformats.org/officeDocument/2006/relationships/hyperlink" Target="https://register.gotowebinar.com/register/2301740062720640606"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www.sps.nhs.uk/articles/supporting-people-with-mental-health-conditions-in-primary-care/"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s://www.prescqipp.info/umbraco/surface/authorisedmediasurface/index?url=%2fmedia%2f6732%2fswitching-ics_laba-inhalers-implications-for-cost-and-carbon-emissions-21.pdf" TargetMode="External"/><Relationship Id="rId3" Type="http://schemas.openxmlformats.org/officeDocument/2006/relationships/hyperlink" Target="https://mcusercontent.com/7e7659db46e568cca5e047f43/files/6d24f1fc-313a-d0dd-fb5e-0c265f6d35a7/PrescQIPP_IMPACT_flyer_January_2023.pdf" TargetMode="External"/><Relationship Id="rId7" Type="http://schemas.openxmlformats.org/officeDocument/2006/relationships/hyperlink" Target="https://www.prescqipp.info/our-resources/bulletins/bulletin-331-medication-reviews-in-patients-with-multi-morbidity/"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www.prescqipp.info/news/bulletin-323-launched-bariatric-surgery/" TargetMode="External"/><Relationship Id="rId5" Type="http://schemas.openxmlformats.org/officeDocument/2006/relationships/hyperlink" Target="https://www.prescqipp.info/news/bulletin-332-launched-preparing-gp-practices-for-a-regulatory-inspection/" TargetMode="External"/><Relationship Id="rId4" Type="http://schemas.openxmlformats.org/officeDocument/2006/relationships/hyperlink" Target="https://www.prescqipp.info/our-resources/clinical-webinars/using-impact-for-a-medication-review/"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sps.nhs.uk/articles/managing-sharps-contaminated-with-pharmaceutical-waste/" TargetMode="External"/><Relationship Id="rId3" Type="http://schemas.openxmlformats.org/officeDocument/2006/relationships/hyperlink" Target="https://gbr01.safelinks.protection.outlook.com/?url=https%3A%2F%2Fspecialistpharmacyservice.cmail20.com%2Ft%2Fj-l-euduylk-ijultljddy-i%2F&amp;data=05%7C01%7Chelentaylor5%40nhs.net%7Cd844bbde2cad439e295c08db9502132c%7C37c354b285b047f5b22207b48d774ee3%7C0%7C1%7C638267608368078379%7CUnknown%7CTWFpbGZsb3d8eyJWIjoiMC4wLjAwMDAiLCJQIjoiV2luMzIiLCJBTiI6Ik1haWwiLCJXVCI6Mn0%3D%7C3000%7C%7C%7C&amp;sdata=iq8XXaU0WA%2F5wXSetqm0nerjFSxzvJuKgwjHlh9DKWI%3D&amp;reserved=0" TargetMode="External"/><Relationship Id="rId7" Type="http://schemas.openxmlformats.org/officeDocument/2006/relationships/hyperlink" Target="https://www.sps.nhs.uk/articles/managing-controlled-drugs-cd-waste/" TargetMode="External"/><Relationship Id="rId2" Type="http://schemas.openxmlformats.org/officeDocument/2006/relationships/hyperlink" Target="https://www.sps.nhs.uk/home/about-sps/" TargetMode="External"/><Relationship Id="rId1" Type="http://schemas.openxmlformats.org/officeDocument/2006/relationships/slideLayout" Target="../slideLayouts/slideLayout2.xml"/><Relationship Id="rId6" Type="http://schemas.openxmlformats.org/officeDocument/2006/relationships/hyperlink" Target="https://www.sps.nhs.uk/articles/managing-pharmaceutical-waste/" TargetMode="External"/><Relationship Id="rId5" Type="http://schemas.openxmlformats.org/officeDocument/2006/relationships/hyperlink" Target="https://www.sps.nhs.uk/articles/prescribing-available-insulins/" TargetMode="External"/><Relationship Id="rId4" Type="http://schemas.openxmlformats.org/officeDocument/2006/relationships/hyperlink" Target="https://gbr01.safelinks.protection.outlook.com/?url=https%3A%2F%2Fspecialistpharmacyservice.cmail20.com%2Ft%2Fj-l-slylyc-ijultljddy-d%2F&amp;data=05%7C01%7Chelentaylor5%40nhs.net%7Cb6514b837b9140caf55308db9fc568ba%7C37c354b285b047f5b22207b48d774ee3%7C0%7C0%7C638279442429771704%7CUnknown%7CTWFpbGZsb3d8eyJWIjoiMC4wLjAwMDAiLCJQIjoiV2luMzIiLCJBTiI6Ik1haWwiLCJXVCI6Mn0%3D%7C3000%7C%7C%7C&amp;sdata=c%2FPTBipsThIHpWQ7%2FmYZzCmUOCJsYdRX1DZJ8SRI%2Fdo%3D&amp;reserved=0" TargetMode="Externa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teams.microsoft.com/l/meetup-join/19%3ameeting_NmQ4NjZmODYtYzA5ZS00OTM2LTk1NTItYTYwZmQ5OTlhOGVk%40thread.v2/0?context=%7b%22Tid%22%3a%2237c354b2-85b0-47f5-b222-07b48d774ee3%22%2c%22Oid%22%3a%2233b213ad-ac9d-4233-9112-8ac5a0a1c023%22%7d" TargetMode="Externa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hyperlink" Target="https://teams.microsoft.com/l/meetup-join/19%3ameeting_ZWRhMWYxM2ItNTE4MC00MDAzLTlkMzgtYTE5NmYxZjFiZDhk%40thread.v2/0?context=%7b%22Tid%22%3a%2237c354b2-85b0-47f5-b222-07b48d774ee3%22%2c%22Oid%22%3a%2233b213ad-ac9d-4233-9112-8ac5a0a1c023%22%7d" TargetMode="External"/><Relationship Id="rId5" Type="http://schemas.openxmlformats.org/officeDocument/2006/relationships/hyperlink" Target="https://teams.microsoft.com/l/meetup-join/19%3ameeting_ZjYzMDhhNDEtYjdiNS00ZWI3LTliYmQtMTZjYTgyNDE3M2E3%40thread.v2/0?context=%7b%22Tid%22%3a%2237c354b2-85b0-47f5-b222-07b48d774ee3%22%2c%22Oid%22%3a%2233b213ad-ac9d-4233-9112-8ac5a0a1c023%22%7d" TargetMode="External"/><Relationship Id="rId4" Type="http://schemas.openxmlformats.org/officeDocument/2006/relationships/hyperlink" Target="https://forms.office.com/Pages/ResponsePage.aspx?id=slTDN7CF9UeyIge0jXdO443oflYckS5GlHWzOtEesnlUMDNDTkRVTDI1VTRaV1dPQlhMRFAyTkxNNy4u"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www.intranet.sheffieldccg.nhs.uk/medicines-prescribing/prescribing-guidelines.htm" TargetMode="External"/><Relationship Id="rId5" Type="http://schemas.openxmlformats.org/officeDocument/2006/relationships/hyperlink" Target="https://www.intranet.sheffieldccg.nhs.uk/sheffield-formulary.htm" TargetMode="External"/><Relationship Id="rId4" Type="http://schemas.openxmlformats.org/officeDocument/2006/relationships/hyperlink" Target="https://www.intranet.sheffieldccg.nhs.uk/medicines-prescribing/traffic-light-drug-list.ht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g"/><Relationship Id="rId7" Type="http://schemas.openxmlformats.org/officeDocument/2006/relationships/hyperlink" Target="https://openprescribing.net/analyse/#org=practice&amp;orgIds=03N&amp;numIds=0212000B0AAANAN,0212000B0AAAPAP&amp;denom=nothing&amp;selectedTab=summary"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gbr01.safelinks.protection.outlook.com/?url=https%3A%2F%2Fwww.intranet.sheffieldccg.nhs.uk%2Fmedicines-prescribing%2Ftraffic-light-drug-list.htm&amp;data=05%7C01%7Csharron.kebell%40nhs.net%7Ce1760f3bee864b9c5ae408db5b77ac1f%7C37c354b285b047f5b22207b48d774ee3%7C0%7C0%7C638204341759681467%7CUnknown%7CTWFpbGZsb3d8eyJWIjoiMC4wLjAwMDAiLCJQIjoiV2luMzIiLCJBTiI6Ik1haWwiLCJXVCI6Mn0%3D%7C3000%7C%7C%7C&amp;sdata=FxgUSpPI22IfLbvcsucrDEIr9KN%2BEV85OwiIa5fgR4g%3D&amp;reserved=0" TargetMode="External"/><Relationship Id="rId5" Type="http://schemas.openxmlformats.org/officeDocument/2006/relationships/hyperlink" Target="https://southyorkshire.icb.nhs.uk/our-information/medicines-optimisation/south-yorkshire-icb-medicines-optimisation-committee" TargetMode="Externa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hyperlink" Target="https://www.intranet.sheffieldccg.nhs.uk/medicines-prescribing/sheffield-formulary-original.htm"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www.nogg.org.uk/full-guideline/section-7-strategies-management-osteoporosis-and-fracture-risk#duration" TargetMode="External"/><Relationship Id="rId4" Type="http://schemas.openxmlformats.org/officeDocument/2006/relationships/hyperlink" Target="https://frax.shef.ac.uk/FRAX/tool.aspx?country=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intranet.sheffieldccg.nhs.uk/medicines-prescribing/sheffield-formulary-original.htm"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https://www.intranet.sheffieldccg.nhs.uk/Downloads/Medicines%20Management/Sheffield%20Formulary/Current%20Formulary%20Chapters/7_Obs_and_gynae_and_urinary_tract_disorders.pd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gov.uk/drug-device-alerts/class-4-medicines-defect-information-kyowa-kirin-limited-tostran-testosterone-2-percent-gel-el-23-a-slash-33" TargetMode="External"/><Relationship Id="rId3" Type="http://schemas.openxmlformats.org/officeDocument/2006/relationships/hyperlink" Target="https://www.intranet.sheffieldccg.nhs.uk/medicines-prescribing/sheffield-formulary-original.htm" TargetMode="External"/><Relationship Id="rId7" Type="http://schemas.openxmlformats.org/officeDocument/2006/relationships/hyperlink" Target="https://www.nhsbsa.nhs.uk/help-nhs-prescription-costs/nhs-hormone-replacement-therapy-prescription-prepayment-certificate-hrt-ppc/medicines-covered-hrt-ppc"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www.gov.uk/drug-safety-update/topical-testosterone-testogel-risk-of-harm-to-children-following-accidental-exposure" TargetMode="External"/><Relationship Id="rId5" Type="http://schemas.openxmlformats.org/officeDocument/2006/relationships/image" Target="../media/image9.png"/><Relationship Id="rId4" Type="http://schemas.openxmlformats.org/officeDocument/2006/relationships/hyperlink" Target="https://www.intranet.sheffieldccg.nhs.uk/Downloads/Medicines%20Management/Shared%20Care%20protocols/SCP_testosterone_HRT_women.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s://www.gov.uk/drug-safety-update/hyoscine-hydrobromide-patches-scopoderm-1-dot-5mg-patch-or-scopoderm-tts-patch-risk-of-anticholinergic-side-effects-including-hyperthermia"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assets.publishing.service.gov.uk/media/64998b7b831311001329636a/Levothyroxine_Letter.pdf" TargetMode="External"/><Relationship Id="rId5" Type="http://schemas.openxmlformats.org/officeDocument/2006/relationships/hyperlink" Target="https://www.gov.uk/drug-safety-update/non-steroidal-anti-inflammatory-drugs-nsaids-potential-risks-following-prolonged-use-after-20-weeks-of-pregnancy" TargetMode="External"/><Relationship Id="rId4" Type="http://schemas.openxmlformats.org/officeDocument/2006/relationships/hyperlink" Target="https://www.gov.uk/drug-safety-update/febuxostat-updated-advice-for-the-treatment-of-patients-with-a-history-of-major-cardiovascular-disea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with low confidence">
            <a:extLst>
              <a:ext uri="{FF2B5EF4-FFF2-40B4-BE49-F238E27FC236}">
                <a16:creationId xmlns:a16="http://schemas.microsoft.com/office/drawing/2014/main" id="{1CE215D7-47D1-4406-95C9-0EBD58E67C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3" y="515345"/>
            <a:ext cx="4946648" cy="1208165"/>
          </a:xfrm>
          <a:prstGeom prst="rect">
            <a:avLst/>
          </a:prstGeom>
        </p:spPr>
      </p:pic>
      <p:pic>
        <p:nvPicPr>
          <p:cNvPr id="4" name="Picture 2" descr="C:\Users\heiditaylor\AppData\Local\Microsoft\Windows\INetCache\IE\7GPOFZ3F\600px-384-waving-hand-2.svg[1].png">
            <a:extLst>
              <a:ext uri="{FF2B5EF4-FFF2-40B4-BE49-F238E27FC236}">
                <a16:creationId xmlns:a16="http://schemas.microsoft.com/office/drawing/2014/main" id="{C160FA8C-F3C6-486E-8583-151FB14752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4672" y="138545"/>
            <a:ext cx="1556327" cy="155632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270BD421-CE1B-4176-A08C-7D28C8DD2BED}"/>
              </a:ext>
            </a:extLst>
          </p:cNvPr>
          <p:cNvSpPr>
            <a:spLocks noGrp="1"/>
          </p:cNvSpPr>
          <p:nvPr>
            <p:ph type="ctrTitle"/>
          </p:nvPr>
        </p:nvSpPr>
        <p:spPr>
          <a:xfrm>
            <a:off x="1590675" y="2306494"/>
            <a:ext cx="9010650" cy="3568789"/>
          </a:xfrm>
        </p:spPr>
        <p:txBody>
          <a:bodyPr>
            <a:normAutofit fontScale="90000"/>
          </a:bodyPr>
          <a:lstStyle/>
          <a:p>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r>
              <a:rPr lang="en-GB" sz="4000" b="1" dirty="0">
                <a:solidFill>
                  <a:srgbClr val="0070C0"/>
                </a:solidFill>
                <a:latin typeface="Arial" panose="020B0604020202020204" pitchFamily="34" charset="0"/>
                <a:cs typeface="Arial" panose="020B0604020202020204" pitchFamily="34" charset="0"/>
              </a:rPr>
              <a:t>Welcome - We will start at 12:30</a:t>
            </a:r>
            <a:br>
              <a:rPr lang="en-GB" sz="4000" b="1" dirty="0">
                <a:solidFill>
                  <a:srgbClr val="0070C0"/>
                </a:solidFill>
                <a:latin typeface="Arial" panose="020B0604020202020204" pitchFamily="34" charset="0"/>
                <a:cs typeface="Arial" panose="020B0604020202020204" pitchFamily="34" charset="0"/>
              </a:rPr>
            </a:br>
            <a:r>
              <a:rPr lang="en-GB" sz="4000" b="1" dirty="0">
                <a:solidFill>
                  <a:srgbClr val="0070C0"/>
                </a:solidFill>
                <a:latin typeface="Arial" panose="020B0604020202020204" pitchFamily="34" charset="0"/>
                <a:cs typeface="Arial" panose="020B0604020202020204" pitchFamily="34" charset="0"/>
              </a:rPr>
              <a:t>Area Prescribing Group – Learning Lunch</a:t>
            </a: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r>
              <a:rPr lang="en-GB" sz="4000" b="1" dirty="0">
                <a:solidFill>
                  <a:srgbClr val="0070C0"/>
                </a:solidFill>
                <a:latin typeface="Arial" panose="020B0604020202020204" pitchFamily="34" charset="0"/>
                <a:cs typeface="Arial" panose="020B0604020202020204" pitchFamily="34" charset="0"/>
              </a:rPr>
              <a:t>7</a:t>
            </a:r>
            <a:r>
              <a:rPr lang="en-GB" sz="4000" b="1" baseline="30000" dirty="0">
                <a:solidFill>
                  <a:srgbClr val="0070C0"/>
                </a:solidFill>
                <a:latin typeface="Arial" panose="020B0604020202020204" pitchFamily="34" charset="0"/>
                <a:cs typeface="Arial" panose="020B0604020202020204" pitchFamily="34" charset="0"/>
              </a:rPr>
              <a:t>th</a:t>
            </a:r>
            <a:r>
              <a:rPr lang="en-GB" sz="4000" b="1" dirty="0">
                <a:solidFill>
                  <a:srgbClr val="0070C0"/>
                </a:solidFill>
                <a:latin typeface="Arial" panose="020B0604020202020204" pitchFamily="34" charset="0"/>
                <a:cs typeface="Arial" panose="020B0604020202020204" pitchFamily="34" charset="0"/>
              </a:rPr>
              <a:t> September 2023</a:t>
            </a:r>
            <a:br>
              <a:rPr lang="en-GB" sz="3600" dirty="0">
                <a:solidFill>
                  <a:schemeClr val="accent5">
                    <a:lumMod val="75000"/>
                  </a:schemeClr>
                </a:solidFill>
                <a:latin typeface="Arial" panose="020B0604020202020204" pitchFamily="34" charset="0"/>
                <a:cs typeface="Arial" panose="020B0604020202020204" pitchFamily="34" charset="0"/>
              </a:rPr>
            </a:br>
            <a:r>
              <a:rPr lang="en-GB" sz="4000" b="1" dirty="0">
                <a:latin typeface="Arial" panose="020B0604020202020204" pitchFamily="34" charset="0"/>
                <a:cs typeface="Arial" panose="020B0604020202020204" pitchFamily="34" charset="0"/>
                <a:hlinkClick r:id="rId5"/>
              </a:rPr>
              <a:t>Sheffield Medicines and Prescribing</a:t>
            </a:r>
            <a:br>
              <a:rPr lang="en-GB" sz="4000" b="1" dirty="0">
                <a:latin typeface="Arial" panose="020B0604020202020204" pitchFamily="34" charset="0"/>
                <a:cs typeface="Arial" panose="020B0604020202020204" pitchFamily="34" charset="0"/>
              </a:rPr>
            </a:br>
            <a:endParaRPr lang="en-GB"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2011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058999E-3B23-8D17-1BFD-2C4B7E58D912}"/>
              </a:ext>
            </a:extLst>
          </p:cNvPr>
          <p:cNvSpPr txBox="1"/>
          <p:nvPr/>
        </p:nvSpPr>
        <p:spPr>
          <a:xfrm>
            <a:off x="415159" y="236346"/>
            <a:ext cx="11361682" cy="2893100"/>
          </a:xfrm>
          <a:prstGeom prst="rect">
            <a:avLst/>
          </a:prstGeom>
          <a:noFill/>
        </p:spPr>
        <p:txBody>
          <a:bodyPr wrap="square">
            <a:spAutoFit/>
          </a:bodyPr>
          <a:lstStyle/>
          <a:p>
            <a:pPr algn="ctr"/>
            <a:r>
              <a:rPr lang="en-GB" sz="2400" b="1" dirty="0">
                <a:solidFill>
                  <a:schemeClr val="accent1"/>
                </a:solidFill>
                <a:latin typeface="Arial" panose="020B0604020202020204" pitchFamily="34" charset="0"/>
                <a:cs typeface="Arial" panose="020B0604020202020204" pitchFamily="34" charset="0"/>
              </a:rPr>
              <a:t>Prescribing Guideline update: </a:t>
            </a:r>
          </a:p>
          <a:p>
            <a:pPr algn="ctr"/>
            <a:r>
              <a:rPr lang="en-GB" sz="24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Anticoagulation for Stroke Prevention in Non-Valvular Atrial Fibrillation: Sheffield joint primary and secondary care guidance (SPAF guideline) v3</a:t>
            </a:r>
          </a:p>
          <a:p>
            <a:pPr algn="ctr"/>
            <a:r>
              <a:rPr lang="en-GB" sz="2400" b="1" dirty="0">
                <a:solidFill>
                  <a:srgbClr val="FF0000"/>
                </a:solidFill>
                <a:latin typeface="Arial" panose="020B0604020202020204" pitchFamily="34" charset="0"/>
                <a:ea typeface="Calibri" panose="020F0502020204030204" pitchFamily="34" charset="0"/>
                <a:cs typeface="Arial" panose="020B0604020202020204" pitchFamily="34" charset="0"/>
              </a:rPr>
              <a:t>V3 not yet published. </a:t>
            </a:r>
            <a:r>
              <a:rPr lang="en-GB" sz="2400" b="1" dirty="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en-GB" sz="2400" b="1" dirty="0">
                <a:solidFill>
                  <a:schemeClr val="accent1"/>
                </a:solidFill>
                <a:latin typeface="Arial" panose="020B0604020202020204" pitchFamily="34" charset="0"/>
                <a:ea typeface="Calibri" panose="020F0502020204030204" pitchFamily="34" charset="0"/>
                <a:cs typeface="Arial" panose="020B0604020202020204" pitchFamily="34" charset="0"/>
                <a:hlinkClick r:id="rId2"/>
              </a:rPr>
              <a:t>Link</a:t>
            </a:r>
            <a:r>
              <a:rPr lang="en-GB" sz="2400" b="1" dirty="0">
                <a:solidFill>
                  <a:schemeClr val="accent1"/>
                </a:solidFill>
                <a:latin typeface="Arial" panose="020B0604020202020204" pitchFamily="34" charset="0"/>
                <a:ea typeface="Calibri" panose="020F0502020204030204" pitchFamily="34" charset="0"/>
                <a:cs typeface="Arial" panose="020B0604020202020204" pitchFamily="34" charset="0"/>
              </a:rPr>
              <a:t> will be updated from V2 to V3 shortly</a:t>
            </a:r>
            <a:endParaRPr lang="en-GB" sz="2400" b="1"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algn="ctr"/>
            <a:br>
              <a:rPr lang="en-GB" sz="3200" b="1" u="sng"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br>
            <a:br>
              <a:rPr lang="en-GB" sz="1800" b="1" dirty="0">
                <a:solidFill>
                  <a:schemeClr val="accent1"/>
                </a:solidFill>
                <a:latin typeface="Arial" panose="020B0604020202020204" pitchFamily="34" charset="0"/>
                <a:cs typeface="Arial" panose="020B0604020202020204" pitchFamily="34" charset="0"/>
              </a:rPr>
            </a:br>
            <a:endParaRPr lang="en-GB" sz="1800" b="1" dirty="0">
              <a:solidFill>
                <a:schemeClr val="accent1"/>
              </a:solidFill>
              <a:latin typeface="Arial" panose="020B0604020202020204" pitchFamily="34" charset="0"/>
              <a:cs typeface="Arial" panose="020B0604020202020204" pitchFamily="34" charset="0"/>
            </a:endParaRPr>
          </a:p>
          <a:p>
            <a:pPr algn="ctr"/>
            <a:endParaRPr lang="en-GB" dirty="0">
              <a:solidFill>
                <a:srgbClr val="FF0000"/>
              </a:solidFill>
            </a:endParaRPr>
          </a:p>
        </p:txBody>
      </p:sp>
      <p:sp>
        <p:nvSpPr>
          <p:cNvPr id="7" name="TextBox 6">
            <a:extLst>
              <a:ext uri="{FF2B5EF4-FFF2-40B4-BE49-F238E27FC236}">
                <a16:creationId xmlns:a16="http://schemas.microsoft.com/office/drawing/2014/main" id="{79E5E668-64AE-A3EF-2FB7-5AFE29760830}"/>
              </a:ext>
            </a:extLst>
          </p:cNvPr>
          <p:cNvSpPr txBox="1"/>
          <p:nvPr/>
        </p:nvSpPr>
        <p:spPr>
          <a:xfrm>
            <a:off x="2207172" y="5896303"/>
            <a:ext cx="9080938" cy="2123658"/>
          </a:xfrm>
          <a:prstGeom prst="rect">
            <a:avLst/>
          </a:prstGeom>
          <a:noFill/>
        </p:spPr>
        <p:txBody>
          <a:bodyPr wrap="square" rtlCol="0">
            <a:spAutoFit/>
          </a:bodyPr>
          <a:lstStyle/>
          <a:p>
            <a:pPr marL="0" indent="-57150">
              <a:buNone/>
            </a:pPr>
            <a:r>
              <a:rPr lang="en-GB" sz="9600" b="1" dirty="0">
                <a:solidFill>
                  <a:prstClr val="black"/>
                </a:solidFill>
                <a:latin typeface="Arial" panose="020B0604020202020204" pitchFamily="34" charset="0"/>
                <a:cs typeface="Arial" panose="020B0604020202020204" pitchFamily="34" charset="0"/>
              </a:rPr>
              <a:t>	</a:t>
            </a:r>
          </a:p>
          <a:p>
            <a:endParaRPr lang="en-GB" b="1" dirty="0"/>
          </a:p>
          <a:p>
            <a:endParaRPr lang="en-GB" b="1" dirty="0"/>
          </a:p>
        </p:txBody>
      </p:sp>
      <p:sp>
        <p:nvSpPr>
          <p:cNvPr id="2" name="TextBox 1">
            <a:extLst>
              <a:ext uri="{FF2B5EF4-FFF2-40B4-BE49-F238E27FC236}">
                <a16:creationId xmlns:a16="http://schemas.microsoft.com/office/drawing/2014/main" id="{28DFB42F-E8D6-822B-3C96-E2998A76FD6C}"/>
              </a:ext>
            </a:extLst>
          </p:cNvPr>
          <p:cNvSpPr txBox="1"/>
          <p:nvPr/>
        </p:nvSpPr>
        <p:spPr>
          <a:xfrm>
            <a:off x="1508234" y="2068968"/>
            <a:ext cx="9175531" cy="4062651"/>
          </a:xfrm>
          <a:prstGeom prst="rect">
            <a:avLst/>
          </a:prstGeom>
          <a:noFill/>
        </p:spPr>
        <p:txBody>
          <a:bodyPr wrap="square">
            <a:spAutoFit/>
          </a:bodyPr>
          <a:lstStyle/>
          <a:p>
            <a:r>
              <a:rPr lang="en-GB" sz="2400" b="1" dirty="0">
                <a:latin typeface="Arial" panose="020B0604020202020204" pitchFamily="34" charset="0"/>
                <a:cs typeface="Arial" panose="020B0604020202020204" pitchFamily="34" charset="0"/>
              </a:rPr>
              <a:t>Addition of recommendations from </a:t>
            </a:r>
            <a:r>
              <a:rPr lang="en-GB" sz="2400" b="1" dirty="0">
                <a:latin typeface="Arial" panose="020B0604020202020204" pitchFamily="34" charset="0"/>
                <a:cs typeface="Arial" panose="020B0604020202020204" pitchFamily="34" charset="0"/>
                <a:hlinkClick r:id="rId3"/>
              </a:rPr>
              <a:t>NG196</a:t>
            </a:r>
            <a:r>
              <a:rPr lang="en-GB" sz="2400" b="1" dirty="0">
                <a:latin typeface="Arial" panose="020B0604020202020204" pitchFamily="34" charset="0"/>
                <a:cs typeface="Arial" panose="020B0604020202020204" pitchFamily="34" charset="0"/>
              </a:rPr>
              <a:t> and </a:t>
            </a:r>
            <a:r>
              <a:rPr lang="en-GB" sz="2400" b="1" dirty="0">
                <a:latin typeface="Arial" panose="020B0604020202020204" pitchFamily="34" charset="0"/>
                <a:cs typeface="Arial" panose="020B0604020202020204" pitchFamily="34" charset="0"/>
                <a:hlinkClick r:id="rId4"/>
              </a:rPr>
              <a:t>Sheffield position statement</a:t>
            </a:r>
            <a:endParaRPr lang="en-GB" sz="2400"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Main changes include:</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ORBIT tool replaced HASBLED- clinical systems</a:t>
            </a:r>
          </a:p>
          <a:p>
            <a:pPr marL="342900" indent="-342900">
              <a:buFont typeface="Arial" panose="020B0604020202020204" pitchFamily="34" charset="0"/>
              <a:buChar char="•"/>
            </a:pPr>
            <a:r>
              <a:rPr lang="en-GB" sz="2400" dirty="0" err="1">
                <a:latin typeface="Arial" panose="020B0604020202020204" pitchFamily="34" charset="0"/>
                <a:cs typeface="Arial" panose="020B0604020202020204" pitchFamily="34" charset="0"/>
              </a:rPr>
              <a:t>Edoxaban</a:t>
            </a:r>
            <a:r>
              <a:rPr lang="en-GB" sz="2400" dirty="0">
                <a:latin typeface="Arial" panose="020B0604020202020204" pitchFamily="34" charset="0"/>
                <a:cs typeface="Arial" panose="020B0604020202020204" pitchFamily="34" charset="0"/>
              </a:rPr>
              <a:t> (first line) Rivaroxaban (second line)</a:t>
            </a:r>
            <a:endParaRPr lang="en-GB" sz="2400" dirty="0">
              <a:highlight>
                <a:srgbClr val="FFFF00"/>
              </a:highligh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Drug interactions on p4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Extremes of body weight on p6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Patient information / resources on p7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Renal monitoring on p9</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Switching between anticoagulants p11</a:t>
            </a:r>
          </a:p>
        </p:txBody>
      </p:sp>
    </p:spTree>
    <p:extLst>
      <p:ext uri="{BB962C8B-B14F-4D97-AF65-F5344CB8AC3E}">
        <p14:creationId xmlns:p14="http://schemas.microsoft.com/office/powerpoint/2010/main" val="491293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C06130-3452-87E9-A07C-FE12F1065DAE}"/>
              </a:ext>
            </a:extLst>
          </p:cNvPr>
          <p:cNvSpPr txBox="1"/>
          <p:nvPr/>
        </p:nvSpPr>
        <p:spPr>
          <a:xfrm>
            <a:off x="5010723" y="6041387"/>
            <a:ext cx="6096000" cy="646331"/>
          </a:xfrm>
          <a:prstGeom prst="rect">
            <a:avLst/>
          </a:prstGeom>
          <a:noFill/>
        </p:spPr>
        <p:txBody>
          <a:bodyPr wrap="square">
            <a:spAutoFit/>
          </a:bodyPr>
          <a:lstStyle/>
          <a:p>
            <a:r>
              <a:rPr lang="en-GB" dirty="0"/>
              <a:t>https://www.mdcalc.com/calc/10227/orbit-bleeding-risk-score-atrial-fibrillation</a:t>
            </a:r>
          </a:p>
        </p:txBody>
      </p:sp>
      <p:sp>
        <p:nvSpPr>
          <p:cNvPr id="3" name="TextBox 2">
            <a:extLst>
              <a:ext uri="{FF2B5EF4-FFF2-40B4-BE49-F238E27FC236}">
                <a16:creationId xmlns:a16="http://schemas.microsoft.com/office/drawing/2014/main" id="{7BDD0B4B-689A-69D2-86F0-C7562F41B68D}"/>
              </a:ext>
            </a:extLst>
          </p:cNvPr>
          <p:cNvSpPr txBox="1"/>
          <p:nvPr/>
        </p:nvSpPr>
        <p:spPr>
          <a:xfrm>
            <a:off x="5010723" y="4372660"/>
            <a:ext cx="6096000" cy="646331"/>
          </a:xfrm>
          <a:prstGeom prst="rect">
            <a:avLst/>
          </a:prstGeom>
          <a:noFill/>
        </p:spPr>
        <p:txBody>
          <a:bodyPr wrap="square">
            <a:spAutoFit/>
          </a:bodyPr>
          <a:lstStyle/>
          <a:p>
            <a:r>
              <a:rPr lang="en-GB" b="0" i="0" dirty="0">
                <a:solidFill>
                  <a:srgbClr val="0E0E0E"/>
                </a:solidFill>
                <a:effectLst/>
                <a:latin typeface="Inter"/>
              </a:rPr>
              <a:t>Evidence shows that the Orbit tool has a higher accuracy in predicting absolute bleeding risk than other bleeding risk tools.</a:t>
            </a:r>
            <a:endParaRPr lang="en-GB" dirty="0"/>
          </a:p>
        </p:txBody>
      </p:sp>
      <p:sp>
        <p:nvSpPr>
          <p:cNvPr id="4" name="TextBox 3">
            <a:extLst>
              <a:ext uri="{FF2B5EF4-FFF2-40B4-BE49-F238E27FC236}">
                <a16:creationId xmlns:a16="http://schemas.microsoft.com/office/drawing/2014/main" id="{24BB4DB4-1BFC-CA75-A5E6-3D72E44C1663}"/>
              </a:ext>
            </a:extLst>
          </p:cNvPr>
          <p:cNvSpPr txBox="1"/>
          <p:nvPr/>
        </p:nvSpPr>
        <p:spPr>
          <a:xfrm>
            <a:off x="5010723" y="5068524"/>
            <a:ext cx="6096000" cy="923330"/>
          </a:xfrm>
          <a:prstGeom prst="rect">
            <a:avLst/>
          </a:prstGeom>
          <a:noFill/>
        </p:spPr>
        <p:txBody>
          <a:bodyPr wrap="square">
            <a:spAutoFit/>
          </a:bodyPr>
          <a:lstStyle/>
          <a:p>
            <a:r>
              <a:rPr lang="en-GB" b="0" i="0" dirty="0">
                <a:solidFill>
                  <a:srgbClr val="0E0E0E"/>
                </a:solidFill>
                <a:effectLst/>
                <a:latin typeface="Inter"/>
              </a:rPr>
              <a:t>Although ORBIT is the best tool for this purpose, other bleeding risk tools may need to be used until it is embedded in clinical pathways and electronic systems.</a:t>
            </a:r>
            <a:endParaRPr lang="en-GB" dirty="0"/>
          </a:p>
        </p:txBody>
      </p:sp>
      <p:graphicFrame>
        <p:nvGraphicFramePr>
          <p:cNvPr id="8" name="Table 4">
            <a:extLst>
              <a:ext uri="{FF2B5EF4-FFF2-40B4-BE49-F238E27FC236}">
                <a16:creationId xmlns:a16="http://schemas.microsoft.com/office/drawing/2014/main" id="{4C84553A-FD2C-1F33-1494-F3B7819A47C5}"/>
              </a:ext>
            </a:extLst>
          </p:cNvPr>
          <p:cNvGraphicFramePr>
            <a:graphicFrameLocks/>
          </p:cNvGraphicFramePr>
          <p:nvPr/>
        </p:nvGraphicFramePr>
        <p:xfrm>
          <a:off x="5022578" y="364166"/>
          <a:ext cx="6937203" cy="3838212"/>
        </p:xfrm>
        <a:graphic>
          <a:graphicData uri="http://schemas.openxmlformats.org/drawingml/2006/table">
            <a:tbl>
              <a:tblPr firstRow="1" bandRow="1">
                <a:tableStyleId>{5C22544A-7EE6-4342-B048-85BDC9FD1C3A}</a:tableStyleId>
              </a:tblPr>
              <a:tblGrid>
                <a:gridCol w="3511559">
                  <a:extLst>
                    <a:ext uri="{9D8B030D-6E8A-4147-A177-3AD203B41FA5}">
                      <a16:colId xmlns:a16="http://schemas.microsoft.com/office/drawing/2014/main" val="4019956008"/>
                    </a:ext>
                  </a:extLst>
                </a:gridCol>
                <a:gridCol w="1712822">
                  <a:extLst>
                    <a:ext uri="{9D8B030D-6E8A-4147-A177-3AD203B41FA5}">
                      <a16:colId xmlns:a16="http://schemas.microsoft.com/office/drawing/2014/main" val="249180094"/>
                    </a:ext>
                  </a:extLst>
                </a:gridCol>
                <a:gridCol w="1712822">
                  <a:extLst>
                    <a:ext uri="{9D8B030D-6E8A-4147-A177-3AD203B41FA5}">
                      <a16:colId xmlns:a16="http://schemas.microsoft.com/office/drawing/2014/main" val="3393572187"/>
                    </a:ext>
                  </a:extLst>
                </a:gridCol>
              </a:tblGrid>
              <a:tr h="533022">
                <a:tc>
                  <a:txBody>
                    <a:bodyPr/>
                    <a:lstStyle/>
                    <a:p>
                      <a:r>
                        <a:rPr lang="en-GB" dirty="0"/>
                        <a:t>Criteria</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944559126"/>
                  </a:ext>
                </a:extLst>
              </a:tr>
              <a:tr h="533022">
                <a:tc>
                  <a:txBody>
                    <a:bodyPr/>
                    <a:lstStyle/>
                    <a:p>
                      <a:r>
                        <a:rPr lang="en-GB" dirty="0"/>
                        <a:t>Gender</a:t>
                      </a:r>
                    </a:p>
                  </a:txBody>
                  <a:tcPr/>
                </a:tc>
                <a:tc>
                  <a:txBody>
                    <a:bodyPr/>
                    <a:lstStyle/>
                    <a:p>
                      <a:r>
                        <a:rPr lang="en-GB" dirty="0"/>
                        <a:t>Male</a:t>
                      </a:r>
                    </a:p>
                  </a:txBody>
                  <a:tcPr/>
                </a:tc>
                <a:tc>
                  <a:txBody>
                    <a:bodyPr/>
                    <a:lstStyle/>
                    <a:p>
                      <a:r>
                        <a:rPr lang="en-GB" dirty="0"/>
                        <a:t>Female</a:t>
                      </a:r>
                    </a:p>
                  </a:txBody>
                  <a:tcPr/>
                </a:tc>
                <a:extLst>
                  <a:ext uri="{0D108BD9-81ED-4DB2-BD59-A6C34878D82A}">
                    <a16:rowId xmlns:a16="http://schemas.microsoft.com/office/drawing/2014/main" val="2557167706"/>
                  </a:ext>
                </a:extLst>
              </a:tr>
              <a:tr h="533022">
                <a:tc>
                  <a:txBody>
                    <a:bodyPr/>
                    <a:lstStyle/>
                    <a:p>
                      <a:r>
                        <a:rPr lang="en-GB" dirty="0"/>
                        <a:t>Hb&lt;12g/dl or haematocrit&lt;36%</a:t>
                      </a:r>
                    </a:p>
                  </a:txBody>
                  <a:tcPr/>
                </a:tc>
                <a:tc>
                  <a:txBody>
                    <a:bodyPr/>
                    <a:lstStyle/>
                    <a:p>
                      <a:r>
                        <a:rPr lang="en-GB" dirty="0"/>
                        <a:t>N=0</a:t>
                      </a:r>
                    </a:p>
                  </a:txBody>
                  <a:tcPr/>
                </a:tc>
                <a:tc>
                  <a:txBody>
                    <a:bodyPr/>
                    <a:lstStyle/>
                    <a:p>
                      <a:r>
                        <a:rPr lang="en-GB" dirty="0"/>
                        <a:t>Y=+2</a:t>
                      </a:r>
                    </a:p>
                  </a:txBody>
                  <a:tcPr/>
                </a:tc>
                <a:extLst>
                  <a:ext uri="{0D108BD9-81ED-4DB2-BD59-A6C34878D82A}">
                    <a16:rowId xmlns:a16="http://schemas.microsoft.com/office/drawing/2014/main" val="787996201"/>
                  </a:ext>
                </a:extLst>
              </a:tr>
              <a:tr h="533022">
                <a:tc>
                  <a:txBody>
                    <a:bodyPr/>
                    <a:lstStyle/>
                    <a:p>
                      <a:r>
                        <a:rPr lang="en-GB" dirty="0"/>
                        <a:t>Age &gt;74y old</a:t>
                      </a:r>
                    </a:p>
                  </a:txBody>
                  <a:tcPr/>
                </a:tc>
                <a:tc>
                  <a:txBody>
                    <a:bodyPr/>
                    <a:lstStyle/>
                    <a:p>
                      <a:r>
                        <a:rPr lang="en-GB" dirty="0"/>
                        <a:t>N=0</a:t>
                      </a:r>
                    </a:p>
                  </a:txBody>
                  <a:tcPr/>
                </a:tc>
                <a:tc>
                  <a:txBody>
                    <a:bodyPr/>
                    <a:lstStyle/>
                    <a:p>
                      <a:r>
                        <a:rPr lang="en-GB" dirty="0"/>
                        <a:t>Y=+1</a:t>
                      </a:r>
                    </a:p>
                  </a:txBody>
                  <a:tcPr/>
                </a:tc>
                <a:extLst>
                  <a:ext uri="{0D108BD9-81ED-4DB2-BD59-A6C34878D82A}">
                    <a16:rowId xmlns:a16="http://schemas.microsoft.com/office/drawing/2014/main" val="2086948651"/>
                  </a:ext>
                </a:extLst>
              </a:tr>
              <a:tr h="533022">
                <a:tc>
                  <a:txBody>
                    <a:bodyPr/>
                    <a:lstStyle/>
                    <a:p>
                      <a:r>
                        <a:rPr lang="en-GB" dirty="0"/>
                        <a:t>Bleeding history: prev GI, IC or haem stroke</a:t>
                      </a:r>
                    </a:p>
                  </a:txBody>
                  <a:tcPr/>
                </a:tc>
                <a:tc>
                  <a:txBody>
                    <a:bodyPr/>
                    <a:lstStyle/>
                    <a:p>
                      <a:r>
                        <a:rPr lang="en-GB" dirty="0"/>
                        <a:t>N=0</a:t>
                      </a:r>
                    </a:p>
                  </a:txBody>
                  <a:tcPr/>
                </a:tc>
                <a:tc>
                  <a:txBody>
                    <a:bodyPr/>
                    <a:lstStyle/>
                    <a:p>
                      <a:r>
                        <a:rPr lang="en-GB" dirty="0"/>
                        <a:t>Y=+2</a:t>
                      </a:r>
                    </a:p>
                  </a:txBody>
                  <a:tcPr/>
                </a:tc>
                <a:extLst>
                  <a:ext uri="{0D108BD9-81ED-4DB2-BD59-A6C34878D82A}">
                    <a16:rowId xmlns:a16="http://schemas.microsoft.com/office/drawing/2014/main" val="739978759"/>
                  </a:ext>
                </a:extLst>
              </a:tr>
              <a:tr h="533022">
                <a:tc>
                  <a:txBody>
                    <a:bodyPr/>
                    <a:lstStyle/>
                    <a:p>
                      <a:r>
                        <a:rPr lang="en-GB" dirty="0"/>
                        <a:t>eGFR&lt;60ml/min</a:t>
                      </a:r>
                    </a:p>
                  </a:txBody>
                  <a:tcPr/>
                </a:tc>
                <a:tc>
                  <a:txBody>
                    <a:bodyPr/>
                    <a:lstStyle/>
                    <a:p>
                      <a:r>
                        <a:rPr lang="en-GB" dirty="0"/>
                        <a:t>N=0</a:t>
                      </a:r>
                    </a:p>
                  </a:txBody>
                  <a:tcPr/>
                </a:tc>
                <a:tc>
                  <a:txBody>
                    <a:bodyPr/>
                    <a:lstStyle/>
                    <a:p>
                      <a:r>
                        <a:rPr lang="en-GB" dirty="0"/>
                        <a:t>Y=+1</a:t>
                      </a:r>
                    </a:p>
                  </a:txBody>
                  <a:tcPr/>
                </a:tc>
                <a:extLst>
                  <a:ext uri="{0D108BD9-81ED-4DB2-BD59-A6C34878D82A}">
                    <a16:rowId xmlns:a16="http://schemas.microsoft.com/office/drawing/2014/main" val="756610201"/>
                  </a:ext>
                </a:extLst>
              </a:tr>
              <a:tr h="533022">
                <a:tc>
                  <a:txBody>
                    <a:bodyPr/>
                    <a:lstStyle/>
                    <a:p>
                      <a:r>
                        <a:rPr lang="en-GB" dirty="0"/>
                        <a:t>Treatment with antiplatelets</a:t>
                      </a:r>
                    </a:p>
                  </a:txBody>
                  <a:tcPr/>
                </a:tc>
                <a:tc>
                  <a:txBody>
                    <a:bodyPr/>
                    <a:lstStyle/>
                    <a:p>
                      <a:r>
                        <a:rPr lang="en-GB" dirty="0"/>
                        <a:t>N=0</a:t>
                      </a:r>
                    </a:p>
                  </a:txBody>
                  <a:tcPr/>
                </a:tc>
                <a:tc>
                  <a:txBody>
                    <a:bodyPr/>
                    <a:lstStyle/>
                    <a:p>
                      <a:r>
                        <a:rPr lang="en-GB" dirty="0"/>
                        <a:t>Y=+1</a:t>
                      </a:r>
                    </a:p>
                  </a:txBody>
                  <a:tcPr/>
                </a:tc>
                <a:extLst>
                  <a:ext uri="{0D108BD9-81ED-4DB2-BD59-A6C34878D82A}">
                    <a16:rowId xmlns:a16="http://schemas.microsoft.com/office/drawing/2014/main" val="1682374454"/>
                  </a:ext>
                </a:extLst>
              </a:tr>
            </a:tbl>
          </a:graphicData>
        </a:graphic>
      </p:graphicFrame>
      <p:sp>
        <p:nvSpPr>
          <p:cNvPr id="9" name="Title 2">
            <a:extLst>
              <a:ext uri="{FF2B5EF4-FFF2-40B4-BE49-F238E27FC236}">
                <a16:creationId xmlns:a16="http://schemas.microsoft.com/office/drawing/2014/main" id="{911B68AD-36AD-948A-C59F-6ECF1E01F11B}"/>
              </a:ext>
            </a:extLst>
          </p:cNvPr>
          <p:cNvSpPr txBox="1">
            <a:spLocks/>
          </p:cNvSpPr>
          <p:nvPr/>
        </p:nvSpPr>
        <p:spPr>
          <a:xfrm>
            <a:off x="841248" y="539115"/>
            <a:ext cx="3600860" cy="54315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solidFill>
                  <a:srgbClr val="005EB8"/>
                </a:solidFill>
                <a:latin typeface="Arial" panose="020B0604020202020204" pitchFamily="34" charset="0"/>
                <a:cs typeface="Arial" panose="020B0604020202020204" pitchFamily="34" charset="0"/>
              </a:rPr>
              <a:t>Orbit tool- bleeding risk</a:t>
            </a:r>
            <a:br>
              <a:rPr lang="en-GB" sz="5400" dirty="0">
                <a:latin typeface="Arial" panose="020B0604020202020204" pitchFamily="34" charset="0"/>
                <a:cs typeface="Arial" panose="020B0604020202020204" pitchFamily="34" charset="0"/>
              </a:rPr>
            </a:br>
            <a:br>
              <a:rPr lang="en-GB" sz="54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Consider modifiable risk factors</a:t>
            </a:r>
          </a:p>
        </p:txBody>
      </p:sp>
    </p:spTree>
    <p:extLst>
      <p:ext uri="{BB962C8B-B14F-4D97-AF65-F5344CB8AC3E}">
        <p14:creationId xmlns:p14="http://schemas.microsoft.com/office/powerpoint/2010/main" val="2861095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C8F74-D036-056A-6A2F-36D1A54C0C2D}"/>
              </a:ext>
            </a:extLst>
          </p:cNvPr>
          <p:cNvSpPr>
            <a:spLocks noGrp="1"/>
          </p:cNvSpPr>
          <p:nvPr>
            <p:ph type="title"/>
          </p:nvPr>
        </p:nvSpPr>
        <p:spPr>
          <a:xfrm>
            <a:off x="838200" y="365126"/>
            <a:ext cx="10515600" cy="1116834"/>
          </a:xfrm>
        </p:spPr>
        <p:txBody>
          <a:bodyPr/>
          <a:lstStyle/>
          <a:p>
            <a:r>
              <a:rPr lang="en-GB" b="1" dirty="0">
                <a:solidFill>
                  <a:srgbClr val="005EB8"/>
                </a:solidFill>
                <a:latin typeface="Arial" panose="020B0604020202020204" pitchFamily="34" charset="0"/>
                <a:cs typeface="Arial" panose="020B0604020202020204" pitchFamily="34" charset="0"/>
              </a:rPr>
              <a:t>Formulary choice</a:t>
            </a:r>
          </a:p>
        </p:txBody>
      </p:sp>
      <p:sp>
        <p:nvSpPr>
          <p:cNvPr id="3" name="Content Placeholder 2">
            <a:extLst>
              <a:ext uri="{FF2B5EF4-FFF2-40B4-BE49-F238E27FC236}">
                <a16:creationId xmlns:a16="http://schemas.microsoft.com/office/drawing/2014/main" id="{C4DB2AB2-64BC-5BB9-E041-8742F38BA300}"/>
              </a:ext>
            </a:extLst>
          </p:cNvPr>
          <p:cNvSpPr>
            <a:spLocks noGrp="1"/>
          </p:cNvSpPr>
          <p:nvPr>
            <p:ph idx="1"/>
          </p:nvPr>
        </p:nvSpPr>
        <p:spPr>
          <a:xfrm>
            <a:off x="838200" y="1481960"/>
            <a:ext cx="10515600" cy="4695003"/>
          </a:xfrm>
        </p:spPr>
        <p:txBody>
          <a:bodyPr>
            <a:normAutofit lnSpcReduction="10000"/>
          </a:bodyPr>
          <a:lstStyle/>
          <a:p>
            <a:r>
              <a:rPr lang="en-GB" dirty="0" err="1">
                <a:latin typeface="Arial" panose="020B0604020202020204" pitchFamily="34" charset="0"/>
                <a:cs typeface="Arial" panose="020B0604020202020204" pitchFamily="34" charset="0"/>
              </a:rPr>
              <a:t>Edoxaban</a:t>
            </a:r>
            <a:r>
              <a:rPr lang="en-GB" dirty="0">
                <a:latin typeface="Arial" panose="020B0604020202020204" pitchFamily="34" charset="0"/>
                <a:cs typeface="Arial" panose="020B0604020202020204" pitchFamily="34" charset="0"/>
              </a:rPr>
              <a:t> first line</a:t>
            </a:r>
          </a:p>
          <a:p>
            <a:r>
              <a:rPr lang="en-GB" dirty="0">
                <a:latin typeface="Arial" panose="020B0604020202020204" pitchFamily="34" charset="0"/>
                <a:cs typeface="Arial" panose="020B0604020202020204" pitchFamily="34" charset="0"/>
              </a:rPr>
              <a:t>Rivaroxaban second line</a:t>
            </a:r>
          </a:p>
          <a:p>
            <a:r>
              <a:rPr lang="en-GB" dirty="0">
                <a:latin typeface="Arial" panose="020B0604020202020204" pitchFamily="34" charset="0"/>
                <a:cs typeface="Arial" panose="020B0604020202020204" pitchFamily="34" charset="0"/>
              </a:rPr>
              <a:t>National procurement agreement in place which allows us to treat more patients with </a:t>
            </a:r>
            <a:r>
              <a:rPr lang="en-GB" dirty="0" err="1">
                <a:latin typeface="Arial" panose="020B0604020202020204" pitchFamily="34" charset="0"/>
                <a:cs typeface="Arial" panose="020B0604020202020204" pitchFamily="34" charset="0"/>
              </a:rPr>
              <a:t>edoxaban</a:t>
            </a:r>
            <a:r>
              <a:rPr lang="en-GB" dirty="0">
                <a:latin typeface="Arial" panose="020B0604020202020204" pitchFamily="34" charset="0"/>
                <a:cs typeface="Arial" panose="020B0604020202020204" pitchFamily="34" charset="0"/>
              </a:rPr>
              <a:t> than another DOAC.</a:t>
            </a:r>
          </a:p>
          <a:p>
            <a:r>
              <a:rPr lang="en-GB" dirty="0">
                <a:latin typeface="Arial" panose="020B0604020202020204" pitchFamily="34" charset="0"/>
                <a:cs typeface="Arial" panose="020B0604020202020204" pitchFamily="34" charset="0"/>
              </a:rPr>
              <a:t>Where clinically appropriate </a:t>
            </a:r>
            <a:r>
              <a:rPr lang="en-GB" u="sng" dirty="0">
                <a:latin typeface="Arial" panose="020B0604020202020204" pitchFamily="34" charset="0"/>
                <a:cs typeface="Arial" panose="020B0604020202020204" pitchFamily="34" charset="0"/>
              </a:rPr>
              <a:t>new</a:t>
            </a:r>
            <a:r>
              <a:rPr lang="en-GB" dirty="0">
                <a:latin typeface="Arial" panose="020B0604020202020204" pitchFamily="34" charset="0"/>
                <a:cs typeface="Arial" panose="020B0604020202020204" pitchFamily="34" charset="0"/>
              </a:rPr>
              <a:t> patients should be started on this and existing patients can be reviewed for a switch at next review.</a:t>
            </a:r>
          </a:p>
          <a:p>
            <a:pPr lvl="1"/>
            <a:r>
              <a:rPr lang="en-GB" dirty="0">
                <a:latin typeface="Arial" panose="020B0604020202020204" pitchFamily="34" charset="0"/>
                <a:cs typeface="Arial" panose="020B0604020202020204" pitchFamily="34" charset="0"/>
              </a:rPr>
              <a:t>Ideally all switches should be discussed with the patient and only switched with the patients agreement, ensure clearly documented.</a:t>
            </a:r>
          </a:p>
          <a:p>
            <a:pPr lvl="1"/>
            <a:r>
              <a:rPr lang="en-GB" dirty="0">
                <a:latin typeface="Arial" panose="020B0604020202020204" pitchFamily="34" charset="0"/>
                <a:cs typeface="Arial" panose="020B0604020202020204" pitchFamily="34" charset="0"/>
              </a:rPr>
              <a:t>Note NOT all patients prescribed a DOAC are appropriate for the switch even if AF is the indication.</a:t>
            </a:r>
          </a:p>
          <a:p>
            <a:pPr lvl="2"/>
            <a:r>
              <a:rPr lang="en-GB" dirty="0" err="1">
                <a:latin typeface="Arial" panose="020B0604020202020204" pitchFamily="34" charset="0"/>
                <a:cs typeface="Arial" panose="020B0604020202020204" pitchFamily="34" charset="0"/>
              </a:rPr>
              <a:t>Eg</a:t>
            </a:r>
            <a:r>
              <a:rPr lang="en-GB" dirty="0">
                <a:latin typeface="Arial" panose="020B0604020202020204" pitchFamily="34" charset="0"/>
                <a:cs typeface="Arial" panose="020B0604020202020204" pitchFamily="34" charset="0"/>
              </a:rPr>
              <a:t> Cardiology patient where prescriber has specified a specific DOAC for them.</a:t>
            </a:r>
          </a:p>
        </p:txBody>
      </p:sp>
    </p:spTree>
    <p:extLst>
      <p:ext uri="{BB962C8B-B14F-4D97-AF65-F5344CB8AC3E}">
        <p14:creationId xmlns:p14="http://schemas.microsoft.com/office/powerpoint/2010/main" val="1254826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0944C1-A495-CEE9-9ED7-5CD33E189418}"/>
              </a:ext>
            </a:extLst>
          </p:cNvPr>
          <p:cNvSpPr>
            <a:spLocks noGrp="1"/>
          </p:cNvSpPr>
          <p:nvPr>
            <p:ph type="title"/>
          </p:nvPr>
        </p:nvSpPr>
        <p:spPr/>
        <p:txBody>
          <a:bodyPr/>
          <a:lstStyle/>
          <a:p>
            <a:r>
              <a:rPr lang="en-GB" b="1" dirty="0">
                <a:solidFill>
                  <a:srgbClr val="005EB8"/>
                </a:solidFill>
                <a:latin typeface="Arial" panose="020B0604020202020204" pitchFamily="34" charset="0"/>
                <a:cs typeface="Arial" panose="020B0604020202020204" pitchFamily="34" charset="0"/>
              </a:rPr>
              <a:t>Drug interactions</a:t>
            </a:r>
          </a:p>
        </p:txBody>
      </p:sp>
      <p:sp>
        <p:nvSpPr>
          <p:cNvPr id="3" name="Content Placeholder 2">
            <a:extLst>
              <a:ext uri="{FF2B5EF4-FFF2-40B4-BE49-F238E27FC236}">
                <a16:creationId xmlns:a16="http://schemas.microsoft.com/office/drawing/2014/main" id="{1E2FF338-4495-9662-C0F1-925E7534B3DA}"/>
              </a:ext>
            </a:extLst>
          </p:cNvPr>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on p4 updated where clinical data becomes available.</a:t>
            </a:r>
          </a:p>
          <a:p>
            <a:pPr marL="800100" lvl="1" indent="-342900">
              <a:buFont typeface="Arial" panose="020B0604020202020204" pitchFamily="34" charset="0"/>
              <a:buChar char="•"/>
            </a:pPr>
            <a:r>
              <a:rPr lang="en-GB" sz="2800" dirty="0">
                <a:latin typeface="Arial" panose="020B0604020202020204" pitchFamily="34" charset="0"/>
                <a:cs typeface="Arial" panose="020B0604020202020204" pitchFamily="34" charset="0"/>
              </a:rPr>
              <a:t>Metabolic interactions via Cytochrome P450/P-glycoprotein vary with each DOAC.</a:t>
            </a:r>
          </a:p>
          <a:p>
            <a:pPr marL="342900" indent="-342900"/>
            <a:r>
              <a:rPr lang="en-GB" sz="3200" dirty="0">
                <a:cs typeface="Arial" panose="020B0604020202020204" pitchFamily="34" charset="0"/>
              </a:rPr>
              <a:t>Apixaban mainly metabolised via CYP3A4 so affected by strong inducers/inhibitors</a:t>
            </a:r>
            <a:endParaRPr lang="en-GB" sz="32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Least interacting DOAC is </a:t>
            </a:r>
            <a:r>
              <a:rPr lang="en-GB" sz="2800" dirty="0" err="1">
                <a:latin typeface="Arial" panose="020B0604020202020204" pitchFamily="34" charset="0"/>
                <a:cs typeface="Arial" panose="020B0604020202020204" pitchFamily="34" charset="0"/>
              </a:rPr>
              <a:t>edoxaban</a:t>
            </a:r>
            <a:r>
              <a:rPr lang="en-GB" sz="2800" dirty="0">
                <a:latin typeface="Arial" panose="020B0604020202020204" pitchFamily="34" charset="0"/>
                <a:cs typeface="Arial" panose="020B0604020202020204" pitchFamily="34" charset="0"/>
              </a:rPr>
              <a:t> as weakly involved in CYP3A4 metabolism. It’s mainly a</a:t>
            </a:r>
            <a:r>
              <a:rPr lang="en-GB" i="0" u="none" strike="noStrike" baseline="0" dirty="0">
                <a:solidFill>
                  <a:srgbClr val="000000"/>
                </a:solidFill>
                <a:latin typeface="Arial" panose="020B0604020202020204" pitchFamily="34" charset="0"/>
                <a:cs typeface="Arial" panose="020B0604020202020204" pitchFamily="34" charset="0"/>
              </a:rPr>
              <a:t>ffected by strong P-</a:t>
            </a:r>
            <a:r>
              <a:rPr lang="en-GB" i="0" u="none" strike="noStrike" baseline="0" dirty="0" err="1">
                <a:solidFill>
                  <a:srgbClr val="000000"/>
                </a:solidFill>
                <a:latin typeface="Arial" panose="020B0604020202020204" pitchFamily="34" charset="0"/>
                <a:cs typeface="Arial" panose="020B0604020202020204" pitchFamily="34" charset="0"/>
              </a:rPr>
              <a:t>gp</a:t>
            </a:r>
            <a:r>
              <a:rPr lang="en-GB" i="0" u="none" strike="noStrike" baseline="0" dirty="0">
                <a:solidFill>
                  <a:srgbClr val="000000"/>
                </a:solidFill>
                <a:latin typeface="Arial" panose="020B0604020202020204" pitchFamily="34" charset="0"/>
                <a:cs typeface="Arial" panose="020B0604020202020204" pitchFamily="34" charset="0"/>
              </a:rPr>
              <a:t> inhibitors or inducers</a:t>
            </a:r>
            <a:endParaRPr lang="en-GB" sz="2800" dirty="0">
              <a:latin typeface="Arial" panose="020B0604020202020204" pitchFamily="34" charset="0"/>
              <a:cs typeface="Arial" panose="020B0604020202020204" pitchFamily="34" charset="0"/>
            </a:endParaRPr>
          </a:p>
          <a:p>
            <a:pPr marL="342900" indent="-342900"/>
            <a:r>
              <a:rPr lang="en-GB" dirty="0">
                <a:latin typeface="Arial" panose="020B0604020202020204" pitchFamily="34" charset="0"/>
                <a:cs typeface="Arial" panose="020B0604020202020204" pitchFamily="34" charset="0"/>
              </a:rPr>
              <a:t>Important to monitoring patient </a:t>
            </a:r>
            <a:r>
              <a:rPr lang="en-GB" dirty="0" err="1">
                <a:latin typeface="Arial" panose="020B0604020202020204" pitchFamily="34" charset="0"/>
                <a:cs typeface="Arial" panose="020B0604020202020204" pitchFamily="34" charset="0"/>
              </a:rPr>
              <a:t>esp</a:t>
            </a:r>
            <a:r>
              <a:rPr lang="en-GB" dirty="0">
                <a:latin typeface="Arial" panose="020B0604020202020204" pitchFamily="34" charset="0"/>
                <a:cs typeface="Arial" panose="020B0604020202020204" pitchFamily="34" charset="0"/>
              </a:rPr>
              <a:t> when new drug are started. </a:t>
            </a:r>
          </a:p>
          <a:p>
            <a:pPr marL="800100" lvl="1" indent="-342900"/>
            <a:r>
              <a:rPr lang="en-GB" sz="2400" dirty="0">
                <a:latin typeface="Arial" panose="020B0604020202020204" pitchFamily="34" charset="0"/>
                <a:cs typeface="Arial" panose="020B0604020202020204" pitchFamily="34" charset="0"/>
              </a:rPr>
              <a:t>Check SPC/BNF </a:t>
            </a:r>
          </a:p>
          <a:p>
            <a:pPr marL="800100" lvl="1" indent="-342900"/>
            <a:r>
              <a:rPr lang="en-GB" dirty="0">
                <a:latin typeface="Arial" panose="020B0604020202020204" pitchFamily="34" charset="0"/>
                <a:cs typeface="Arial" panose="020B0604020202020204" pitchFamily="34" charset="0"/>
              </a:rPr>
              <a:t>Check SPAF guideline</a:t>
            </a:r>
          </a:p>
          <a:p>
            <a:pPr marL="800100" lvl="1" indent="-342900"/>
            <a:r>
              <a:rPr lang="en-GB" dirty="0">
                <a:latin typeface="Arial" panose="020B0604020202020204" pitchFamily="34" charset="0"/>
                <a:cs typeface="Arial" panose="020B0604020202020204" pitchFamily="34" charset="0"/>
              </a:rPr>
              <a:t>Hosp only/specialist drug contact appropriate person for monitoring guidance.</a:t>
            </a:r>
          </a:p>
          <a:p>
            <a:endParaRPr lang="en-GB" dirty="0"/>
          </a:p>
        </p:txBody>
      </p:sp>
    </p:spTree>
    <p:extLst>
      <p:ext uri="{BB962C8B-B14F-4D97-AF65-F5344CB8AC3E}">
        <p14:creationId xmlns:p14="http://schemas.microsoft.com/office/powerpoint/2010/main" val="2238116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E11329D-A5FD-7690-FCB1-0D716128AE0A}"/>
              </a:ext>
            </a:extLst>
          </p:cNvPr>
          <p:cNvSpPr>
            <a:spLocks noGrp="1"/>
          </p:cNvSpPr>
          <p:nvPr>
            <p:ph type="title"/>
          </p:nvPr>
        </p:nvSpPr>
        <p:spPr/>
        <p:txBody>
          <a:bodyPr>
            <a:normAutofit fontScale="90000"/>
          </a:bodyPr>
          <a:lstStyle/>
          <a:p>
            <a:br>
              <a:rPr lang="en-GB" sz="1800" dirty="0"/>
            </a:br>
            <a:br>
              <a:rPr lang="en-GB" sz="1800" dirty="0">
                <a:latin typeface="+mn-lt"/>
              </a:rPr>
            </a:br>
            <a:br>
              <a:rPr lang="en-GB" sz="2200" b="1" dirty="0">
                <a:latin typeface="+mn-lt"/>
              </a:rPr>
            </a:br>
            <a:r>
              <a:rPr lang="en-GB" sz="4000" b="1" dirty="0">
                <a:solidFill>
                  <a:srgbClr val="005EB8"/>
                </a:solidFill>
                <a:latin typeface="Arial" panose="020B0604020202020204" pitchFamily="34" charset="0"/>
                <a:cs typeface="Arial" panose="020B0604020202020204" pitchFamily="34" charset="0"/>
              </a:rPr>
              <a:t>Patient’s weight</a:t>
            </a:r>
            <a:br>
              <a:rPr lang="en-GB" sz="1800" dirty="0">
                <a:latin typeface="+mn-lt"/>
              </a:rPr>
            </a:br>
            <a:br>
              <a:rPr lang="en-GB" sz="1800" dirty="0">
                <a:latin typeface="+mn-lt"/>
              </a:rPr>
            </a:br>
            <a:br>
              <a:rPr lang="en-GB" sz="1800" dirty="0">
                <a:latin typeface="+mn-lt"/>
              </a:rPr>
            </a:br>
            <a:r>
              <a:rPr lang="en-GB" sz="1800" dirty="0">
                <a:effectLst/>
                <a:latin typeface="+mn-lt"/>
                <a:ea typeface="Times New Roman" panose="02020603050405020304" pitchFamily="18" charset="0"/>
              </a:rPr>
              <a:t>The </a:t>
            </a:r>
            <a:r>
              <a:rPr lang="en-GB" sz="1800" dirty="0">
                <a:effectLst/>
                <a:latin typeface="+mn-lt"/>
                <a:ea typeface="Times New Roman" panose="02020603050405020304" pitchFamily="18" charset="0"/>
                <a:sym typeface="Wingdings" panose="05000000000000000000" pitchFamily="2" charset="2"/>
              </a:rPr>
              <a:t></a:t>
            </a:r>
            <a:r>
              <a:rPr lang="en-GB" sz="1800" dirty="0">
                <a:effectLst/>
                <a:latin typeface="+mn-lt"/>
                <a:ea typeface="Times New Roman" panose="02020603050405020304" pitchFamily="18" charset="0"/>
              </a:rPr>
              <a:t> symbolises indicate the drug(s) that are more appropriate due to good trial evidence or having a significant amount of experience with their use.</a:t>
            </a:r>
            <a:br>
              <a:rPr lang="en-GB" sz="3200" dirty="0">
                <a:effectLst/>
                <a:latin typeface="Times New Roman" panose="02020603050405020304" pitchFamily="18" charset="0"/>
                <a:ea typeface="Times New Roman" panose="02020603050405020304" pitchFamily="18" charset="0"/>
              </a:rPr>
            </a:br>
            <a:r>
              <a:rPr lang="en-GB" sz="3200" dirty="0">
                <a:effectLst/>
                <a:latin typeface="Arial" panose="020B0604020202020204" pitchFamily="34" charset="0"/>
                <a:ea typeface="Times New Roman" panose="02020603050405020304" pitchFamily="18" charset="0"/>
              </a:rPr>
              <a:t> </a:t>
            </a:r>
            <a:br>
              <a:rPr lang="en-GB" sz="3200" dirty="0">
                <a:effectLst/>
                <a:latin typeface="Times New Roman" panose="02020603050405020304" pitchFamily="18" charset="0"/>
                <a:ea typeface="Times New Roman" panose="02020603050405020304" pitchFamily="18" charset="0"/>
              </a:rPr>
            </a:br>
            <a:endParaRPr lang="en-GB" sz="3200" dirty="0"/>
          </a:p>
        </p:txBody>
      </p:sp>
      <p:sp>
        <p:nvSpPr>
          <p:cNvPr id="13" name="Content Placeholder 12">
            <a:extLst>
              <a:ext uri="{FF2B5EF4-FFF2-40B4-BE49-F238E27FC236}">
                <a16:creationId xmlns:a16="http://schemas.microsoft.com/office/drawing/2014/main" id="{EDA04EC5-B9D1-F7E6-47AF-A2F8DF2E0CA6}"/>
              </a:ext>
            </a:extLst>
          </p:cNvPr>
          <p:cNvSpPr>
            <a:spLocks noGrp="1"/>
          </p:cNvSpPr>
          <p:nvPr>
            <p:ph idx="1"/>
          </p:nvPr>
        </p:nvSpPr>
        <p:spPr>
          <a:xfrm>
            <a:off x="875271" y="1690688"/>
            <a:ext cx="3330969" cy="4351338"/>
          </a:xfrm>
        </p:spPr>
        <p:txBody>
          <a:bodyPr anchor="ctr">
            <a:normAutofit/>
          </a:bodyPr>
          <a:lstStyle/>
          <a:p>
            <a:r>
              <a:rPr lang="en-GB" sz="2200" dirty="0"/>
              <a:t>See SPAF (practical considerations p6)</a:t>
            </a:r>
          </a:p>
          <a:p>
            <a:pPr lvl="1"/>
            <a:r>
              <a:rPr lang="en-GB" sz="1800" dirty="0"/>
              <a:t>EHRA and local recommendation</a:t>
            </a:r>
          </a:p>
          <a:p>
            <a:r>
              <a:rPr lang="en-GB" sz="2200" dirty="0"/>
              <a:t>A guide/ One size does not fit all</a:t>
            </a:r>
          </a:p>
          <a:p>
            <a:r>
              <a:rPr lang="en-GB" sz="2200" dirty="0"/>
              <a:t>If in doubt or patient not within parameters seek specialist advice</a:t>
            </a:r>
          </a:p>
          <a:p>
            <a:endParaRPr lang="en-US" sz="1800" dirty="0"/>
          </a:p>
        </p:txBody>
      </p:sp>
      <p:graphicFrame>
        <p:nvGraphicFramePr>
          <p:cNvPr id="10" name="Table 9">
            <a:extLst>
              <a:ext uri="{FF2B5EF4-FFF2-40B4-BE49-F238E27FC236}">
                <a16:creationId xmlns:a16="http://schemas.microsoft.com/office/drawing/2014/main" id="{2CD1E0C0-4B4B-42E5-EC2C-D1A19F217C31}"/>
              </a:ext>
            </a:extLst>
          </p:cNvPr>
          <p:cNvGraphicFramePr>
            <a:graphicFrameLocks noGrp="1"/>
          </p:cNvGraphicFramePr>
          <p:nvPr/>
        </p:nvGraphicFramePr>
        <p:xfrm>
          <a:off x="4206240" y="2559905"/>
          <a:ext cx="7784618" cy="3482121"/>
        </p:xfrm>
        <a:graphic>
          <a:graphicData uri="http://schemas.openxmlformats.org/drawingml/2006/table">
            <a:tbl>
              <a:tblPr firstRow="1" firstCol="1" bandRow="1">
                <a:tableStyleId>{5C22544A-7EE6-4342-B048-85BDC9FD1C3A}</a:tableStyleId>
              </a:tblPr>
              <a:tblGrid>
                <a:gridCol w="1204793">
                  <a:extLst>
                    <a:ext uri="{9D8B030D-6E8A-4147-A177-3AD203B41FA5}">
                      <a16:colId xmlns:a16="http://schemas.microsoft.com/office/drawing/2014/main" val="3567120597"/>
                    </a:ext>
                  </a:extLst>
                </a:gridCol>
                <a:gridCol w="1061079">
                  <a:extLst>
                    <a:ext uri="{9D8B030D-6E8A-4147-A177-3AD203B41FA5}">
                      <a16:colId xmlns:a16="http://schemas.microsoft.com/office/drawing/2014/main" val="2633051852"/>
                    </a:ext>
                  </a:extLst>
                </a:gridCol>
                <a:gridCol w="1027584">
                  <a:extLst>
                    <a:ext uri="{9D8B030D-6E8A-4147-A177-3AD203B41FA5}">
                      <a16:colId xmlns:a16="http://schemas.microsoft.com/office/drawing/2014/main" val="722401438"/>
                    </a:ext>
                  </a:extLst>
                </a:gridCol>
                <a:gridCol w="1044771">
                  <a:extLst>
                    <a:ext uri="{9D8B030D-6E8A-4147-A177-3AD203B41FA5}">
                      <a16:colId xmlns:a16="http://schemas.microsoft.com/office/drawing/2014/main" val="905732069"/>
                    </a:ext>
                  </a:extLst>
                </a:gridCol>
                <a:gridCol w="1171322">
                  <a:extLst>
                    <a:ext uri="{9D8B030D-6E8A-4147-A177-3AD203B41FA5}">
                      <a16:colId xmlns:a16="http://schemas.microsoft.com/office/drawing/2014/main" val="376935165"/>
                    </a:ext>
                  </a:extLst>
                </a:gridCol>
                <a:gridCol w="1141664">
                  <a:extLst>
                    <a:ext uri="{9D8B030D-6E8A-4147-A177-3AD203B41FA5}">
                      <a16:colId xmlns:a16="http://schemas.microsoft.com/office/drawing/2014/main" val="2796045177"/>
                    </a:ext>
                  </a:extLst>
                </a:gridCol>
                <a:gridCol w="1133405">
                  <a:extLst>
                    <a:ext uri="{9D8B030D-6E8A-4147-A177-3AD203B41FA5}">
                      <a16:colId xmlns:a16="http://schemas.microsoft.com/office/drawing/2014/main" val="3922774371"/>
                    </a:ext>
                  </a:extLst>
                </a:gridCol>
              </a:tblGrid>
              <a:tr h="737043">
                <a:tc>
                  <a:txBody>
                    <a:bodyPr/>
                    <a:lstStyle/>
                    <a:p>
                      <a:r>
                        <a:rPr lang="en-GB" sz="1400" dirty="0">
                          <a:effectLst/>
                        </a:rPr>
                        <a:t>DOAC</a:t>
                      </a:r>
                      <a:endParaRPr lang="en-GB"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GB" sz="1400" b="0" dirty="0">
                          <a:solidFill>
                            <a:schemeClr val="bg1"/>
                          </a:solidFill>
                          <a:effectLst/>
                        </a:rPr>
                        <a:t> Apixaban</a:t>
                      </a:r>
                      <a:endParaRPr lang="en-GB" sz="1400" b="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400" b="0" dirty="0">
                          <a:solidFill>
                            <a:schemeClr val="bg1"/>
                          </a:solidFill>
                          <a:effectLst/>
                        </a:rPr>
                        <a:t>Rivaroxaban</a:t>
                      </a:r>
                      <a:endParaRPr lang="en-GB" sz="1400" b="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400" b="0" dirty="0">
                          <a:solidFill>
                            <a:schemeClr val="bg1"/>
                          </a:solidFill>
                          <a:effectLst/>
                        </a:rPr>
                        <a:t>Dabigatran</a:t>
                      </a:r>
                    </a:p>
                    <a:p>
                      <a:pPr algn="ctr"/>
                      <a:r>
                        <a:rPr lang="en-GB" sz="1400" b="0" dirty="0">
                          <a:solidFill>
                            <a:schemeClr val="bg1"/>
                          </a:solidFill>
                          <a:effectLst/>
                          <a:latin typeface="Times New Roman" panose="02020603050405020304" pitchFamily="18" charset="0"/>
                          <a:ea typeface="Times New Roman" panose="02020603050405020304" pitchFamily="18" charset="0"/>
                        </a:rPr>
                        <a:t>110mg</a:t>
                      </a:r>
                    </a:p>
                  </a:txBody>
                  <a:tcPr marL="68580" marR="68580" marT="0" marB="0" anchor="ctr"/>
                </a:tc>
                <a:tc>
                  <a:txBody>
                    <a:bodyPr/>
                    <a:lstStyle/>
                    <a:p>
                      <a:pPr algn="ctr"/>
                      <a:r>
                        <a:rPr lang="en-GB" sz="1400" b="0" dirty="0">
                          <a:solidFill>
                            <a:schemeClr val="bg1"/>
                          </a:solidFill>
                          <a:effectLst/>
                        </a:rPr>
                        <a:t>Dabigatran</a:t>
                      </a:r>
                    </a:p>
                    <a:p>
                      <a:pPr algn="ctr"/>
                      <a:r>
                        <a:rPr lang="en-GB" sz="1400" b="0" dirty="0">
                          <a:solidFill>
                            <a:schemeClr val="bg1"/>
                          </a:solidFill>
                          <a:effectLst/>
                          <a:latin typeface="Times New Roman" panose="02020603050405020304" pitchFamily="18" charset="0"/>
                          <a:ea typeface="Times New Roman" panose="02020603050405020304" pitchFamily="18" charset="0"/>
                        </a:rPr>
                        <a:t>150mg</a:t>
                      </a:r>
                    </a:p>
                  </a:txBody>
                  <a:tcPr marL="68580" marR="68580" marT="0" marB="0" anchor="ctr"/>
                </a:tc>
                <a:tc>
                  <a:txBody>
                    <a:bodyPr/>
                    <a:lstStyle/>
                    <a:p>
                      <a:pPr algn="ctr"/>
                      <a:r>
                        <a:rPr lang="en-GB" sz="1400" b="0" dirty="0" err="1">
                          <a:solidFill>
                            <a:schemeClr val="bg1"/>
                          </a:solidFill>
                          <a:effectLst/>
                        </a:rPr>
                        <a:t>Edoxaban</a:t>
                      </a:r>
                      <a:endParaRPr lang="en-GB" sz="1400" b="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400" b="0" dirty="0">
                          <a:solidFill>
                            <a:schemeClr val="bg1"/>
                          </a:solidFill>
                          <a:effectLst/>
                          <a:latin typeface="+mn-lt"/>
                          <a:ea typeface="Times New Roman" panose="02020603050405020304" pitchFamily="18" charset="0"/>
                        </a:rPr>
                        <a:t>Warfarin</a:t>
                      </a:r>
                    </a:p>
                  </a:txBody>
                  <a:tcPr marL="68580" marR="68580" marT="0" marB="0" anchor="ctr"/>
                </a:tc>
                <a:extLst>
                  <a:ext uri="{0D108BD9-81ED-4DB2-BD59-A6C34878D82A}">
                    <a16:rowId xmlns:a16="http://schemas.microsoft.com/office/drawing/2014/main" val="2006937311"/>
                  </a:ext>
                </a:extLst>
              </a:tr>
              <a:tr h="580560">
                <a:tc>
                  <a:txBody>
                    <a:bodyPr/>
                    <a:lstStyle/>
                    <a:p>
                      <a:r>
                        <a:rPr lang="en-GB" sz="1400" dirty="0">
                          <a:effectLst/>
                          <a:latin typeface="Times New Roman" panose="02020603050405020304" pitchFamily="18" charset="0"/>
                          <a:ea typeface="Times New Roman" panose="02020603050405020304" pitchFamily="18" charset="0"/>
                        </a:rPr>
                        <a:t>Body weight &lt;45kg</a:t>
                      </a:r>
                    </a:p>
                  </a:txBody>
                  <a:tcPr marL="68580" marR="68580" marT="0" marB="0"/>
                </a:tc>
                <a:tc>
                  <a:txBody>
                    <a:bodyPr/>
                    <a:lstStyle/>
                    <a:p>
                      <a:pPr algn="ct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ym typeface="Wingdings" panose="05000000000000000000" pitchFamily="2" charset="2"/>
                        </a:rPr>
                        <a:t></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541214221"/>
                  </a:ext>
                </a:extLst>
              </a:tr>
              <a:tr h="670998">
                <a:tc>
                  <a:txBody>
                    <a:bodyPr/>
                    <a:lstStyle/>
                    <a:p>
                      <a:r>
                        <a:rPr lang="en-GB" sz="1400" dirty="0">
                          <a:effectLst/>
                        </a:rPr>
                        <a:t>Body weight 45-120kg and BMI&lt;40kg/m</a:t>
                      </a:r>
                      <a:r>
                        <a:rPr lang="en-GB" sz="1400" baseline="30000" dirty="0">
                          <a:effectLst/>
                        </a:rPr>
                        <a:t>2</a:t>
                      </a:r>
                      <a:endParaRPr lang="en-GB"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GB" sz="1000" dirty="0">
                          <a:sym typeface="Wingdings" panose="05000000000000000000" pitchFamily="2" charset="2"/>
                        </a:rPr>
                        <a:t></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000" dirty="0">
                          <a:sym typeface="Wingdings" panose="05000000000000000000" pitchFamily="2" charset="2"/>
                        </a:rPr>
                        <a:t></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000">
                          <a:effectLst/>
                          <a:highlight>
                            <a:srgbClr val="FFFF00"/>
                          </a:highligh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000">
                          <a:effectLst/>
                          <a:highlight>
                            <a:srgbClr val="FFFF00"/>
                          </a:highligh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000" dirty="0">
                          <a:sym typeface="Wingdings" panose="05000000000000000000" pitchFamily="2" charset="2"/>
                        </a:rPr>
                        <a:t></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000" dirty="0">
                          <a:sym typeface="Wingdings" panose="05000000000000000000" pitchFamily="2" charset="2"/>
                        </a:rPr>
                        <a:t></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511436907"/>
                  </a:ext>
                </a:extLst>
              </a:tr>
              <a:tr h="641824">
                <a:tc>
                  <a:txBody>
                    <a:bodyPr/>
                    <a:lstStyle/>
                    <a:p>
                      <a:r>
                        <a:rPr lang="en-GB" sz="1400">
                          <a:effectLst/>
                        </a:rPr>
                        <a:t>Body weight 121-150kg and BMI&lt;40kgm</a:t>
                      </a:r>
                      <a:r>
                        <a:rPr lang="en-GB" sz="1400" baseline="30000">
                          <a:effectLst/>
                        </a:rPr>
                        <a:t>2</a:t>
                      </a:r>
                      <a:r>
                        <a:rPr lang="en-GB" sz="1400">
                          <a:effectLst/>
                        </a:rPr>
                        <a:t> </a:t>
                      </a:r>
                      <a:endParaRPr lang="en-GB"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GB" sz="1000" dirty="0">
                          <a:sym typeface="Wingdings" panose="05000000000000000000" pitchFamily="2" charset="2"/>
                        </a:rPr>
                        <a:t></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000" dirty="0">
                          <a:sym typeface="Wingdings" panose="05000000000000000000" pitchFamily="2" charset="2"/>
                        </a:rPr>
                        <a:t></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0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0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0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000" dirty="0">
                          <a:sym typeface="Wingdings" panose="05000000000000000000" pitchFamily="2" charset="2"/>
                        </a:rPr>
                        <a:t></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56406270"/>
                  </a:ext>
                </a:extLst>
              </a:tr>
              <a:tr h="598063">
                <a:tc>
                  <a:txBody>
                    <a:bodyPr/>
                    <a:lstStyle/>
                    <a:p>
                      <a:r>
                        <a:rPr lang="en-GB" sz="1400" dirty="0">
                          <a:effectLst/>
                        </a:rPr>
                        <a:t>Body weight &gt;150kg or BMI&gt;40kgm</a:t>
                      </a:r>
                      <a:r>
                        <a:rPr lang="en-GB" sz="1400" baseline="30000" dirty="0">
                          <a:effectLst/>
                        </a:rPr>
                        <a:t>2</a:t>
                      </a:r>
                      <a:endParaRPr lang="en-GB"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GB" sz="10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0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0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0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0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000" dirty="0">
                          <a:sym typeface="Wingdings" panose="05000000000000000000" pitchFamily="2" charset="2"/>
                        </a:rPr>
                        <a:t></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847332816"/>
                  </a:ext>
                </a:extLst>
              </a:tr>
            </a:tbl>
          </a:graphicData>
        </a:graphic>
      </p:graphicFrame>
    </p:spTree>
    <p:extLst>
      <p:ext uri="{BB962C8B-B14F-4D97-AF65-F5344CB8AC3E}">
        <p14:creationId xmlns:p14="http://schemas.microsoft.com/office/powerpoint/2010/main" val="2552755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1EE97-1336-E0E5-543A-DD1465B32360}"/>
              </a:ext>
            </a:extLst>
          </p:cNvPr>
          <p:cNvSpPr>
            <a:spLocks noGrp="1"/>
          </p:cNvSpPr>
          <p:nvPr>
            <p:ph type="title"/>
          </p:nvPr>
        </p:nvSpPr>
        <p:spPr/>
        <p:txBody>
          <a:bodyPr/>
          <a:lstStyle/>
          <a:p>
            <a:r>
              <a:rPr lang="en-GB" sz="4400" b="1" dirty="0">
                <a:solidFill>
                  <a:srgbClr val="005EB8"/>
                </a:solidFill>
                <a:effectLst/>
                <a:latin typeface="Arial" panose="020B0604020202020204" pitchFamily="34" charset="0"/>
                <a:ea typeface="Times New Roman" panose="02020603050405020304" pitchFamily="18" charset="0"/>
              </a:rPr>
              <a:t>Patient information and resources</a:t>
            </a:r>
            <a:br>
              <a:rPr lang="en-GB" sz="4400" dirty="0">
                <a:solidFill>
                  <a:srgbClr val="005EB8"/>
                </a:solidFill>
                <a:effectLst/>
                <a:latin typeface="Times New Roman" panose="02020603050405020304" pitchFamily="18" charset="0"/>
                <a:ea typeface="Times New Roman" panose="02020603050405020304" pitchFamily="18" charset="0"/>
              </a:rPr>
            </a:br>
            <a:endParaRPr lang="en-GB" dirty="0">
              <a:solidFill>
                <a:srgbClr val="005EB8"/>
              </a:solidFill>
            </a:endParaRPr>
          </a:p>
        </p:txBody>
      </p:sp>
      <p:sp>
        <p:nvSpPr>
          <p:cNvPr id="3" name="Content Placeholder 2">
            <a:extLst>
              <a:ext uri="{FF2B5EF4-FFF2-40B4-BE49-F238E27FC236}">
                <a16:creationId xmlns:a16="http://schemas.microsoft.com/office/drawing/2014/main" id="{0E9F8B4E-0A84-89D9-1DD7-F34D456074B4}"/>
              </a:ext>
            </a:extLst>
          </p:cNvPr>
          <p:cNvSpPr>
            <a:spLocks noGrp="1"/>
          </p:cNvSpPr>
          <p:nvPr>
            <p:ph idx="1"/>
          </p:nvPr>
        </p:nvSpPr>
        <p:spPr>
          <a:xfrm>
            <a:off x="838200" y="1434164"/>
            <a:ext cx="10515600" cy="4742799"/>
          </a:xfrm>
        </p:spPr>
        <p:txBody>
          <a:bodyPr>
            <a:normAutofit/>
          </a:bodyPr>
          <a:lstStyle/>
          <a:p>
            <a:pPr marL="0" indent="0">
              <a:buNone/>
            </a:pPr>
            <a:r>
              <a:rPr lang="en-GB" sz="2000" dirty="0">
                <a:effectLst/>
                <a:latin typeface="Arial" panose="020B0604020202020204" pitchFamily="34" charset="0"/>
                <a:ea typeface="Times New Roman" panose="02020603050405020304" pitchFamily="18" charset="0"/>
                <a:cs typeface="Arial" panose="020B0604020202020204" pitchFamily="34" charset="0"/>
              </a:rPr>
              <a:t>Drug information booklets:</a:t>
            </a: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cs typeface="Arial" panose="020B0604020202020204" pitchFamily="34" charset="0"/>
              </a:rPr>
              <a:t>A </a:t>
            </a:r>
            <a:r>
              <a:rPr lang="en-GB" sz="2000" b="1" dirty="0">
                <a:effectLst/>
                <a:latin typeface="Arial" panose="020B0604020202020204" pitchFamily="34" charset="0"/>
                <a:ea typeface="Times New Roman" panose="02020603050405020304" pitchFamily="18" charset="0"/>
                <a:cs typeface="Arial" panose="020B0604020202020204" pitchFamily="34" charset="0"/>
              </a:rPr>
              <a:t>warfarin </a:t>
            </a:r>
            <a:r>
              <a:rPr lang="en-GB" sz="2000" dirty="0">
                <a:effectLst/>
                <a:latin typeface="Arial" panose="020B0604020202020204" pitchFamily="34" charset="0"/>
                <a:ea typeface="Times New Roman" panose="02020603050405020304" pitchFamily="18" charset="0"/>
                <a:cs typeface="Arial" panose="020B0604020202020204" pitchFamily="34" charset="0"/>
              </a:rPr>
              <a:t>anticoagulant record (yellow book) can be ordered via </a:t>
            </a:r>
            <a:r>
              <a:rPr lang="en-GB" sz="20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NHS Forms</a:t>
            </a:r>
            <a:r>
              <a:rPr lang="en-GB" sz="2000" dirty="0">
                <a:effectLst/>
                <a:latin typeface="Arial" panose="020B0604020202020204" pitchFamily="34" charset="0"/>
                <a:ea typeface="Times New Roman" panose="02020603050405020304" pitchFamily="18" charset="0"/>
                <a:cs typeface="Arial" panose="020B0604020202020204" pitchFamily="34" charset="0"/>
              </a:rPr>
              <a:t> or </a:t>
            </a:r>
            <a:r>
              <a:rPr lang="en-GB" sz="20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Primary Care Support England (PCSE)</a:t>
            </a:r>
            <a:r>
              <a:rPr lang="en-GB" sz="2000" dirty="0">
                <a:effectLst/>
                <a:latin typeface="Arial" panose="020B0604020202020204" pitchFamily="34" charset="0"/>
                <a:ea typeface="Times New Roman" panose="02020603050405020304" pitchFamily="18" charset="0"/>
                <a:cs typeface="Arial" panose="020B0604020202020204" pitchFamily="34" charset="0"/>
              </a:rPr>
              <a:t> </a:t>
            </a:r>
          </a:p>
          <a:p>
            <a:pPr marL="342900" lvl="0" indent="-342900">
              <a:buFont typeface="Symbol" panose="05050102010706020507" pitchFamily="18" charset="2"/>
              <a:buChar char=""/>
            </a:pPr>
            <a:r>
              <a:rPr lang="en-GB" sz="2000" b="1" dirty="0" err="1">
                <a:effectLst/>
                <a:latin typeface="Arial" panose="020B0604020202020204" pitchFamily="34" charset="0"/>
                <a:ea typeface="Times New Roman" panose="02020603050405020304" pitchFamily="18" charset="0"/>
                <a:cs typeface="Arial" panose="020B0604020202020204" pitchFamily="34" charset="0"/>
              </a:rPr>
              <a:t>Edoxaban</a:t>
            </a:r>
            <a:r>
              <a:rPr lang="en-GB" sz="2000" dirty="0">
                <a:effectLst/>
                <a:latin typeface="Arial" panose="020B0604020202020204" pitchFamily="34" charset="0"/>
                <a:ea typeface="Times New Roman" panose="02020603050405020304" pitchFamily="18" charset="0"/>
                <a:cs typeface="Arial" panose="020B0604020202020204" pitchFamily="34" charset="0"/>
              </a:rPr>
              <a:t>- </a:t>
            </a:r>
            <a:r>
              <a:rPr lang="en-GB" sz="2000" dirty="0" err="1">
                <a:effectLst/>
                <a:latin typeface="Arial" panose="020B0604020202020204" pitchFamily="34" charset="0"/>
                <a:ea typeface="Times New Roman" panose="02020603050405020304" pitchFamily="18" charset="0"/>
                <a:cs typeface="Arial" panose="020B0604020202020204" pitchFamily="34" charset="0"/>
              </a:rPr>
              <a:t>Lixiana</a:t>
            </a:r>
            <a:r>
              <a:rPr lang="en-GB" sz="2000" dirty="0">
                <a:effectLst/>
                <a:latin typeface="Arial" panose="020B0604020202020204" pitchFamily="34" charset="0"/>
                <a:ea typeface="Times New Roman" panose="02020603050405020304" pitchFamily="18" charset="0"/>
                <a:cs typeface="Arial" panose="020B0604020202020204" pitchFamily="34" charset="0"/>
              </a:rPr>
              <a:t>® </a:t>
            </a:r>
            <a:r>
              <a:rPr lang="en-GB" sz="20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4"/>
              </a:rPr>
              <a:t>patient information</a:t>
            </a:r>
            <a:r>
              <a:rPr lang="en-GB" sz="2000" dirty="0">
                <a:effectLst/>
                <a:latin typeface="Arial" panose="020B0604020202020204" pitchFamily="34" charset="0"/>
                <a:ea typeface="Times New Roman" panose="02020603050405020304" pitchFamily="18" charset="0"/>
                <a:cs typeface="Arial" panose="020B0604020202020204" pitchFamily="34" charset="0"/>
              </a:rPr>
              <a:t> and </a:t>
            </a:r>
            <a:r>
              <a:rPr lang="en-GB" sz="20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5"/>
              </a:rPr>
              <a:t>alert cards</a:t>
            </a:r>
            <a:r>
              <a:rPr lang="en-GB" sz="2000" dirty="0">
                <a:effectLst/>
                <a:latin typeface="Arial" panose="020B0604020202020204" pitchFamily="34" charset="0"/>
                <a:ea typeface="Times New Roman" panose="02020603050405020304" pitchFamily="18" charset="0"/>
                <a:cs typeface="Arial" panose="020B0604020202020204" pitchFamily="34" charset="0"/>
              </a:rPr>
              <a:t> can be downloaded and printed from the links or ordered from </a:t>
            </a:r>
            <a:r>
              <a:rPr lang="en-GB" sz="2000" dirty="0">
                <a:solidFill>
                  <a:srgbClr val="242424"/>
                </a:solidFill>
                <a:effectLst/>
                <a:latin typeface="Arial" panose="020B0604020202020204" pitchFamily="34" charset="0"/>
                <a:ea typeface="Times New Roman" panose="02020603050405020304" pitchFamily="18" charset="0"/>
                <a:cs typeface="Arial" panose="020B0604020202020204" pitchFamily="34" charset="0"/>
              </a:rPr>
              <a:t>Daiichi Sankyo UK</a:t>
            </a:r>
            <a:r>
              <a:rPr lang="en-GB" sz="2000" dirty="0">
                <a:effectLst/>
                <a:latin typeface="Arial" panose="020B0604020202020204" pitchFamily="34" charset="0"/>
                <a:ea typeface="Times New Roman" panose="02020603050405020304" pitchFamily="18" charset="0"/>
                <a:cs typeface="Arial" panose="020B0604020202020204" pitchFamily="34" charset="0"/>
              </a:rPr>
              <a:t> (telephone </a:t>
            </a:r>
            <a:r>
              <a:rPr lang="en-GB" sz="20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6"/>
              </a:rPr>
              <a:t>0800 198 5000</a:t>
            </a:r>
            <a:r>
              <a:rPr lang="en-GB" sz="2000" dirty="0">
                <a:effectLst/>
                <a:latin typeface="Arial" panose="020B0604020202020204" pitchFamily="34" charset="0"/>
                <a:ea typeface="Times New Roman" panose="02020603050405020304" pitchFamily="18" charset="0"/>
                <a:cs typeface="Arial" panose="020B0604020202020204" pitchFamily="34" charset="0"/>
              </a:rPr>
              <a:t>)</a:t>
            </a:r>
            <a:r>
              <a:rPr lang="en-GB" sz="2000" dirty="0">
                <a:solidFill>
                  <a:srgbClr val="161616"/>
                </a:solidFill>
                <a:effectLst/>
                <a:latin typeface="Arial" panose="020B0604020202020204" pitchFamily="34" charset="0"/>
                <a:ea typeface="Times New Roman" panose="02020603050405020304" pitchFamily="18" charset="0"/>
                <a:cs typeface="Arial" panose="020B0604020202020204" pitchFamily="34" charset="0"/>
              </a:rPr>
              <a:t>.</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pPr>
            <a:r>
              <a:rPr lang="en-GB" sz="2000" b="1" dirty="0">
                <a:effectLst/>
                <a:latin typeface="Arial" panose="020B0604020202020204" pitchFamily="34" charset="0"/>
                <a:ea typeface="Times New Roman" panose="02020603050405020304" pitchFamily="18" charset="0"/>
                <a:cs typeface="Arial" panose="020B0604020202020204" pitchFamily="34" charset="0"/>
              </a:rPr>
              <a:t>Apixaban</a:t>
            </a:r>
            <a:r>
              <a:rPr lang="en-GB" sz="2000" dirty="0">
                <a:effectLst/>
                <a:latin typeface="Arial" panose="020B0604020202020204" pitchFamily="34" charset="0"/>
                <a:ea typeface="Times New Roman" panose="02020603050405020304" pitchFamily="18" charset="0"/>
                <a:cs typeface="Arial" panose="020B0604020202020204" pitchFamily="34" charset="0"/>
              </a:rPr>
              <a:t> (Eliquis®) </a:t>
            </a:r>
            <a:r>
              <a:rPr lang="en-GB" sz="20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7"/>
              </a:rPr>
              <a:t>patient information</a:t>
            </a:r>
            <a:r>
              <a:rPr lang="en-GB" sz="2000" dirty="0">
                <a:effectLst/>
                <a:latin typeface="Arial" panose="020B0604020202020204" pitchFamily="34" charset="0"/>
                <a:ea typeface="Times New Roman" panose="02020603050405020304" pitchFamily="18" charset="0"/>
                <a:cs typeface="Arial" panose="020B0604020202020204" pitchFamily="34" charset="0"/>
              </a:rPr>
              <a:t> and </a:t>
            </a:r>
            <a:r>
              <a:rPr lang="en-GB" sz="20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8"/>
              </a:rPr>
              <a:t>alert cards</a:t>
            </a:r>
            <a:r>
              <a:rPr lang="en-GB" sz="2000" dirty="0">
                <a:effectLst/>
                <a:latin typeface="Arial" panose="020B0604020202020204" pitchFamily="34" charset="0"/>
                <a:ea typeface="Times New Roman" panose="02020603050405020304" pitchFamily="18" charset="0"/>
                <a:cs typeface="Arial" panose="020B0604020202020204" pitchFamily="34" charset="0"/>
              </a:rPr>
              <a:t> can be downloaded and printed from the links or ordered from Bristol-Myers </a:t>
            </a: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Squibb Medical Information (telephone: </a:t>
            </a:r>
            <a:r>
              <a:rPr lang="en-GB" sz="20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0800 731 1736</a:t>
            </a: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e-mail: </a:t>
            </a:r>
            <a:r>
              <a:rPr lang="en-GB" sz="20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9"/>
              </a:rPr>
              <a:t>medical.information@bms.com</a:t>
            </a: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GB" sz="2000" dirty="0">
                <a:effectLst/>
                <a:latin typeface="Arial" panose="020B0604020202020204" pitchFamily="34" charset="0"/>
                <a:ea typeface="Times New Roman" panose="02020603050405020304" pitchFamily="18" charset="0"/>
                <a:cs typeface="Arial" panose="020B0604020202020204" pitchFamily="34" charset="0"/>
              </a:rPr>
              <a:t> </a:t>
            </a:r>
          </a:p>
          <a:p>
            <a:pPr marL="342900" lvl="0" indent="-342900">
              <a:buFont typeface="Symbol" panose="05050102010706020507" pitchFamily="18" charset="2"/>
              <a:buChar char=""/>
            </a:pPr>
            <a:r>
              <a:rPr lang="en-GB" sz="2000" b="1" dirty="0">
                <a:effectLst/>
                <a:latin typeface="Arial" panose="020B0604020202020204" pitchFamily="34" charset="0"/>
                <a:ea typeface="Times New Roman" panose="02020603050405020304" pitchFamily="18" charset="0"/>
                <a:cs typeface="Arial" panose="020B0604020202020204" pitchFamily="34" charset="0"/>
              </a:rPr>
              <a:t>Rivaroxaban</a:t>
            </a:r>
            <a:r>
              <a:rPr lang="en-GB" sz="2000" dirty="0">
                <a:effectLst/>
                <a:latin typeface="Arial" panose="020B0604020202020204" pitchFamily="34" charset="0"/>
                <a:ea typeface="Times New Roman" panose="02020603050405020304" pitchFamily="18" charset="0"/>
                <a:cs typeface="Arial" panose="020B0604020202020204" pitchFamily="34" charset="0"/>
              </a:rPr>
              <a:t> – Xarelto® </a:t>
            </a:r>
            <a:r>
              <a:rPr lang="en-GB" sz="20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10"/>
              </a:rPr>
              <a:t>patient information booklets</a:t>
            </a:r>
            <a:r>
              <a:rPr lang="en-GB" sz="2000" dirty="0">
                <a:effectLst/>
                <a:latin typeface="Arial" panose="020B0604020202020204" pitchFamily="34" charset="0"/>
                <a:ea typeface="Times New Roman" panose="02020603050405020304" pitchFamily="18" charset="0"/>
                <a:cs typeface="Arial" panose="020B0604020202020204" pitchFamily="34" charset="0"/>
              </a:rPr>
              <a:t> and </a:t>
            </a:r>
            <a:r>
              <a:rPr lang="en-GB" sz="20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11"/>
              </a:rPr>
              <a:t>alert cards</a:t>
            </a:r>
            <a:r>
              <a:rPr lang="en-GB" sz="2000" dirty="0">
                <a:effectLst/>
                <a:latin typeface="Arial" panose="020B0604020202020204" pitchFamily="34" charset="0"/>
                <a:ea typeface="Times New Roman" panose="02020603050405020304" pitchFamily="18" charset="0"/>
                <a:cs typeface="Arial" panose="020B0604020202020204" pitchFamily="34" charset="0"/>
              </a:rPr>
              <a:t> can be downloaded from links or from </a:t>
            </a:r>
            <a:r>
              <a:rPr lang="en-GB" sz="20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12"/>
              </a:rPr>
              <a:t>http://www.xarelto-info.co.uk/hcp/</a:t>
            </a:r>
            <a:r>
              <a:rPr lang="en-GB" sz="2000" dirty="0">
                <a:effectLst/>
                <a:latin typeface="Arial" panose="020B0604020202020204" pitchFamily="34" charset="0"/>
                <a:ea typeface="Times New Roman" panose="02020603050405020304" pitchFamily="18" charset="0"/>
                <a:cs typeface="Arial" panose="020B0604020202020204" pitchFamily="34" charset="0"/>
              </a:rPr>
              <a:t> </a:t>
            </a:r>
          </a:p>
          <a:p>
            <a:pPr marL="342900" lvl="0" indent="-342900">
              <a:buFont typeface="Symbol" panose="05050102010706020507" pitchFamily="18" charset="2"/>
              <a:buChar char=""/>
            </a:pPr>
            <a:r>
              <a:rPr lang="en-GB" sz="2000" b="1" dirty="0">
                <a:effectLst/>
                <a:latin typeface="Arial" panose="020B0604020202020204" pitchFamily="34" charset="0"/>
                <a:ea typeface="Times New Roman" panose="02020603050405020304" pitchFamily="18" charset="0"/>
                <a:cs typeface="Arial" panose="020B0604020202020204" pitchFamily="34" charset="0"/>
              </a:rPr>
              <a:t>Dabigatran</a:t>
            </a:r>
            <a:r>
              <a:rPr lang="en-GB" sz="2000" dirty="0">
                <a:effectLst/>
                <a:latin typeface="Arial" panose="020B0604020202020204" pitchFamily="34" charset="0"/>
                <a:ea typeface="Times New Roman" panose="02020603050405020304" pitchFamily="18" charset="0"/>
                <a:cs typeface="Arial" panose="020B0604020202020204" pitchFamily="34" charset="0"/>
              </a:rPr>
              <a:t> – Pradaxa® </a:t>
            </a:r>
            <a:r>
              <a:rPr lang="en-GB" sz="20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13"/>
              </a:rPr>
              <a:t>patient information</a:t>
            </a:r>
            <a:r>
              <a:rPr lang="en-GB" sz="2000" dirty="0">
                <a:effectLst/>
                <a:latin typeface="Arial" panose="020B0604020202020204" pitchFamily="34" charset="0"/>
                <a:ea typeface="Times New Roman" panose="02020603050405020304" pitchFamily="18" charset="0"/>
                <a:cs typeface="Arial" panose="020B0604020202020204" pitchFamily="34" charset="0"/>
              </a:rPr>
              <a:t> and </a:t>
            </a:r>
            <a:r>
              <a:rPr lang="en-GB" sz="20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14"/>
              </a:rPr>
              <a:t>alert card</a:t>
            </a:r>
            <a:r>
              <a:rPr lang="en-GB" sz="2000" dirty="0">
                <a:effectLst/>
                <a:latin typeface="Arial" panose="020B0604020202020204" pitchFamily="34" charset="0"/>
                <a:ea typeface="Times New Roman" panose="02020603050405020304" pitchFamily="18" charset="0"/>
                <a:cs typeface="Arial" panose="020B0604020202020204" pitchFamily="34" charset="0"/>
              </a:rPr>
              <a:t> can be downloaded and printed from the links or ordered by HCP only from </a:t>
            </a:r>
            <a:r>
              <a:rPr lang="en-GB" sz="20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15"/>
              </a:rPr>
              <a:t>distribution.bra@boehringer-ingelheim.com</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67817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F4B0F-4AEA-A493-A0FD-EA1153CB211C}"/>
              </a:ext>
            </a:extLst>
          </p:cNvPr>
          <p:cNvSpPr>
            <a:spLocks noGrp="1"/>
          </p:cNvSpPr>
          <p:nvPr>
            <p:ph type="title"/>
          </p:nvPr>
        </p:nvSpPr>
        <p:spPr>
          <a:xfrm>
            <a:off x="838200" y="365125"/>
            <a:ext cx="10515600" cy="1261544"/>
          </a:xfrm>
        </p:spPr>
        <p:txBody>
          <a:bodyPr>
            <a:normAutofit fontScale="90000"/>
          </a:bodyPr>
          <a:lstStyle/>
          <a:p>
            <a:r>
              <a:rPr lang="en-GB" b="1" dirty="0">
                <a:solidFill>
                  <a:srgbClr val="005EB8"/>
                </a:solidFill>
                <a:latin typeface="Arial" panose="020B0604020202020204" pitchFamily="34" charset="0"/>
                <a:cs typeface="Arial" panose="020B0604020202020204" pitchFamily="34" charset="0"/>
              </a:rPr>
              <a:t>Renal monitoring</a:t>
            </a:r>
            <a:br>
              <a:rPr lang="en-GB" dirty="0"/>
            </a:br>
            <a:endParaRPr lang="en-GB" dirty="0"/>
          </a:p>
        </p:txBody>
      </p:sp>
      <p:sp>
        <p:nvSpPr>
          <p:cNvPr id="3" name="Content Placeholder 2">
            <a:extLst>
              <a:ext uri="{FF2B5EF4-FFF2-40B4-BE49-F238E27FC236}">
                <a16:creationId xmlns:a16="http://schemas.microsoft.com/office/drawing/2014/main" id="{A86AC6F7-378E-8F58-AB83-45D65F5F7912}"/>
              </a:ext>
            </a:extLst>
          </p:cNvPr>
          <p:cNvSpPr>
            <a:spLocks noGrp="1"/>
          </p:cNvSpPr>
          <p:nvPr>
            <p:ph idx="1"/>
          </p:nvPr>
        </p:nvSpPr>
        <p:spPr>
          <a:xfrm>
            <a:off x="838200" y="1289785"/>
            <a:ext cx="10515600" cy="5203090"/>
          </a:xfrm>
        </p:spPr>
        <p:txBody>
          <a:bodyPr>
            <a:normAutofit lnSpcReduction="10000"/>
          </a:bodyPr>
          <a:lstStyle/>
          <a:p>
            <a:pPr marL="0" indent="0">
              <a:buNone/>
            </a:pPr>
            <a:r>
              <a:rPr lang="en-GB" sz="2000" b="1" dirty="0">
                <a:effectLst/>
                <a:latin typeface="Arial" panose="020B0604020202020204" pitchFamily="34" charset="0"/>
                <a:ea typeface="Times New Roman" panose="02020603050405020304" pitchFamily="18" charset="0"/>
              </a:rPr>
              <a:t>Current guidance</a:t>
            </a:r>
          </a:p>
          <a:p>
            <a:pPr marL="0" indent="0">
              <a:buNone/>
            </a:pPr>
            <a:r>
              <a:rPr lang="en-GB" sz="2000" b="1" dirty="0">
                <a:effectLst/>
                <a:latin typeface="Arial" panose="020B0604020202020204" pitchFamily="34" charset="0"/>
                <a:ea typeface="Times New Roman" panose="02020603050405020304" pitchFamily="18" charset="0"/>
              </a:rPr>
              <a:t>U&amp;E:</a:t>
            </a:r>
          </a:p>
          <a:p>
            <a:pPr marL="0" indent="0">
              <a:buNone/>
            </a:pPr>
            <a:r>
              <a:rPr lang="en-GB" sz="2000" dirty="0">
                <a:solidFill>
                  <a:srgbClr val="4472C4"/>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GB" sz="2000" dirty="0">
                <a:solidFill>
                  <a:srgbClr val="4472C4"/>
                </a:solidFill>
                <a:effectLst/>
                <a:latin typeface="Arial" panose="020B0604020202020204" pitchFamily="34" charset="0"/>
                <a:ea typeface="Times New Roman" panose="02020603050405020304" pitchFamily="18" charset="0"/>
              </a:rPr>
              <a:t> </a:t>
            </a:r>
            <a:r>
              <a:rPr lang="en-GB" sz="2000" dirty="0" err="1">
                <a:solidFill>
                  <a:srgbClr val="4472C4"/>
                </a:solidFill>
                <a:effectLst/>
                <a:latin typeface="Arial" panose="020B0604020202020204" pitchFamily="34" charset="0"/>
                <a:ea typeface="Times New Roman" panose="02020603050405020304" pitchFamily="18" charset="0"/>
              </a:rPr>
              <a:t>CrCl</a:t>
            </a:r>
            <a:r>
              <a:rPr lang="en-GB" sz="2000" dirty="0">
                <a:solidFill>
                  <a:srgbClr val="4472C4"/>
                </a:solidFill>
                <a:effectLst/>
                <a:latin typeface="Arial" panose="020B0604020202020204" pitchFamily="34" charset="0"/>
                <a:ea typeface="Times New Roman" panose="02020603050405020304" pitchFamily="18" charset="0"/>
              </a:rPr>
              <a:t> &gt;60ml/min – annually </a:t>
            </a:r>
            <a:endParaRPr lang="en-GB" sz="2000" dirty="0">
              <a:effectLst/>
              <a:latin typeface="Times New Roman" panose="02020603050405020304" pitchFamily="18" charset="0"/>
              <a:ea typeface="Times New Roman" panose="02020603050405020304" pitchFamily="18" charset="0"/>
            </a:endParaRPr>
          </a:p>
          <a:p>
            <a:pPr marL="0" indent="0">
              <a:buNone/>
            </a:pPr>
            <a:r>
              <a:rPr lang="en-GB" sz="2000" dirty="0">
                <a:solidFill>
                  <a:srgbClr val="4472C4"/>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GB" sz="2000" dirty="0">
                <a:solidFill>
                  <a:srgbClr val="4472C4"/>
                </a:solidFill>
                <a:effectLst/>
                <a:latin typeface="Arial" panose="020B0604020202020204" pitchFamily="34" charset="0"/>
                <a:ea typeface="Times New Roman" panose="02020603050405020304" pitchFamily="18" charset="0"/>
              </a:rPr>
              <a:t> </a:t>
            </a:r>
            <a:r>
              <a:rPr lang="en-GB" sz="2000" dirty="0" err="1">
                <a:solidFill>
                  <a:srgbClr val="4472C4"/>
                </a:solidFill>
                <a:effectLst/>
                <a:latin typeface="Arial" panose="020B0604020202020204" pitchFamily="34" charset="0"/>
                <a:ea typeface="Times New Roman" panose="02020603050405020304" pitchFamily="18" charset="0"/>
              </a:rPr>
              <a:t>CrCl</a:t>
            </a:r>
            <a:r>
              <a:rPr lang="en-GB" sz="2000" dirty="0">
                <a:solidFill>
                  <a:srgbClr val="4472C4"/>
                </a:solidFill>
                <a:effectLst/>
                <a:latin typeface="Arial" panose="020B0604020202020204" pitchFamily="34" charset="0"/>
                <a:ea typeface="Times New Roman" panose="02020603050405020304" pitchFamily="18" charset="0"/>
              </a:rPr>
              <a:t> 36 – 60ml/min – every 6 months</a:t>
            </a:r>
            <a:endParaRPr lang="en-GB" sz="2000" dirty="0">
              <a:effectLst/>
              <a:latin typeface="Times New Roman" panose="02020603050405020304" pitchFamily="18" charset="0"/>
              <a:ea typeface="Times New Roman" panose="02020603050405020304" pitchFamily="18" charset="0"/>
            </a:endParaRPr>
          </a:p>
          <a:p>
            <a:pPr marL="0" indent="0">
              <a:buNone/>
            </a:pPr>
            <a:r>
              <a:rPr lang="en-GB" sz="2000" dirty="0">
                <a:solidFill>
                  <a:srgbClr val="4472C4"/>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GB" sz="2000" dirty="0">
                <a:solidFill>
                  <a:srgbClr val="4472C4"/>
                </a:solidFill>
                <a:effectLst/>
                <a:latin typeface="Arial" panose="020B0604020202020204" pitchFamily="34" charset="0"/>
                <a:ea typeface="Times New Roman" panose="02020603050405020304" pitchFamily="18" charset="0"/>
              </a:rPr>
              <a:t> </a:t>
            </a:r>
            <a:r>
              <a:rPr lang="en-GB" sz="2000" dirty="0" err="1">
                <a:solidFill>
                  <a:srgbClr val="4472C4"/>
                </a:solidFill>
                <a:effectLst/>
                <a:latin typeface="Arial" panose="020B0604020202020204" pitchFamily="34" charset="0"/>
                <a:ea typeface="Times New Roman" panose="02020603050405020304" pitchFamily="18" charset="0"/>
              </a:rPr>
              <a:t>CrCl</a:t>
            </a:r>
            <a:r>
              <a:rPr lang="en-GB" sz="2000" dirty="0">
                <a:solidFill>
                  <a:srgbClr val="4472C4"/>
                </a:solidFill>
                <a:effectLst/>
                <a:latin typeface="Arial" panose="020B0604020202020204" pitchFamily="34" charset="0"/>
                <a:ea typeface="Times New Roman" panose="02020603050405020304" pitchFamily="18" charset="0"/>
              </a:rPr>
              <a:t> 15 – 35ml/min – every 3 months</a:t>
            </a:r>
            <a:endParaRPr lang="en-GB" sz="2000" dirty="0">
              <a:effectLst/>
              <a:latin typeface="Times New Roman" panose="02020603050405020304" pitchFamily="18" charset="0"/>
              <a:ea typeface="Times New Roman" panose="02020603050405020304" pitchFamily="18" charset="0"/>
            </a:endParaRPr>
          </a:p>
          <a:p>
            <a:pPr marL="0" indent="0">
              <a:buNone/>
            </a:pPr>
            <a:r>
              <a:rPr lang="en-GB" sz="2000" dirty="0">
                <a:solidFill>
                  <a:srgbClr val="4472C4"/>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GB" sz="2000" dirty="0">
                <a:solidFill>
                  <a:srgbClr val="4472C4"/>
                </a:solidFill>
                <a:effectLst/>
                <a:latin typeface="Arial" panose="020B0604020202020204" pitchFamily="34" charset="0"/>
                <a:ea typeface="Times New Roman" panose="02020603050405020304" pitchFamily="18" charset="0"/>
              </a:rPr>
              <a:t> </a:t>
            </a:r>
            <a:r>
              <a:rPr lang="en-GB" sz="2000" dirty="0" err="1">
                <a:solidFill>
                  <a:srgbClr val="4472C4"/>
                </a:solidFill>
                <a:effectLst/>
                <a:latin typeface="Arial" panose="020B0604020202020204" pitchFamily="34" charset="0"/>
                <a:ea typeface="Times New Roman" panose="02020603050405020304" pitchFamily="18" charset="0"/>
              </a:rPr>
              <a:t>CrCl</a:t>
            </a:r>
            <a:r>
              <a:rPr lang="en-GB" sz="2000" dirty="0">
                <a:solidFill>
                  <a:srgbClr val="4472C4"/>
                </a:solidFill>
                <a:effectLst/>
                <a:latin typeface="Arial" panose="020B0604020202020204" pitchFamily="34" charset="0"/>
                <a:ea typeface="Times New Roman" panose="02020603050405020304" pitchFamily="18" charset="0"/>
              </a:rPr>
              <a:t> &lt;15ml/min- do not use</a:t>
            </a:r>
            <a:endParaRPr lang="en-GB" sz="2000" dirty="0"/>
          </a:p>
          <a:p>
            <a:pPr marL="0" indent="0">
              <a:buNone/>
            </a:pPr>
            <a:r>
              <a:rPr lang="en-GB" sz="2000" b="1" dirty="0">
                <a:latin typeface="Arial" panose="020B0604020202020204" pitchFamily="34" charset="0"/>
                <a:ea typeface="Times New Roman" panose="02020603050405020304" pitchFamily="18" charset="0"/>
              </a:rPr>
              <a:t>Updated as per national guidance NICE CKS and SPS</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err="1">
                <a:effectLst/>
                <a:latin typeface="Arial" panose="020B0604020202020204" pitchFamily="34" charset="0"/>
                <a:ea typeface="Times New Roman" panose="02020603050405020304" pitchFamily="18" charset="0"/>
              </a:rPr>
              <a:t>CrCl</a:t>
            </a:r>
            <a:r>
              <a:rPr lang="en-GB" sz="2000" dirty="0">
                <a:effectLst/>
                <a:latin typeface="Arial" panose="020B0604020202020204" pitchFamily="34" charset="0"/>
                <a:ea typeface="Times New Roman" panose="02020603050405020304" pitchFamily="18" charset="0"/>
              </a:rPr>
              <a:t> &gt;60ml/min – annually</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err="1">
                <a:effectLst/>
                <a:latin typeface="Arial" panose="020B0604020202020204" pitchFamily="34" charset="0"/>
                <a:ea typeface="Times New Roman" panose="02020603050405020304" pitchFamily="18" charset="0"/>
              </a:rPr>
              <a:t>CrCl</a:t>
            </a:r>
            <a:r>
              <a:rPr lang="en-GB" sz="2000" dirty="0">
                <a:effectLst/>
                <a:latin typeface="Arial" panose="020B0604020202020204" pitchFamily="34" charset="0"/>
                <a:ea typeface="Times New Roman" panose="02020603050405020304" pitchFamily="18" charset="0"/>
              </a:rPr>
              <a:t>&lt;60ml/min- the frequency of monitoring (in months) can be guided by the </a:t>
            </a:r>
            <a:r>
              <a:rPr lang="en-GB" sz="2000" dirty="0" err="1">
                <a:effectLst/>
                <a:latin typeface="Arial" panose="020B0604020202020204" pitchFamily="34" charset="0"/>
                <a:ea typeface="Times New Roman" panose="02020603050405020304" pitchFamily="18" charset="0"/>
              </a:rPr>
              <a:t>CrCl</a:t>
            </a:r>
            <a:r>
              <a:rPr lang="en-GB" sz="2000" dirty="0">
                <a:effectLst/>
                <a:latin typeface="Arial" panose="020B0604020202020204" pitchFamily="34" charset="0"/>
                <a:ea typeface="Times New Roman" panose="02020603050405020304" pitchFamily="18" charset="0"/>
              </a:rPr>
              <a:t> divided by 10. </a:t>
            </a:r>
            <a:endParaRPr lang="en-GB" sz="2000" dirty="0">
              <a:effectLst/>
              <a:latin typeface="Times New Roman" panose="02020603050405020304" pitchFamily="18" charset="0"/>
              <a:ea typeface="Times New Roman" panose="02020603050405020304" pitchFamily="18" charset="0"/>
            </a:endParaRPr>
          </a:p>
          <a:p>
            <a:pPr marL="107315"/>
            <a:r>
              <a:rPr lang="en-GB" sz="2000" dirty="0">
                <a:effectLst/>
                <a:latin typeface="Arial" panose="020B0604020202020204" pitchFamily="34" charset="0"/>
                <a:ea typeface="Times New Roman" panose="02020603050405020304" pitchFamily="18" charset="0"/>
              </a:rPr>
              <a:t>For example, if </a:t>
            </a:r>
            <a:r>
              <a:rPr lang="en-GB" sz="2000" dirty="0" err="1">
                <a:effectLst/>
                <a:latin typeface="Arial" panose="020B0604020202020204" pitchFamily="34" charset="0"/>
                <a:ea typeface="Times New Roman" panose="02020603050405020304" pitchFamily="18" charset="0"/>
              </a:rPr>
              <a:t>CrCl</a:t>
            </a:r>
            <a:r>
              <a:rPr lang="en-GB" sz="2000" dirty="0">
                <a:effectLst/>
                <a:latin typeface="Arial" panose="020B0604020202020204" pitchFamily="34" charset="0"/>
                <a:ea typeface="Times New Roman" panose="02020603050405020304" pitchFamily="18" charset="0"/>
              </a:rPr>
              <a:t> is 30 mL/minute then monitor patient every 3 months.</a:t>
            </a:r>
          </a:p>
          <a:p>
            <a:pPr marL="0" indent="0">
              <a:buNone/>
            </a:pPr>
            <a:endParaRPr lang="en-GB" sz="2000" b="1" dirty="0">
              <a:latin typeface="Arial" panose="020B0604020202020204" pitchFamily="34" charset="0"/>
              <a:ea typeface="Times New Roman" panose="02020603050405020304" pitchFamily="18" charset="0"/>
            </a:endParaRPr>
          </a:p>
          <a:p>
            <a:pPr marL="0" indent="0">
              <a:buNone/>
            </a:pPr>
            <a:r>
              <a:rPr lang="en-GB" sz="2000" b="1" dirty="0">
                <a:latin typeface="Arial" panose="020B0604020202020204" pitchFamily="34" charset="0"/>
                <a:ea typeface="Times New Roman" panose="02020603050405020304" pitchFamily="18" charset="0"/>
              </a:rPr>
              <a:t>Both options available for practitioners to decide on which is most suitable for the patient and practice.</a:t>
            </a:r>
            <a:endParaRPr lang="en-GB" sz="2000" b="1" dirty="0">
              <a:effectLst/>
              <a:latin typeface="Times New Roman" panose="02020603050405020304" pitchFamily="18" charset="0"/>
              <a:ea typeface="Times New Roman" panose="02020603050405020304" pitchFamily="18" charset="0"/>
            </a:endParaRPr>
          </a:p>
          <a:p>
            <a:pPr marL="0" indent="0">
              <a:buNone/>
            </a:pP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59900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5835-4062-D635-4CA1-D1D4EF1D4792}"/>
              </a:ext>
            </a:extLst>
          </p:cNvPr>
          <p:cNvSpPr>
            <a:spLocks noGrp="1"/>
          </p:cNvSpPr>
          <p:nvPr>
            <p:ph type="title"/>
          </p:nvPr>
        </p:nvSpPr>
        <p:spPr/>
        <p:txBody>
          <a:bodyPr>
            <a:normAutofit fontScale="90000"/>
          </a:bodyPr>
          <a:lstStyle/>
          <a:p>
            <a:r>
              <a:rPr lang="en-GB" b="1" dirty="0">
                <a:solidFill>
                  <a:srgbClr val="005EB8"/>
                </a:solidFill>
                <a:latin typeface="Arial" panose="020B0604020202020204" pitchFamily="34" charset="0"/>
                <a:cs typeface="Arial" panose="020B0604020202020204" pitchFamily="34" charset="0"/>
              </a:rPr>
              <a:t>Switching between anticoagulants</a:t>
            </a:r>
            <a:br>
              <a:rPr lang="en-GB" dirty="0"/>
            </a:br>
            <a:br>
              <a:rPr lang="en-GB" dirty="0"/>
            </a:br>
            <a:endParaRPr lang="en-GB" dirty="0"/>
          </a:p>
        </p:txBody>
      </p:sp>
      <p:sp>
        <p:nvSpPr>
          <p:cNvPr id="3" name="Content Placeholder 2">
            <a:extLst>
              <a:ext uri="{FF2B5EF4-FFF2-40B4-BE49-F238E27FC236}">
                <a16:creationId xmlns:a16="http://schemas.microsoft.com/office/drawing/2014/main" id="{7DD81D4F-6A4F-FEA2-1932-96762DC22361}"/>
              </a:ext>
            </a:extLst>
          </p:cNvPr>
          <p:cNvSpPr>
            <a:spLocks noGrp="1"/>
          </p:cNvSpPr>
          <p:nvPr>
            <p:ph idx="1"/>
          </p:nvPr>
        </p:nvSpPr>
        <p:spPr>
          <a:xfrm>
            <a:off x="742217" y="1027906"/>
            <a:ext cx="10515600" cy="3776278"/>
          </a:xfrm>
        </p:spPr>
        <p:txBody>
          <a:bodyPr/>
          <a:lstStyle/>
          <a:p>
            <a:endParaRPr lang="en-GB" dirty="0"/>
          </a:p>
          <a:p>
            <a:pPr marL="0" indent="0">
              <a:buNone/>
            </a:pPr>
            <a:r>
              <a:rPr lang="en-GB" sz="2200" dirty="0"/>
              <a:t>The </a:t>
            </a:r>
            <a:r>
              <a:rPr lang="en-GB" sz="2200" dirty="0">
                <a:hlinkClick r:id="rId2"/>
              </a:rPr>
              <a:t>National Guidance </a:t>
            </a:r>
            <a:r>
              <a:rPr lang="en-GB" sz="2200" dirty="0"/>
              <a:t>gives pragmatic guidance and recommends that the INR should be &lt;2.5 when the DOAC is started.</a:t>
            </a:r>
          </a:p>
          <a:p>
            <a:pPr marL="0" indent="0">
              <a:buNone/>
            </a:pPr>
            <a:endParaRPr lang="en-GB" sz="2200" dirty="0"/>
          </a:p>
          <a:p>
            <a:pPr lvl="1"/>
            <a:r>
              <a:rPr lang="en-GB" sz="2200" dirty="0"/>
              <a:t>If INR &lt;2 commence DOAC the same day</a:t>
            </a:r>
          </a:p>
          <a:p>
            <a:pPr lvl="1"/>
            <a:r>
              <a:rPr lang="en-GB" sz="2200" dirty="0"/>
              <a:t>If INR between 2 and 2.5 commence DOAC the next day ideally (or the same day)</a:t>
            </a:r>
          </a:p>
          <a:p>
            <a:pPr lvl="1"/>
            <a:r>
              <a:rPr lang="en-GB" sz="2200" dirty="0"/>
              <a:t>If INR between 2.5 and 3 withhold warfarin for 24-72 hours and then initiate DOAC</a:t>
            </a:r>
          </a:p>
          <a:p>
            <a:endParaRPr lang="en-GB" dirty="0"/>
          </a:p>
          <a:p>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43C05169-0E60-66F9-016A-1CCD32211211}"/>
              </a:ext>
            </a:extLst>
          </p:cNvPr>
          <p:cNvPicPr>
            <a:picLocks noChangeAspect="1"/>
          </p:cNvPicPr>
          <p:nvPr/>
        </p:nvPicPr>
        <p:blipFill>
          <a:blip r:embed="rId3"/>
          <a:stretch>
            <a:fillRect/>
          </a:stretch>
        </p:blipFill>
        <p:spPr>
          <a:xfrm>
            <a:off x="301006" y="5896303"/>
            <a:ext cx="882423" cy="624034"/>
          </a:xfrm>
          <a:prstGeom prst="rect">
            <a:avLst/>
          </a:prstGeom>
        </p:spPr>
      </p:pic>
      <p:sp>
        <p:nvSpPr>
          <p:cNvPr id="6" name="TextBox 5">
            <a:extLst>
              <a:ext uri="{FF2B5EF4-FFF2-40B4-BE49-F238E27FC236}">
                <a16:creationId xmlns:a16="http://schemas.microsoft.com/office/drawing/2014/main" id="{2CB704B4-2B69-07EC-845E-45C77E2A9A36}"/>
              </a:ext>
            </a:extLst>
          </p:cNvPr>
          <p:cNvSpPr txBox="1"/>
          <p:nvPr/>
        </p:nvSpPr>
        <p:spPr>
          <a:xfrm>
            <a:off x="1701373" y="5610591"/>
            <a:ext cx="6097604" cy="646331"/>
          </a:xfrm>
          <a:prstGeom prst="rect">
            <a:avLst/>
          </a:prstGeom>
          <a:noFill/>
        </p:spPr>
        <p:txBody>
          <a:bodyPr wrap="square">
            <a:spAutoFit/>
          </a:bodyPr>
          <a:lstStyle/>
          <a:p>
            <a:r>
              <a:rPr lang="en-GB" b="1" dirty="0"/>
              <a:t>Prescribe </a:t>
            </a:r>
            <a:r>
              <a:rPr lang="en-GB" b="1" dirty="0" err="1"/>
              <a:t>edoxaban</a:t>
            </a:r>
            <a:r>
              <a:rPr lang="en-GB" b="1" dirty="0"/>
              <a:t> first line as per Sheffield formulary</a:t>
            </a:r>
          </a:p>
          <a:p>
            <a:pPr marL="0" indent="-57150">
              <a:buNone/>
            </a:pPr>
            <a:r>
              <a:rPr lang="en-GB" sz="1800" b="1" dirty="0">
                <a:cs typeface="Arial" panose="020B0604020202020204" pitchFamily="34" charset="0"/>
              </a:rPr>
              <a:t>Alert colleagues to this guideline</a:t>
            </a:r>
          </a:p>
        </p:txBody>
      </p:sp>
    </p:spTree>
    <p:extLst>
      <p:ext uri="{BB962C8B-B14F-4D97-AF65-F5344CB8AC3E}">
        <p14:creationId xmlns:p14="http://schemas.microsoft.com/office/powerpoint/2010/main" val="2539935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7" name="Title 2">
            <a:extLst>
              <a:ext uri="{FF2B5EF4-FFF2-40B4-BE49-F238E27FC236}">
                <a16:creationId xmlns:a16="http://schemas.microsoft.com/office/drawing/2014/main" id="{1D8F22B9-82CD-4CB2-849F-87BF873ECA6F}"/>
              </a:ext>
            </a:extLst>
          </p:cNvPr>
          <p:cNvSpPr txBox="1">
            <a:spLocks/>
          </p:cNvSpPr>
          <p:nvPr/>
        </p:nvSpPr>
        <p:spPr>
          <a:xfrm>
            <a:off x="1828800" y="312275"/>
            <a:ext cx="7056255" cy="5940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0000FF"/>
                </a:solidFill>
                <a:latin typeface="Arial" panose="020B0604020202020204" pitchFamily="34" charset="0"/>
                <a:cs typeface="Arial" panose="020B0604020202020204" pitchFamily="34" charset="0"/>
              </a:rPr>
              <a:t>	</a:t>
            </a:r>
          </a:p>
        </p:txBody>
      </p:sp>
      <p:sp>
        <p:nvSpPr>
          <p:cNvPr id="9" name="Content Placeholder 1">
            <a:extLst>
              <a:ext uri="{FF2B5EF4-FFF2-40B4-BE49-F238E27FC236}">
                <a16:creationId xmlns:a16="http://schemas.microsoft.com/office/drawing/2014/main" id="{D1507FCA-69C5-4339-83F7-EC26CEB6364F}"/>
              </a:ext>
            </a:extLst>
          </p:cNvPr>
          <p:cNvSpPr txBox="1">
            <a:spLocks/>
          </p:cNvSpPr>
          <p:nvPr/>
        </p:nvSpPr>
        <p:spPr>
          <a:xfrm>
            <a:off x="1346289" y="5720506"/>
            <a:ext cx="8712154" cy="723012"/>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100" dirty="0">
              <a:solidFill>
                <a:srgbClr val="FF0000"/>
              </a:solidFill>
              <a:latin typeface="Arial" panose="020B0604020202020204" pitchFamily="34" charset="0"/>
              <a:cs typeface="Arial" panose="020B0604020202020204" pitchFamily="34" charset="0"/>
            </a:endParaRPr>
          </a:p>
          <a:p>
            <a:pPr marL="400050" lvl="1" indent="0">
              <a:buFont typeface="Arial" panose="020B0604020202020204" pitchFamily="34" charset="0"/>
              <a:buNone/>
            </a:pPr>
            <a:r>
              <a:rPr lang="en-GB" sz="5500" b="1" dirty="0">
                <a:solidFill>
                  <a:prstClr val="black"/>
                </a:solidFill>
                <a:latin typeface="Arial" panose="020B0604020202020204" pitchFamily="34" charset="0"/>
                <a:cs typeface="Arial" panose="020B0604020202020204" pitchFamily="34" charset="0"/>
              </a:rPr>
              <a:t>	</a:t>
            </a:r>
          </a:p>
          <a:p>
            <a:pPr marL="400050" lvl="1" indent="0">
              <a:buFont typeface="Arial" panose="020B0604020202020204" pitchFamily="34" charset="0"/>
              <a:buNone/>
            </a:pPr>
            <a:endParaRPr lang="en-GB" sz="5500" b="1" dirty="0">
              <a:solidFill>
                <a:prstClr val="black"/>
              </a:solidFill>
              <a:latin typeface="Arial" panose="020B0604020202020204" pitchFamily="34" charset="0"/>
              <a:cs typeface="Arial" panose="020B0604020202020204" pitchFamily="34" charset="0"/>
            </a:endParaRPr>
          </a:p>
          <a:p>
            <a:pPr marL="400050" lvl="1" indent="0">
              <a:buFont typeface="Arial" panose="020B0604020202020204" pitchFamily="34" charset="0"/>
              <a:buNone/>
            </a:pPr>
            <a:endParaRPr lang="en-GB" sz="5500" b="1" dirty="0">
              <a:solidFill>
                <a:prstClr val="black"/>
              </a:solidFill>
              <a:latin typeface="Arial" panose="020B0604020202020204" pitchFamily="34" charset="0"/>
              <a:cs typeface="Arial" panose="020B0604020202020204" pitchFamily="34" charset="0"/>
            </a:endParaRPr>
          </a:p>
          <a:p>
            <a:pPr marL="400050" lvl="1" indent="0">
              <a:buFont typeface="Arial" panose="020B0604020202020204" pitchFamily="34" charset="0"/>
              <a:buNone/>
            </a:pPr>
            <a:endParaRPr lang="en-GB" sz="5500" b="1" dirty="0">
              <a:solidFill>
                <a:prstClr val="black"/>
              </a:solidFill>
              <a:latin typeface="Arial" panose="020B0604020202020204" pitchFamily="34" charset="0"/>
              <a:cs typeface="Arial" panose="020B0604020202020204" pitchFamily="34" charset="0"/>
            </a:endParaRPr>
          </a:p>
          <a:p>
            <a:pPr marL="400050" lvl="1" indent="0">
              <a:buFont typeface="Arial" panose="020B0604020202020204" pitchFamily="34" charset="0"/>
              <a:buNone/>
            </a:pPr>
            <a:endParaRPr lang="en-GB" b="1" dirty="0">
              <a:solidFill>
                <a:prstClr val="black"/>
              </a:solidFill>
              <a:latin typeface="Arial" panose="020B0604020202020204" pitchFamily="34" charset="0"/>
              <a:cs typeface="Arial" panose="020B0604020202020204" pitchFamily="34" charset="0"/>
            </a:endParaRPr>
          </a:p>
          <a:p>
            <a:endParaRPr lang="en-GB" dirty="0"/>
          </a:p>
        </p:txBody>
      </p:sp>
      <p:sp>
        <p:nvSpPr>
          <p:cNvPr id="3" name="Content Placeholder 1">
            <a:extLst>
              <a:ext uri="{FF2B5EF4-FFF2-40B4-BE49-F238E27FC236}">
                <a16:creationId xmlns:a16="http://schemas.microsoft.com/office/drawing/2014/main" id="{1747837A-8C06-76A3-CA53-1499C90E11C6}"/>
              </a:ext>
            </a:extLst>
          </p:cNvPr>
          <p:cNvSpPr txBox="1">
            <a:spLocks/>
          </p:cNvSpPr>
          <p:nvPr/>
        </p:nvSpPr>
        <p:spPr>
          <a:xfrm>
            <a:off x="530208" y="2290836"/>
            <a:ext cx="11328227" cy="373860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1905" indent="0">
              <a:lnSpc>
                <a:spcPct val="120000"/>
              </a:lnSpc>
              <a:spcBef>
                <a:spcPts val="0"/>
              </a:spcBef>
              <a:spcAft>
                <a:spcPts val="600"/>
              </a:spcAft>
              <a:buNone/>
            </a:pP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4EE3890-17A6-A9E7-BAD0-3CABE284F803}"/>
              </a:ext>
            </a:extLst>
          </p:cNvPr>
          <p:cNvSpPr txBox="1"/>
          <p:nvPr/>
        </p:nvSpPr>
        <p:spPr>
          <a:xfrm>
            <a:off x="530208" y="414481"/>
            <a:ext cx="5019693" cy="1508105"/>
          </a:xfrm>
          <a:prstGeom prst="rect">
            <a:avLst/>
          </a:prstGeom>
          <a:noFill/>
        </p:spPr>
        <p:txBody>
          <a:bodyPr wrap="square">
            <a:spAutoFit/>
          </a:bodyPr>
          <a:lstStyle/>
          <a:p>
            <a:pPr algn="ctr"/>
            <a:r>
              <a:rPr lang="en-GB" sz="4400" dirty="0"/>
              <a:t>Patient leaflet: link </a:t>
            </a:r>
            <a:r>
              <a:rPr lang="en-GB" sz="3000" dirty="0">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here</a:t>
            </a:r>
            <a:r>
              <a:rPr lang="en-GB" sz="30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GB" dirty="0">
                <a:solidFill>
                  <a:schemeClr val="accent1"/>
                </a:solidFill>
                <a:latin typeface="Arial" panose="020B0604020202020204" pitchFamily="34" charset="0"/>
                <a:ea typeface="Times New Roman" panose="02020603050405020304" pitchFamily="18" charset="0"/>
                <a:cs typeface="Arial" panose="020B0604020202020204" pitchFamily="34" charset="0"/>
              </a:rPr>
              <a:t>(on intranet  medicines and prescribing under practice resources)</a:t>
            </a:r>
            <a:endParaRPr lang="en-GB"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1" name="Picture 10">
            <a:extLst>
              <a:ext uri="{FF2B5EF4-FFF2-40B4-BE49-F238E27FC236}">
                <a16:creationId xmlns:a16="http://schemas.microsoft.com/office/drawing/2014/main" id="{76F4F884-D007-8C1C-B3C4-64275B331B11}"/>
              </a:ext>
            </a:extLst>
          </p:cNvPr>
          <p:cNvPicPr>
            <a:picLocks noChangeAspect="1"/>
          </p:cNvPicPr>
          <p:nvPr/>
        </p:nvPicPr>
        <p:blipFill rotWithShape="1">
          <a:blip r:embed="rId5">
            <a:extLst>
              <a:ext uri="{28A0092B-C50C-407E-A947-70E740481C1C}">
                <a14:useLocalDpi xmlns:a14="http://schemas.microsoft.com/office/drawing/2010/main" val="0"/>
              </a:ext>
            </a:extLst>
          </a:blip>
          <a:srcRect l="14902" t="21017" r="20977" b="8673"/>
          <a:stretch/>
        </p:blipFill>
        <p:spPr bwMode="auto">
          <a:xfrm>
            <a:off x="6637678" y="3349979"/>
            <a:ext cx="4881660" cy="2931128"/>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2A55179D-1883-99AB-4170-30AA93811D96}"/>
              </a:ext>
            </a:extLst>
          </p:cNvPr>
          <p:cNvPicPr>
            <a:picLocks noChangeAspect="1"/>
          </p:cNvPicPr>
          <p:nvPr/>
        </p:nvPicPr>
        <p:blipFill rotWithShape="1">
          <a:blip r:embed="rId6"/>
          <a:srcRect l="15850" t="17637" r="21952" b="7162"/>
          <a:stretch/>
        </p:blipFill>
        <p:spPr bwMode="auto">
          <a:xfrm>
            <a:off x="530209" y="3111062"/>
            <a:ext cx="5512042" cy="3373815"/>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C2DDD286-3145-08C9-AD94-C90A2E6C5E9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376" t="35928" r="23725" b="7967"/>
          <a:stretch/>
        </p:blipFill>
        <p:spPr bwMode="auto">
          <a:xfrm>
            <a:off x="5456217" y="608448"/>
            <a:ext cx="4749334" cy="25442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07993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5" name="Title 2">
            <a:extLst>
              <a:ext uri="{FF2B5EF4-FFF2-40B4-BE49-F238E27FC236}">
                <a16:creationId xmlns:a16="http://schemas.microsoft.com/office/drawing/2014/main" id="{5EEAF4EA-6944-4001-8EBE-3494B6318735}"/>
              </a:ext>
            </a:extLst>
          </p:cNvPr>
          <p:cNvSpPr txBox="1">
            <a:spLocks/>
          </p:cNvSpPr>
          <p:nvPr/>
        </p:nvSpPr>
        <p:spPr>
          <a:xfrm>
            <a:off x="834873" y="541217"/>
            <a:ext cx="8718702" cy="14114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endParaRPr lang="en-GB" sz="2800" b="1" dirty="0">
              <a:solidFill>
                <a:srgbClr val="0070C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57DC967-8902-B0AA-417C-EFDF928CC7D7}"/>
              </a:ext>
            </a:extLst>
          </p:cNvPr>
          <p:cNvSpPr txBox="1"/>
          <p:nvPr/>
        </p:nvSpPr>
        <p:spPr>
          <a:xfrm>
            <a:off x="399065" y="291318"/>
            <a:ext cx="9154510" cy="984885"/>
          </a:xfrm>
          <a:prstGeom prst="rect">
            <a:avLst/>
          </a:prstGeom>
          <a:noFill/>
        </p:spPr>
        <p:txBody>
          <a:bodyPr wrap="square" rtlCol="0">
            <a:spAutoFit/>
          </a:bodyPr>
          <a:lstStyle/>
          <a:p>
            <a:pPr algn="ctr">
              <a:lnSpc>
                <a:spcPct val="150000"/>
              </a:lnSpc>
            </a:pPr>
            <a:r>
              <a:rPr lang="en-GB" sz="2800" b="1" dirty="0">
                <a:solidFill>
                  <a:srgbClr val="0070C0"/>
                </a:solidFill>
                <a:latin typeface="Arial" panose="020B0604020202020204" pitchFamily="34" charset="0"/>
                <a:cs typeface="Arial" panose="020B0604020202020204" pitchFamily="34" charset="0"/>
              </a:rPr>
              <a:t>Education &amp;Training </a:t>
            </a:r>
          </a:p>
          <a:p>
            <a:pPr algn="just"/>
            <a:endParaRPr lang="en-GB"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B3C99AD6-1317-6E39-22A4-68192FD2FB85}"/>
              </a:ext>
            </a:extLst>
          </p:cNvPr>
          <p:cNvSpPr txBox="1"/>
          <p:nvPr/>
        </p:nvSpPr>
        <p:spPr>
          <a:xfrm>
            <a:off x="255740" y="702469"/>
            <a:ext cx="12514328" cy="5786199"/>
          </a:xfrm>
          <a:prstGeom prst="rect">
            <a:avLst/>
          </a:prstGeom>
          <a:noFill/>
        </p:spPr>
        <p:txBody>
          <a:bodyPr wrap="square" rtlCol="0">
            <a:spAutoFit/>
          </a:bodyPr>
          <a:lstStyle/>
          <a:p>
            <a:r>
              <a:rPr lang="en-GB" sz="2000" b="1" dirty="0">
                <a:solidFill>
                  <a:srgbClr val="0070C0"/>
                </a:solidFill>
                <a:latin typeface="Arial" panose="020B0604020202020204" pitchFamily="34" charset="0"/>
                <a:cs typeface="Arial" panose="020B0604020202020204" pitchFamily="34" charset="0"/>
              </a:rPr>
              <a:t>PrescQIPP</a:t>
            </a:r>
          </a:p>
          <a:p>
            <a:r>
              <a:rPr lang="en-GB" sz="2000" b="1" dirty="0">
                <a:solidFill>
                  <a:schemeClr val="accent6">
                    <a:lumMod val="75000"/>
                  </a:schemeClr>
                </a:solidFill>
                <a:effectLst/>
                <a:latin typeface="Helvetica" panose="020B0604020202020204" pitchFamily="34" charset="0"/>
                <a:ea typeface="Times New Roman" panose="02020603050405020304" pitchFamily="18" charset="0"/>
              </a:rPr>
              <a:t>Clinical Masterclass - </a:t>
            </a:r>
            <a:r>
              <a:rPr lang="en-GB" sz="2000" b="1" dirty="0">
                <a:solidFill>
                  <a:schemeClr val="accent1"/>
                </a:solidFill>
                <a:effectLst/>
                <a:latin typeface="Helvetica" panose="020B0604020202020204" pitchFamily="34" charset="0"/>
                <a:ea typeface="Times New Roman" panose="02020603050405020304" pitchFamily="18" charset="0"/>
              </a:rPr>
              <a:t>Supporting self management</a:t>
            </a:r>
            <a:r>
              <a:rPr lang="en-GB" sz="1800" b="1" dirty="0">
                <a:solidFill>
                  <a:schemeClr val="accent1"/>
                </a:solidFill>
                <a:effectLst/>
                <a:latin typeface="Helvetica" panose="020B0604020202020204" pitchFamily="34" charset="0"/>
                <a:ea typeface="Times New Roman" panose="02020603050405020304" pitchFamily="18" charset="0"/>
              </a:rPr>
              <a:t> </a:t>
            </a:r>
            <a:br>
              <a:rPr lang="en-GB" sz="1800" dirty="0">
                <a:solidFill>
                  <a:srgbClr val="656565"/>
                </a:solidFill>
                <a:effectLst/>
                <a:latin typeface="Helvetica" panose="020B0604020202020204" pitchFamily="34" charset="0"/>
                <a:ea typeface="Times New Roman" panose="02020603050405020304" pitchFamily="18" charset="0"/>
              </a:rPr>
            </a:br>
            <a:r>
              <a:rPr lang="en-GB" sz="1800" b="1" dirty="0">
                <a:effectLst/>
                <a:latin typeface="Helvetica" panose="020B0604020202020204" pitchFamily="34" charset="0"/>
                <a:ea typeface="Times New Roman" panose="02020603050405020304" pitchFamily="18" charset="0"/>
              </a:rPr>
              <a:t>Wednesday 13th September 13.00 - 14.00</a:t>
            </a:r>
            <a:br>
              <a:rPr lang="en-GB" sz="1800" dirty="0">
                <a:solidFill>
                  <a:srgbClr val="656565"/>
                </a:solidFill>
                <a:effectLst/>
                <a:latin typeface="Helvetica" panose="020B0604020202020204" pitchFamily="34" charset="0"/>
                <a:ea typeface="Times New Roman" panose="02020603050405020304" pitchFamily="18" charset="0"/>
              </a:rPr>
            </a:br>
            <a:r>
              <a:rPr lang="en-GB" sz="1800" dirty="0">
                <a:effectLst/>
                <a:latin typeface="Helvetica" panose="020B0604020202020204" pitchFamily="34" charset="0"/>
                <a:ea typeface="Times New Roman" panose="02020603050405020304" pitchFamily="18" charset="0"/>
              </a:rPr>
              <a:t>Register </a:t>
            </a:r>
            <a:r>
              <a:rPr lang="en-GB" dirty="0">
                <a:latin typeface="Helvetica" panose="020B0604020202020204" pitchFamily="34" charset="0"/>
                <a:ea typeface="Times New Roman" panose="02020603050405020304" pitchFamily="18" charset="0"/>
                <a:hlinkClick r:id="rId4"/>
              </a:rPr>
              <a:t>here:</a:t>
            </a:r>
            <a:r>
              <a:rPr lang="en-GB" sz="1800" dirty="0">
                <a:effectLst/>
                <a:latin typeface="Helvetica" panose="020B0604020202020204" pitchFamily="34" charset="0"/>
                <a:ea typeface="Times New Roman" panose="02020603050405020304" pitchFamily="18" charset="0"/>
              </a:rPr>
              <a:t>  Professor Collins is NHSE Clinical Director, Personalised Care Group.</a:t>
            </a:r>
            <a:br>
              <a:rPr lang="en-GB" sz="1800" dirty="0">
                <a:effectLst/>
                <a:latin typeface="Helvetica" panose="020B0604020202020204" pitchFamily="34" charset="0"/>
                <a:ea typeface="Times New Roman" panose="02020603050405020304" pitchFamily="18" charset="0"/>
              </a:rPr>
            </a:br>
            <a:r>
              <a:rPr lang="en-GB" sz="1800" dirty="0">
                <a:effectLst/>
                <a:latin typeface="Helvetica" panose="020B0604020202020204" pitchFamily="34" charset="0"/>
                <a:ea typeface="Times New Roman" panose="02020603050405020304" pitchFamily="18" charset="0"/>
              </a:rPr>
              <a:t>He was a community consultant in pain management and in parallel worked for a decade with the Health Foundation. He has researched and published widely on self-management support, shared decision making, care planning, co-production, patient activation and patient engagement</a:t>
            </a:r>
          </a:p>
          <a:p>
            <a:endParaRPr lang="en-GB" sz="2000" u="sng" dirty="0">
              <a:solidFill>
                <a:srgbClr val="656565"/>
              </a:solidFill>
              <a:latin typeface="Helvetica" panose="020B0604020202020204" pitchFamily="34" charset="0"/>
              <a:ea typeface="Calibri" panose="020F0502020204030204" pitchFamily="34" charset="0"/>
              <a:cs typeface="Arial" panose="020B0604020202020204" pitchFamily="34" charset="0"/>
            </a:endParaRPr>
          </a:p>
          <a:p>
            <a:r>
              <a:rPr lang="en-GB" sz="2000" b="1" dirty="0">
                <a:solidFill>
                  <a:schemeClr val="accent6">
                    <a:lumMod val="75000"/>
                  </a:schemeClr>
                </a:solidFill>
                <a:effectLst/>
                <a:latin typeface="Helvetica" panose="020B0604020202020204" pitchFamily="34" charset="0"/>
                <a:ea typeface="Times New Roman" panose="02020603050405020304" pitchFamily="18" charset="0"/>
              </a:rPr>
              <a:t>Healthcare webinar series (1 of 6): </a:t>
            </a:r>
            <a:r>
              <a:rPr lang="en-GB" sz="2000" b="1" dirty="0">
                <a:solidFill>
                  <a:srgbClr val="0066CC"/>
                </a:solidFill>
                <a:effectLst/>
                <a:latin typeface="Helvetica" panose="020B0604020202020204" pitchFamily="34" charset="0"/>
                <a:ea typeface="Times New Roman" panose="02020603050405020304" pitchFamily="18" charset="0"/>
              </a:rPr>
              <a:t>PrescQIPP carbon awareness and sustainability </a:t>
            </a:r>
            <a:br>
              <a:rPr lang="en-GB" sz="1800" dirty="0">
                <a:solidFill>
                  <a:srgbClr val="656565"/>
                </a:solidFill>
                <a:effectLst/>
                <a:latin typeface="Helvetica" panose="020B0604020202020204" pitchFamily="34" charset="0"/>
                <a:ea typeface="Times New Roman" panose="02020603050405020304" pitchFamily="18" charset="0"/>
              </a:rPr>
            </a:br>
            <a:r>
              <a:rPr lang="en-GB" sz="1800" b="1" dirty="0">
                <a:effectLst/>
                <a:latin typeface="Helvetica" panose="020B0604020202020204" pitchFamily="34" charset="0"/>
                <a:ea typeface="Times New Roman" panose="02020603050405020304" pitchFamily="18" charset="0"/>
              </a:rPr>
              <a:t>Thursday 28th September 13.00 - 14.00</a:t>
            </a:r>
            <a:br>
              <a:rPr lang="en-GB" sz="1800" dirty="0">
                <a:effectLst/>
                <a:latin typeface="Helvetica" panose="020B0604020202020204" pitchFamily="34" charset="0"/>
                <a:ea typeface="Times New Roman" panose="02020603050405020304" pitchFamily="18" charset="0"/>
              </a:rPr>
            </a:br>
            <a:r>
              <a:rPr lang="en-GB" sz="1800" dirty="0">
                <a:effectLst/>
                <a:latin typeface="Helvetica" panose="020B0604020202020204" pitchFamily="34" charset="0"/>
                <a:ea typeface="Times New Roman" panose="02020603050405020304" pitchFamily="18" charset="0"/>
              </a:rPr>
              <a:t>Register </a:t>
            </a:r>
            <a:r>
              <a:rPr lang="en-GB" sz="1800" dirty="0">
                <a:effectLst/>
                <a:latin typeface="Helvetica" panose="020B0604020202020204" pitchFamily="34" charset="0"/>
                <a:ea typeface="Times New Roman" panose="02020603050405020304" pitchFamily="18" charset="0"/>
                <a:hlinkClick r:id="rId5"/>
              </a:rPr>
              <a:t>here</a:t>
            </a:r>
            <a:endParaRPr lang="en-GB" sz="1800" dirty="0">
              <a:effectLst/>
              <a:latin typeface="Helvetica" panose="020B0604020202020204" pitchFamily="34" charset="0"/>
              <a:ea typeface="Times New Roman" panose="02020603050405020304" pitchFamily="18" charset="0"/>
            </a:endParaRPr>
          </a:p>
          <a:p>
            <a:endParaRPr lang="en-GB" u="sng" dirty="0">
              <a:solidFill>
                <a:srgbClr val="656565"/>
              </a:solidFill>
              <a:latin typeface="Helvetica" panose="020B0604020202020204" pitchFamily="34" charset="0"/>
              <a:ea typeface="Calibri" panose="020F0502020204030204" pitchFamily="34" charset="0"/>
              <a:cs typeface="Arial" panose="020B0604020202020204" pitchFamily="34" charset="0"/>
            </a:endParaRPr>
          </a:p>
          <a:p>
            <a:r>
              <a:rPr lang="en-GB" sz="2000" b="1" dirty="0">
                <a:solidFill>
                  <a:schemeClr val="accent1"/>
                </a:solidFill>
                <a:effectLst/>
                <a:latin typeface="Helvetica" panose="020B0604020202020204" pitchFamily="34" charset="0"/>
                <a:ea typeface="Calibri" panose="020F0502020204030204" pitchFamily="34" charset="0"/>
              </a:rPr>
              <a:t>Yorkshire &amp; Humber Academic Health Science Network and SY ICB</a:t>
            </a:r>
          </a:p>
          <a:p>
            <a:r>
              <a:rPr lang="en-GB" b="1" dirty="0">
                <a:solidFill>
                  <a:srgbClr val="008000"/>
                </a:solidFill>
                <a:effectLst/>
                <a:latin typeface="Helvetica" panose="020B0604020202020204" pitchFamily="34" charset="0"/>
                <a:ea typeface="Calibri" panose="020F0502020204030204" pitchFamily="34" charset="0"/>
                <a:cs typeface="Helvetica" panose="020B0604020202020204" pitchFamily="34" charset="0"/>
              </a:rPr>
              <a:t>Lipid Optimisation: </a:t>
            </a:r>
            <a:r>
              <a:rPr lang="en-GB" b="1" dirty="0" err="1">
                <a:solidFill>
                  <a:srgbClr val="008000"/>
                </a:solidFill>
                <a:effectLst/>
                <a:latin typeface="Helvetica" panose="020B0604020202020204" pitchFamily="34" charset="0"/>
                <a:ea typeface="Calibri" panose="020F0502020204030204" pitchFamily="34" charset="0"/>
                <a:cs typeface="Helvetica" panose="020B0604020202020204" pitchFamily="34" charset="0"/>
              </a:rPr>
              <a:t>Inclisiran</a:t>
            </a:r>
            <a:r>
              <a:rPr lang="en-GB" b="1" dirty="0">
                <a:solidFill>
                  <a:srgbClr val="008000"/>
                </a:solidFill>
                <a:effectLst/>
                <a:latin typeface="Helvetica" panose="020B0604020202020204" pitchFamily="34" charset="0"/>
                <a:ea typeface="Calibri" panose="020F0502020204030204" pitchFamily="34" charset="0"/>
                <a:cs typeface="Helvetica" panose="020B0604020202020204" pitchFamily="34" charset="0"/>
              </a:rPr>
              <a:t> Q&amp;A Mahmoud </a:t>
            </a:r>
            <a:r>
              <a:rPr lang="en-GB" b="1" dirty="0" err="1">
                <a:solidFill>
                  <a:srgbClr val="008000"/>
                </a:solidFill>
                <a:effectLst/>
                <a:latin typeface="Helvetica" panose="020B0604020202020204" pitchFamily="34" charset="0"/>
                <a:ea typeface="Calibri" panose="020F0502020204030204" pitchFamily="34" charset="0"/>
                <a:cs typeface="Helvetica" panose="020B0604020202020204" pitchFamily="34" charset="0"/>
              </a:rPr>
              <a:t>Khodadi</a:t>
            </a:r>
            <a:r>
              <a:rPr lang="en-GB" b="1" dirty="0">
                <a:solidFill>
                  <a:srgbClr val="008000"/>
                </a:solidFill>
                <a:effectLst/>
                <a:latin typeface="Helvetica" panose="020B0604020202020204" pitchFamily="34" charset="0"/>
                <a:ea typeface="Calibri" panose="020F0502020204030204" pitchFamily="34" charset="0"/>
                <a:cs typeface="Helvetica" panose="020B0604020202020204" pitchFamily="34" charset="0"/>
              </a:rPr>
              <a:t>, Chief Pharmacist and Partner at Affinity Care PCN </a:t>
            </a:r>
          </a:p>
          <a:p>
            <a:r>
              <a:rPr lang="en-GB" b="1" dirty="0">
                <a:effectLst/>
                <a:latin typeface="Helvetica" panose="020B0604020202020204" pitchFamily="34" charset="0"/>
                <a:ea typeface="Calibri" panose="020F0502020204030204" pitchFamily="34" charset="0"/>
                <a:cs typeface="Helvetica" panose="020B0604020202020204" pitchFamily="34" charset="0"/>
              </a:rPr>
              <a:t>Wednesday 13</a:t>
            </a:r>
            <a:r>
              <a:rPr lang="en-GB" b="1" baseline="30000" dirty="0">
                <a:effectLst/>
                <a:latin typeface="Helvetica" panose="020B0604020202020204" pitchFamily="34" charset="0"/>
                <a:ea typeface="Calibri" panose="020F0502020204030204" pitchFamily="34" charset="0"/>
                <a:cs typeface="Helvetica" panose="020B0604020202020204" pitchFamily="34" charset="0"/>
              </a:rPr>
              <a:t>th</a:t>
            </a:r>
            <a:r>
              <a:rPr lang="en-GB" b="1" dirty="0">
                <a:effectLst/>
                <a:latin typeface="Helvetica" panose="020B0604020202020204" pitchFamily="34" charset="0"/>
                <a:ea typeface="Calibri" panose="020F0502020204030204" pitchFamily="34" charset="0"/>
                <a:cs typeface="Helvetica" panose="020B0604020202020204" pitchFamily="34" charset="0"/>
              </a:rPr>
              <a:t> September 1pm-2pm </a:t>
            </a:r>
          </a:p>
          <a:p>
            <a:r>
              <a:rPr lang="en-GB" dirty="0">
                <a:latin typeface="Helvetica" panose="020B0604020202020204" pitchFamily="34" charset="0"/>
                <a:ea typeface="Calibri" panose="020F0502020204030204" pitchFamily="34" charset="0"/>
                <a:cs typeface="Helvetica" panose="020B0604020202020204" pitchFamily="34" charset="0"/>
              </a:rPr>
              <a:t>T</a:t>
            </a:r>
            <a:r>
              <a:rPr lang="en-GB" dirty="0">
                <a:effectLst/>
                <a:latin typeface="Helvetica" panose="020B0604020202020204" pitchFamily="34" charset="0"/>
                <a:ea typeface="Calibri" panose="020F0502020204030204" pitchFamily="34" charset="0"/>
                <a:cs typeface="Helvetica" panose="020B0604020202020204" pitchFamily="34" charset="0"/>
              </a:rPr>
              <a:t>he session will aim to cover practical aspects of initiating </a:t>
            </a:r>
            <a:r>
              <a:rPr lang="en-GB" dirty="0" err="1">
                <a:effectLst/>
                <a:latin typeface="Helvetica" panose="020B0604020202020204" pitchFamily="34" charset="0"/>
                <a:ea typeface="Calibri" panose="020F0502020204030204" pitchFamily="34" charset="0"/>
                <a:cs typeface="Helvetica" panose="020B0604020202020204" pitchFamily="34" charset="0"/>
              </a:rPr>
              <a:t>inclisiran</a:t>
            </a:r>
            <a:r>
              <a:rPr lang="en-GB" dirty="0">
                <a:effectLst/>
                <a:latin typeface="Helvetica" panose="020B0604020202020204" pitchFamily="34" charset="0"/>
                <a:ea typeface="Calibri" panose="020F0502020204030204" pitchFamily="34" charset="0"/>
                <a:cs typeface="Helvetica" panose="020B0604020202020204" pitchFamily="34" charset="0"/>
              </a:rPr>
              <a:t> </a:t>
            </a:r>
            <a:r>
              <a:rPr lang="en-GB" dirty="0">
                <a:latin typeface="Helvetica" panose="020B0604020202020204" pitchFamily="34" charset="0"/>
                <a:ea typeface="Calibri" panose="020F0502020204030204" pitchFamily="34" charset="0"/>
                <a:cs typeface="Helvetica" panose="020B0604020202020204" pitchFamily="34" charset="0"/>
              </a:rPr>
              <a:t>in primary care, including:</a:t>
            </a:r>
            <a:endParaRPr lang="en-GB" dirty="0">
              <a:effectLst/>
              <a:latin typeface="Helvetica" panose="020B0604020202020204" pitchFamily="34" charset="0"/>
              <a:ea typeface="Calibri" panose="020F0502020204030204" pitchFamily="34" charset="0"/>
              <a:cs typeface="Helvetica" panose="020B0604020202020204" pitchFamily="34" charset="0"/>
            </a:endParaRPr>
          </a:p>
          <a:p>
            <a:pPr marL="285750" indent="-285750" algn="just">
              <a:buFont typeface="Arial" panose="020B0604020202020204" pitchFamily="34" charset="0"/>
              <a:buChar char="•"/>
            </a:pPr>
            <a:r>
              <a:rPr lang="en-GB" dirty="0">
                <a:effectLst/>
                <a:latin typeface="Helvetica" panose="020B0604020202020204" pitchFamily="34" charset="0"/>
                <a:ea typeface="Calibri" panose="020F0502020204030204" pitchFamily="34" charset="0"/>
                <a:cs typeface="Helvetica" panose="020B0604020202020204" pitchFamily="34" charset="0"/>
              </a:rPr>
              <a:t>Shared decision-making conversations with the patient, ordering </a:t>
            </a:r>
            <a:r>
              <a:rPr lang="en-GB" dirty="0" err="1">
                <a:effectLst/>
                <a:latin typeface="Helvetica" panose="020B0604020202020204" pitchFamily="34" charset="0"/>
                <a:ea typeface="Calibri" panose="020F0502020204030204" pitchFamily="34" charset="0"/>
                <a:cs typeface="Helvetica" panose="020B0604020202020204" pitchFamily="34" charset="0"/>
              </a:rPr>
              <a:t>Inclisiran</a:t>
            </a:r>
            <a:r>
              <a:rPr lang="en-GB" dirty="0">
                <a:effectLst/>
                <a:latin typeface="Helvetica" panose="020B0604020202020204" pitchFamily="34" charset="0"/>
                <a:ea typeface="Calibri" panose="020F0502020204030204" pitchFamily="34" charset="0"/>
                <a:cs typeface="Helvetica" panose="020B0604020202020204" pitchFamily="34" charset="0"/>
              </a:rPr>
              <a:t>, claiming for prescriptions </a:t>
            </a:r>
          </a:p>
          <a:p>
            <a:pPr marL="285750" indent="-285750" algn="just">
              <a:buFont typeface="Arial" panose="020B0604020202020204" pitchFamily="34" charset="0"/>
              <a:buChar char="•"/>
            </a:pPr>
            <a:r>
              <a:rPr lang="en-GB" dirty="0">
                <a:effectLst/>
                <a:latin typeface="Helvetica" panose="020B0604020202020204" pitchFamily="34" charset="0"/>
                <a:ea typeface="Calibri" panose="020F0502020204030204" pitchFamily="34" charset="0"/>
                <a:cs typeface="Helvetica" panose="020B0604020202020204" pitchFamily="34" charset="0"/>
              </a:rPr>
              <a:t>and setting up lipid optimisation clinics, including workforce re-deployment</a:t>
            </a:r>
          </a:p>
          <a:p>
            <a:pPr algn="just"/>
            <a:r>
              <a:rPr lang="en-GB" b="1" dirty="0">
                <a:latin typeface="Helvetica" panose="020B0604020202020204" pitchFamily="34" charset="0"/>
                <a:ea typeface="Calibri" panose="020F0502020204030204" pitchFamily="34" charset="0"/>
                <a:cs typeface="Helvetica" panose="020B0604020202020204" pitchFamily="34" charset="0"/>
              </a:rPr>
              <a:t>R</a:t>
            </a:r>
            <a:r>
              <a:rPr lang="en-GB" b="1" dirty="0">
                <a:effectLst/>
                <a:latin typeface="Helvetica" panose="020B0604020202020204" pitchFamily="34" charset="0"/>
                <a:ea typeface="Calibri" panose="020F0502020204030204" pitchFamily="34" charset="0"/>
                <a:cs typeface="Helvetica" panose="020B0604020202020204" pitchFamily="34" charset="0"/>
              </a:rPr>
              <a:t>egister </a:t>
            </a:r>
            <a:r>
              <a:rPr lang="en-GB" b="1" dirty="0">
                <a:effectLst/>
                <a:latin typeface="Helvetica" panose="020B0604020202020204" pitchFamily="34" charset="0"/>
                <a:ea typeface="Calibri" panose="020F0502020204030204" pitchFamily="34" charset="0"/>
                <a:cs typeface="Helvetica" panose="020B0604020202020204" pitchFamily="34" charset="0"/>
                <a:hlinkClick r:id="rId6"/>
              </a:rPr>
              <a:t>here</a:t>
            </a:r>
            <a:endParaRPr lang="en-GB" u="sng" dirty="0">
              <a:solidFill>
                <a:srgbClr val="0000FF"/>
              </a:solidFill>
              <a:latin typeface="Helvetica" panose="020B0604020202020204" pitchFamily="34" charset="0"/>
              <a:ea typeface="Calibri" panose="020F0502020204030204" pitchFamily="34" charset="0"/>
              <a:cs typeface="Helvetica" panose="020B0604020202020204" pitchFamily="34" charset="0"/>
            </a:endParaRPr>
          </a:p>
          <a:p>
            <a:endParaRPr lang="en-GB" u="sng" dirty="0">
              <a:solidFill>
                <a:srgbClr val="656565"/>
              </a:solidFill>
              <a:latin typeface="Helvetica"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53274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Content Placeholder 1">
            <a:extLst>
              <a:ext uri="{FF2B5EF4-FFF2-40B4-BE49-F238E27FC236}">
                <a16:creationId xmlns:a16="http://schemas.microsoft.com/office/drawing/2014/main" id="{9E22553F-F7BB-4D6F-8FD6-5EFEFDACE308}"/>
              </a:ext>
            </a:extLst>
          </p:cNvPr>
          <p:cNvSpPr txBox="1">
            <a:spLocks/>
          </p:cNvSpPr>
          <p:nvPr/>
        </p:nvSpPr>
        <p:spPr>
          <a:xfrm>
            <a:off x="1883120" y="1664340"/>
            <a:ext cx="8596148" cy="488138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latin typeface="Arial" panose="020B0604020202020204" pitchFamily="34" charset="0"/>
              <a:cs typeface="Arial" panose="020B0604020202020204" pitchFamily="34" charset="0"/>
            </a:endParaRPr>
          </a:p>
          <a:p>
            <a:pPr marL="0" lvl="1" indent="0">
              <a:buFont typeface="Arial" panose="020B0604020202020204" pitchFamily="34" charset="0"/>
              <a:buNone/>
            </a:pPr>
            <a:r>
              <a:rPr lang="en-GB" sz="2800" b="1" dirty="0">
                <a:latin typeface="Arial" panose="020B0604020202020204" pitchFamily="34" charset="0"/>
                <a:cs typeface="Arial" panose="020B0604020202020204" pitchFamily="34" charset="0"/>
              </a:rPr>
              <a:t>	House Keeping</a:t>
            </a:r>
          </a:p>
          <a:p>
            <a:r>
              <a:rPr lang="en-GB" sz="2400" dirty="0">
                <a:latin typeface="Arial" panose="020B0604020202020204" pitchFamily="34" charset="0"/>
                <a:cs typeface="Arial" panose="020B0604020202020204" pitchFamily="34" charset="0"/>
              </a:rPr>
              <a:t>Helen Taylor – Clinical Effectiveness Pharmacist</a:t>
            </a:r>
          </a:p>
          <a:p>
            <a:r>
              <a:rPr lang="en-GB" sz="2400" dirty="0">
                <a:latin typeface="Arial" panose="020B0604020202020204" pitchFamily="34" charset="0"/>
                <a:cs typeface="Arial" panose="020B0604020202020204" pitchFamily="34" charset="0"/>
              </a:rPr>
              <a:t>Emily Parsons – Clinical Governance Pharmacist</a:t>
            </a:r>
          </a:p>
          <a:p>
            <a:r>
              <a:rPr lang="en-GB" sz="2400" dirty="0">
                <a:latin typeface="Arial" panose="020B0604020202020204" pitchFamily="34" charset="0"/>
                <a:cs typeface="Arial" panose="020B0604020202020204" pitchFamily="34" charset="0"/>
              </a:rPr>
              <a:t>Shameila Afsar-Baig – Clinical Practice Pharmacist</a:t>
            </a:r>
          </a:p>
          <a:p>
            <a:pPr marL="0" indent="0" algn="ctr">
              <a:buFont typeface="Arial" panose="020B0604020202020204" pitchFamily="34" charset="0"/>
              <a:buNone/>
            </a:pPr>
            <a:r>
              <a:rPr lang="en-GB" sz="3200" b="1" dirty="0">
                <a:latin typeface="Arial" panose="020B0604020202020204" pitchFamily="34" charset="0"/>
                <a:cs typeface="Arial" panose="020B0604020202020204" pitchFamily="34" charset="0"/>
              </a:rPr>
              <a:t>Feedback welcome – see form in chat</a:t>
            </a:r>
          </a:p>
        </p:txBody>
      </p:sp>
      <p:pic>
        <p:nvPicPr>
          <p:cNvPr id="5" name="Picture 3" descr="C:\Users\heiditaylor\AppData\Local\Microsoft\Windows\INetCache\IE\TMWEFS28\Octicons-mute.svg[1].png">
            <a:extLst>
              <a:ext uri="{FF2B5EF4-FFF2-40B4-BE49-F238E27FC236}">
                <a16:creationId xmlns:a16="http://schemas.microsoft.com/office/drawing/2014/main" id="{D56A7A72-6D4C-4981-BC5F-0228FC5C4A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537839" y="4105033"/>
            <a:ext cx="690561" cy="7892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eiditaylor\AppData\Local\Microsoft\Windows\INetCache\IE\2SLKIZ11\questions[1].jpg">
            <a:extLst>
              <a:ext uri="{FF2B5EF4-FFF2-40B4-BE49-F238E27FC236}">
                <a16:creationId xmlns:a16="http://schemas.microsoft.com/office/drawing/2014/main" id="{3ACC1A1B-0E46-4480-A649-8A94E3D062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6309" y="4759581"/>
            <a:ext cx="1303866" cy="8681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1299CE0-4A73-4B9D-B2F0-BA6E4C76439B}"/>
              </a:ext>
            </a:extLst>
          </p:cNvPr>
          <p:cNvSpPr txBox="1"/>
          <p:nvPr/>
        </p:nvSpPr>
        <p:spPr>
          <a:xfrm>
            <a:off x="2791968" y="890016"/>
            <a:ext cx="5486400" cy="646331"/>
          </a:xfrm>
          <a:prstGeom prst="rect">
            <a:avLst/>
          </a:prstGeom>
          <a:noFill/>
        </p:spPr>
        <p:txBody>
          <a:bodyPr wrap="square" rtlCol="0">
            <a:spAutoFit/>
          </a:bodyPr>
          <a:lstStyle/>
          <a:p>
            <a:pPr algn="ctr"/>
            <a:r>
              <a:rPr lang="en-GB" sz="3600" b="1" dirty="0">
                <a:solidFill>
                  <a:srgbClr val="0070C0"/>
                </a:solidFill>
                <a:latin typeface="Arial" panose="020B0604020202020204" pitchFamily="34" charset="0"/>
                <a:cs typeface="Arial" panose="020B0604020202020204" pitchFamily="34" charset="0"/>
              </a:rPr>
              <a:t>Introductions</a:t>
            </a:r>
            <a:endParaRPr lang="en-GB" sz="3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745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5" name="Title 2">
            <a:extLst>
              <a:ext uri="{FF2B5EF4-FFF2-40B4-BE49-F238E27FC236}">
                <a16:creationId xmlns:a16="http://schemas.microsoft.com/office/drawing/2014/main" id="{5EEAF4EA-6944-4001-8EBE-3494B6318735}"/>
              </a:ext>
            </a:extLst>
          </p:cNvPr>
          <p:cNvSpPr txBox="1">
            <a:spLocks/>
          </p:cNvSpPr>
          <p:nvPr/>
        </p:nvSpPr>
        <p:spPr>
          <a:xfrm>
            <a:off x="834873" y="541217"/>
            <a:ext cx="8718702" cy="14114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endParaRPr lang="en-GB" sz="2800" b="1" dirty="0">
              <a:solidFill>
                <a:srgbClr val="0070C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CFF6467-8FD1-C60F-5C5A-02E26D3F2FB6}"/>
              </a:ext>
            </a:extLst>
          </p:cNvPr>
          <p:cNvSpPr txBox="1"/>
          <p:nvPr/>
        </p:nvSpPr>
        <p:spPr>
          <a:xfrm>
            <a:off x="651642" y="608725"/>
            <a:ext cx="10005848" cy="933589"/>
          </a:xfrm>
          <a:prstGeom prst="rect">
            <a:avLst/>
          </a:prstGeom>
          <a:noFill/>
        </p:spPr>
        <p:txBody>
          <a:bodyPr wrap="square">
            <a:spAutoFit/>
          </a:bodyPr>
          <a:lstStyle/>
          <a:p>
            <a:pPr algn="ctr"/>
            <a:r>
              <a:rPr lang="en-GB" sz="2800" b="1" dirty="0">
                <a:solidFill>
                  <a:srgbClr val="0070C0"/>
                </a:solidFill>
                <a:latin typeface="Arial" panose="020B0604020202020204" pitchFamily="34" charset="0"/>
                <a:cs typeface="Arial" panose="020B0604020202020204" pitchFamily="34" charset="0"/>
              </a:rPr>
              <a:t>Education &amp;Training </a:t>
            </a:r>
          </a:p>
          <a:p>
            <a:pPr>
              <a:spcBef>
                <a:spcPts val="750"/>
              </a:spcBef>
              <a:spcAft>
                <a:spcPts val="750"/>
              </a:spcAft>
            </a:pPr>
            <a:endParaRPr lang="en-GB" sz="2000" b="1" dirty="0">
              <a:solidFill>
                <a:srgbClr val="008000"/>
              </a:solidFill>
              <a:effectLst/>
              <a:latin typeface="Helvetica" panose="020B0604020202020204" pitchFamily="34" charset="0"/>
              <a:ea typeface="Calibri" panose="020F0502020204030204" pitchFamily="34" charset="0"/>
            </a:endParaRPr>
          </a:p>
        </p:txBody>
      </p:sp>
      <p:sp>
        <p:nvSpPr>
          <p:cNvPr id="3" name="TextBox 2">
            <a:extLst>
              <a:ext uri="{FF2B5EF4-FFF2-40B4-BE49-F238E27FC236}">
                <a16:creationId xmlns:a16="http://schemas.microsoft.com/office/drawing/2014/main" id="{2E958E56-B8E3-F7B7-18A8-5068CA3B5793}"/>
              </a:ext>
            </a:extLst>
          </p:cNvPr>
          <p:cNvSpPr txBox="1"/>
          <p:nvPr/>
        </p:nvSpPr>
        <p:spPr>
          <a:xfrm>
            <a:off x="725214" y="1123487"/>
            <a:ext cx="10195034" cy="4165243"/>
          </a:xfrm>
          <a:prstGeom prst="rect">
            <a:avLst/>
          </a:prstGeom>
          <a:noFill/>
        </p:spPr>
        <p:txBody>
          <a:bodyPr wrap="square" rtlCol="0">
            <a:spAutoFit/>
          </a:bodyPr>
          <a:lstStyle/>
          <a:p>
            <a:pPr>
              <a:spcBef>
                <a:spcPts val="750"/>
              </a:spcBef>
              <a:spcAft>
                <a:spcPts val="750"/>
              </a:spcAft>
            </a:pPr>
            <a:r>
              <a:rPr lang="en-GB" sz="2000" b="1" dirty="0">
                <a:solidFill>
                  <a:srgbClr val="008000"/>
                </a:solidFill>
                <a:effectLst/>
                <a:latin typeface="Helvetica" panose="020B0604020202020204" pitchFamily="34" charset="0"/>
                <a:ea typeface="Calibri" panose="020F0502020204030204" pitchFamily="34" charset="0"/>
                <a:cs typeface="Helvetica" panose="020B0604020202020204" pitchFamily="34" charset="0"/>
              </a:rPr>
              <a:t>SPS Webinar - </a:t>
            </a:r>
            <a:r>
              <a:rPr lang="en-GB" sz="2000" b="1" dirty="0">
                <a:solidFill>
                  <a:schemeClr val="accent1"/>
                </a:solidFill>
                <a:effectLst/>
                <a:latin typeface="Helvetica" panose="020B0604020202020204" pitchFamily="34" charset="0"/>
                <a:ea typeface="Calibri" panose="020F0502020204030204" pitchFamily="34" charset="0"/>
                <a:cs typeface="Helvetica" panose="020B0604020202020204" pitchFamily="34" charset="0"/>
              </a:rPr>
              <a:t>Supporting people with mental health conditions in primary care</a:t>
            </a:r>
            <a:endParaRPr lang="en-GB" sz="2000" dirty="0">
              <a:solidFill>
                <a:schemeClr val="accent1"/>
              </a:solidFill>
              <a:effectLst/>
              <a:latin typeface="Helvetica" panose="020B0604020202020204" pitchFamily="34" charset="0"/>
              <a:ea typeface="Calibri" panose="020F0502020204030204" pitchFamily="34" charset="0"/>
              <a:cs typeface="Helvetica" panose="020B0604020202020204" pitchFamily="34" charset="0"/>
            </a:endParaRPr>
          </a:p>
          <a:p>
            <a:pPr>
              <a:spcBef>
                <a:spcPts val="750"/>
              </a:spcBef>
              <a:spcAft>
                <a:spcPts val="750"/>
              </a:spcAft>
            </a:pPr>
            <a:r>
              <a:rPr lang="en-GB" b="1" dirty="0">
                <a:solidFill>
                  <a:srgbClr val="333333"/>
                </a:solidFill>
                <a:effectLst/>
                <a:latin typeface="Helvetica" panose="020B0604020202020204" pitchFamily="34" charset="0"/>
                <a:ea typeface="Calibri" panose="020F0502020204030204" pitchFamily="34" charset="0"/>
                <a:cs typeface="Helvetica" panose="020B0604020202020204" pitchFamily="34" charset="0"/>
              </a:rPr>
              <a:t>Tuesday 19 September, 13:00 - 15:00 </a:t>
            </a:r>
          </a:p>
          <a:p>
            <a:pPr>
              <a:spcBef>
                <a:spcPts val="750"/>
              </a:spcBef>
              <a:spcAft>
                <a:spcPts val="750"/>
              </a:spcAft>
            </a:pPr>
            <a:r>
              <a:rPr lang="en-GB" b="1" dirty="0">
                <a:solidFill>
                  <a:srgbClr val="008000"/>
                </a:solidFill>
                <a:effectLst/>
                <a:latin typeface="Helvetica" panose="020B0604020202020204" pitchFamily="34" charset="0"/>
                <a:ea typeface="Calibri" panose="020F0502020204030204" pitchFamily="34" charset="0"/>
                <a:cs typeface="Helvetica" panose="020B0604020202020204" pitchFamily="34" charset="0"/>
              </a:rPr>
              <a:t>Most mental health conditions are managed in primary care, find out more how non specialists can support these individuals </a:t>
            </a:r>
          </a:p>
          <a:p>
            <a:pPr>
              <a:spcBef>
                <a:spcPts val="750"/>
              </a:spcBef>
              <a:spcAft>
                <a:spcPts val="750"/>
              </a:spcAft>
            </a:pPr>
            <a:r>
              <a:rPr lang="en-GB" b="1" dirty="0">
                <a:solidFill>
                  <a:srgbClr val="008000"/>
                </a:solidFill>
                <a:effectLst/>
                <a:latin typeface="Helvetica" panose="020B0604020202020204" pitchFamily="34" charset="0"/>
                <a:ea typeface="Calibri" panose="020F0502020204030204" pitchFamily="34" charset="0"/>
                <a:cs typeface="Helvetica" panose="020B0604020202020204" pitchFamily="34" charset="0"/>
                <a:hlinkClick r:id="rId3"/>
              </a:rPr>
              <a:t>Register here</a:t>
            </a:r>
            <a:endParaRPr lang="en-GB" b="1" dirty="0">
              <a:solidFill>
                <a:srgbClr val="008000"/>
              </a:solidFill>
              <a:effectLst/>
              <a:latin typeface="Helvetica" panose="020B0604020202020204" pitchFamily="34" charset="0"/>
              <a:ea typeface="Calibri" panose="020F0502020204030204" pitchFamily="34" charset="0"/>
              <a:cs typeface="Helvetica" panose="020B0604020202020204" pitchFamily="34" charset="0"/>
            </a:endParaRPr>
          </a:p>
          <a:p>
            <a:r>
              <a:rPr lang="en-GB" b="1" dirty="0">
                <a:solidFill>
                  <a:srgbClr val="333333"/>
                </a:solidFill>
                <a:effectLst/>
                <a:latin typeface="Helvetica" panose="020B0604020202020204" pitchFamily="34" charset="0"/>
                <a:ea typeface="Calibri" panose="020F0502020204030204" pitchFamily="34" charset="0"/>
                <a:cs typeface="Helvetica" panose="020B0604020202020204" pitchFamily="34" charset="0"/>
              </a:rPr>
              <a:t>What will be covered: </a:t>
            </a:r>
            <a:endParaRPr lang="en-GB" dirty="0">
              <a:effectLst/>
              <a:latin typeface="Helvetica" panose="020B0604020202020204" pitchFamily="34" charset="0"/>
              <a:ea typeface="Calibri" panose="020F0502020204030204" pitchFamily="34" charset="0"/>
              <a:cs typeface="Helvetica" panose="020B0604020202020204" pitchFamily="34" charset="0"/>
            </a:endParaRPr>
          </a:p>
          <a:p>
            <a:pPr marL="342900" lvl="0" indent="-342900">
              <a:buFont typeface="+mj-lt"/>
              <a:buAutoNum type="arabicPeriod"/>
              <a:tabLst>
                <a:tab pos="457200" algn="l"/>
              </a:tabLst>
            </a:pPr>
            <a:r>
              <a:rPr lang="en-GB"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Common barriers to engaging with people living with a mental health condition, including fears, confidence, stigma and not being a mental health expert.</a:t>
            </a:r>
            <a:endParaRPr lang="en-GB" dirty="0">
              <a:solidFill>
                <a:srgbClr val="333333"/>
              </a:solidFill>
              <a:effectLst/>
              <a:latin typeface="Helvetica" panose="020B0604020202020204" pitchFamily="34" charset="0"/>
              <a:ea typeface="Calibri" panose="020F0502020204030204" pitchFamily="34" charset="0"/>
              <a:cs typeface="Helvetica" panose="020B0604020202020204" pitchFamily="34" charset="0"/>
            </a:endParaRPr>
          </a:p>
          <a:p>
            <a:pPr marL="342900" lvl="0" indent="-342900">
              <a:buFont typeface="+mj-lt"/>
              <a:buAutoNum type="arabicPeriod"/>
              <a:tabLst>
                <a:tab pos="457200" algn="l"/>
              </a:tabLst>
            </a:pPr>
            <a:r>
              <a:rPr lang="en-GB"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Lived experience will be shared to understand the impact that pharmacy professionals in primary care have on supporting people living with mental health conditions.  </a:t>
            </a:r>
            <a:endParaRPr lang="en-GB" dirty="0">
              <a:solidFill>
                <a:srgbClr val="333333"/>
              </a:solidFill>
              <a:effectLst/>
              <a:latin typeface="Helvetica" panose="020B0604020202020204" pitchFamily="34" charset="0"/>
              <a:ea typeface="Calibri" panose="020F0502020204030204" pitchFamily="34" charset="0"/>
              <a:cs typeface="Helvetica" panose="020B0604020202020204" pitchFamily="34" charset="0"/>
            </a:endParaRPr>
          </a:p>
          <a:p>
            <a:pPr marL="342900" lvl="0" indent="-342900">
              <a:buFont typeface="+mj-lt"/>
              <a:buAutoNum type="arabicPeriod"/>
              <a:tabLst>
                <a:tab pos="457200" algn="l"/>
              </a:tabLst>
            </a:pPr>
            <a:r>
              <a:rPr lang="en-GB"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The value of being curious and asking questions during consultations even if you don’t know the answer.</a:t>
            </a:r>
            <a:endParaRPr lang="en-GB" dirty="0">
              <a:solidFill>
                <a:srgbClr val="333333"/>
              </a:solidFill>
              <a:effectLst/>
              <a:latin typeface="Helvetica" panose="020B0604020202020204" pitchFamily="34" charset="0"/>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1609283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BAD00-15CC-3E30-837C-288FB274163A}"/>
              </a:ext>
            </a:extLst>
          </p:cNvPr>
          <p:cNvSpPr txBox="1"/>
          <p:nvPr/>
        </p:nvSpPr>
        <p:spPr>
          <a:xfrm>
            <a:off x="564929" y="1187670"/>
            <a:ext cx="11437885" cy="5355312"/>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hlinkClick r:id="rId3"/>
              </a:rPr>
              <a:t>PrescQIPP IMPACT flyer</a:t>
            </a:r>
            <a:r>
              <a:rPr lang="en-GB" dirty="0">
                <a:latin typeface="Arial" panose="020B0604020202020204" pitchFamily="34" charset="0"/>
                <a:cs typeface="Arial" panose="020B0604020202020204" pitchFamily="34" charset="0"/>
              </a:rPr>
              <a:t> </a:t>
            </a:r>
            <a:r>
              <a:rPr lang="en-GB" sz="1800" b="1" dirty="0">
                <a:solidFill>
                  <a:srgbClr val="2C4054"/>
                </a:solidFill>
                <a:effectLst/>
                <a:latin typeface="Arial" panose="020B0604020202020204" pitchFamily="34" charset="0"/>
                <a:ea typeface="Calibri" panose="020F0502020204030204" pitchFamily="34" charset="0"/>
                <a:cs typeface="Arial" panose="020B0604020202020204" pitchFamily="34" charset="0"/>
              </a:rPr>
              <a:t>Improving Medicines and Polypharmacy Appropriateness Clinical Tool (IMPACT) bulletin. </a:t>
            </a:r>
          </a:p>
          <a:p>
            <a:r>
              <a:rPr lang="en-GB" sz="1800" b="1" dirty="0">
                <a:solidFill>
                  <a:srgbClr val="2C4054"/>
                </a:solidFill>
                <a:effectLst/>
                <a:latin typeface="Arial" panose="020B0604020202020204" pitchFamily="34" charset="0"/>
                <a:ea typeface="Calibri" panose="020F0502020204030204" pitchFamily="34" charset="0"/>
                <a:cs typeface="Arial" panose="020B0604020202020204" pitchFamily="34" charset="0"/>
              </a:rPr>
              <a:t>12th October 1-2pm, </a:t>
            </a:r>
            <a:r>
              <a:rPr lang="en-GB" sz="1800" dirty="0">
                <a:solidFill>
                  <a:srgbClr val="2C4054"/>
                </a:solidFill>
                <a:effectLst/>
                <a:latin typeface="Arial" panose="020B0604020202020204" pitchFamily="34" charset="0"/>
                <a:ea typeface="Calibri" panose="020F0502020204030204" pitchFamily="34" charset="0"/>
                <a:cs typeface="Arial" panose="020B0604020202020204" pitchFamily="34" charset="0"/>
              </a:rPr>
              <a:t>Katie Smith, Director of Clinical Quality at PrescQIPP and </a:t>
            </a:r>
            <a:r>
              <a:rPr lang="en-GB" sz="1800" dirty="0" err="1">
                <a:solidFill>
                  <a:srgbClr val="2C4054"/>
                </a:solidFill>
                <a:effectLst/>
                <a:latin typeface="Arial" panose="020B0604020202020204" pitchFamily="34" charset="0"/>
                <a:ea typeface="Calibri" panose="020F0502020204030204" pitchFamily="34" charset="0"/>
                <a:cs typeface="Arial" panose="020B0604020202020204" pitchFamily="34" charset="0"/>
              </a:rPr>
              <a:t>Lelly</a:t>
            </a:r>
            <a:r>
              <a:rPr lang="en-GB" sz="1800" dirty="0">
                <a:solidFill>
                  <a:srgbClr val="2C4054"/>
                </a:solidFill>
                <a:effectLst/>
                <a:latin typeface="Arial" panose="020B0604020202020204" pitchFamily="34" charset="0"/>
                <a:ea typeface="Calibri" panose="020F0502020204030204" pitchFamily="34" charset="0"/>
                <a:cs typeface="Arial" panose="020B0604020202020204" pitchFamily="34" charset="0"/>
              </a:rPr>
              <a:t> </a:t>
            </a:r>
            <a:r>
              <a:rPr lang="en-GB" sz="1800" dirty="0" err="1">
                <a:solidFill>
                  <a:srgbClr val="2C4054"/>
                </a:solidFill>
                <a:effectLst/>
                <a:latin typeface="Arial" panose="020B0604020202020204" pitchFamily="34" charset="0"/>
                <a:ea typeface="Calibri" panose="020F0502020204030204" pitchFamily="34" charset="0"/>
                <a:cs typeface="Arial" panose="020B0604020202020204" pitchFamily="34" charset="0"/>
              </a:rPr>
              <a:t>Oboh</a:t>
            </a:r>
            <a:r>
              <a:rPr lang="en-GB" sz="1800" dirty="0">
                <a:solidFill>
                  <a:srgbClr val="2C4054"/>
                </a:solidFill>
                <a:effectLst/>
                <a:latin typeface="Arial" panose="020B0604020202020204" pitchFamily="34" charset="0"/>
                <a:ea typeface="Calibri" panose="020F0502020204030204" pitchFamily="34" charset="0"/>
                <a:cs typeface="Arial" panose="020B0604020202020204" pitchFamily="34" charset="0"/>
              </a:rPr>
              <a:t>, Consultant Pharmacist (Care of older people) will demonstrate how to utilise IMPACT when doing a medication review (</a:t>
            </a:r>
            <a:r>
              <a:rPr lang="en-GB" sz="1800" dirty="0" err="1">
                <a:solidFill>
                  <a:srgbClr val="2C4054"/>
                </a:solidFill>
                <a:effectLst/>
                <a:latin typeface="Arial" panose="020B0604020202020204" pitchFamily="34" charset="0"/>
                <a:ea typeface="Calibri" panose="020F0502020204030204" pitchFamily="34" charset="0"/>
                <a:cs typeface="Arial" panose="020B0604020202020204" pitchFamily="34" charset="0"/>
              </a:rPr>
              <a:t>Lelly</a:t>
            </a:r>
            <a:r>
              <a:rPr lang="en-GB" sz="1800" dirty="0">
                <a:solidFill>
                  <a:srgbClr val="2C4054"/>
                </a:solidFill>
                <a:effectLst/>
                <a:latin typeface="Arial" panose="020B0604020202020204" pitchFamily="34" charset="0"/>
                <a:ea typeface="Calibri" panose="020F0502020204030204" pitchFamily="34" charset="0"/>
                <a:cs typeface="Arial" panose="020B0604020202020204" pitchFamily="34" charset="0"/>
              </a:rPr>
              <a:t> has considerable experience of optimising medicines use in frail older people). Register </a:t>
            </a:r>
            <a:r>
              <a:rPr lang="en-GB" sz="1800" dirty="0">
                <a:solidFill>
                  <a:srgbClr val="2C4054"/>
                </a:solidFill>
                <a:effectLst/>
                <a:latin typeface="Arial" panose="020B0604020202020204" pitchFamily="34" charset="0"/>
                <a:ea typeface="Calibri" panose="020F0502020204030204" pitchFamily="34" charset="0"/>
                <a:cs typeface="Arial" panose="020B0604020202020204" pitchFamily="34" charset="0"/>
                <a:hlinkClick r:id="rId4"/>
              </a:rPr>
              <a:t>here</a:t>
            </a:r>
            <a:endParaRPr lang="en-GB" sz="1800" dirty="0">
              <a:solidFill>
                <a:srgbClr val="2C4054"/>
              </a:solidFill>
              <a:effectLst/>
              <a:latin typeface="Arial" panose="020B0604020202020204" pitchFamily="34" charset="0"/>
              <a:ea typeface="Calibri" panose="020F0502020204030204" pitchFamily="34" charset="0"/>
              <a:cs typeface="Arial" panose="020B0604020202020204" pitchFamily="34" charset="0"/>
            </a:endParaRPr>
          </a:p>
          <a:p>
            <a:endParaRPr lang="en-GB" b="1" dirty="0">
              <a:solidFill>
                <a:srgbClr val="2C4054"/>
              </a:solidFill>
              <a:latin typeface="Verdana" panose="020B0604030504040204" pitchFamily="34" charset="0"/>
              <a:ea typeface="Calibri" panose="020F0502020204030204" pitchFamily="34" charset="0"/>
              <a:cs typeface="Calibri" panose="020F0502020204030204" pitchFamily="34" charset="0"/>
            </a:endParaRPr>
          </a:p>
          <a:p>
            <a:r>
              <a:rPr lang="en-GB" sz="1800" b="1" dirty="0">
                <a:solidFill>
                  <a:srgbClr val="2C4054"/>
                </a:solidFill>
                <a:effectLst/>
                <a:latin typeface="Verdana" panose="020B0604030504040204" pitchFamily="34" charset="0"/>
                <a:ea typeface="Calibri" panose="020F0502020204030204" pitchFamily="34" charset="0"/>
                <a:cs typeface="Calibri" panose="020F0502020204030204" pitchFamily="34" charset="0"/>
              </a:rPr>
              <a:t>New bulletins launched:</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Bulletin 332 - </a:t>
            </a:r>
            <a:r>
              <a:rPr lang="en-GB" sz="1800" dirty="0">
                <a:effectLst/>
                <a:latin typeface="Arial" panose="020B0604020202020204" pitchFamily="34" charset="0"/>
                <a:ea typeface="Times New Roman" panose="02020603050405020304" pitchFamily="18" charset="0"/>
                <a:cs typeface="Arial" panose="020B0604020202020204" pitchFamily="34" charset="0"/>
                <a:hlinkClick r:id="rId5"/>
              </a:rPr>
              <a:t>Preparing GP practices for a regulatory inspection </a:t>
            </a:r>
            <a:r>
              <a:rPr lang="en-GB" sz="1800" dirty="0">
                <a:effectLst/>
                <a:latin typeface="Arial" panose="020B0604020202020204" pitchFamily="34" charset="0"/>
                <a:ea typeface="Times New Roman" panose="02020603050405020304" pitchFamily="18" charset="0"/>
                <a:cs typeface="Arial" panose="020B0604020202020204" pitchFamily="34" charset="0"/>
              </a:rPr>
              <a:t>(bulletin, briefing, template GP practice medicines policy, presentation for CQC, welcome pack for CQC inspector, preparing for a CQC inspection checklist, and CQC </a:t>
            </a:r>
            <a:r>
              <a:rPr lang="en-GB" sz="1800" dirty="0" err="1">
                <a:effectLst/>
                <a:latin typeface="Arial" panose="020B0604020202020204" pitchFamily="34" charset="0"/>
                <a:ea typeface="Times New Roman" panose="02020603050405020304" pitchFamily="18" charset="0"/>
                <a:cs typeface="Arial" panose="020B0604020202020204" pitchFamily="34" charset="0"/>
              </a:rPr>
              <a:t>Mythbusters</a:t>
            </a:r>
            <a:r>
              <a:rPr lang="en-GB" sz="1800" dirty="0">
                <a:effectLst/>
                <a:latin typeface="Arial" panose="020B0604020202020204" pitchFamily="34" charset="0"/>
                <a:ea typeface="Times New Roman" panose="02020603050405020304" pitchFamily="18" charset="0"/>
                <a:cs typeface="Arial" panose="020B0604020202020204" pitchFamily="34" charset="0"/>
              </a:rPr>
              <a:t> summary).</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Bulletin 323 - </a:t>
            </a:r>
            <a:r>
              <a:rPr lang="en-GB" sz="1800" dirty="0">
                <a:effectLst/>
                <a:latin typeface="Arial" panose="020B0604020202020204" pitchFamily="34" charset="0"/>
                <a:ea typeface="Times New Roman" panose="02020603050405020304" pitchFamily="18" charset="0"/>
                <a:cs typeface="Arial" panose="020B0604020202020204" pitchFamily="34" charset="0"/>
                <a:hlinkClick r:id="rId6"/>
              </a:rPr>
              <a:t>Bariatric surgery </a:t>
            </a:r>
            <a:r>
              <a:rPr lang="en-GB" sz="1800" dirty="0">
                <a:effectLst/>
                <a:latin typeface="Arial" panose="020B0604020202020204" pitchFamily="34" charset="0"/>
                <a:ea typeface="Times New Roman" panose="02020603050405020304" pitchFamily="18" charset="0"/>
                <a:cs typeface="Arial" panose="020B0604020202020204" pitchFamily="34" charset="0"/>
              </a:rPr>
              <a:t>(Information for prescribers on optimising medicines for people that have undergone bariatric surgery).</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Bulletin 331 - </a:t>
            </a:r>
            <a:r>
              <a:rPr lang="en-GB" sz="1800" dirty="0">
                <a:effectLst/>
                <a:latin typeface="Arial" panose="020B0604020202020204" pitchFamily="34" charset="0"/>
                <a:ea typeface="Times New Roman" panose="02020603050405020304" pitchFamily="18" charset="0"/>
                <a:cs typeface="Arial" panose="020B0604020202020204" pitchFamily="34" charset="0"/>
                <a:hlinkClick r:id="rId7"/>
              </a:rPr>
              <a:t>Medication reviews in patients with multi-morbidity</a:t>
            </a:r>
            <a:r>
              <a:rPr lang="en-GB" sz="1800" dirty="0">
                <a:effectLst/>
                <a:latin typeface="Arial" panose="020B0604020202020204" pitchFamily="34" charset="0"/>
                <a:ea typeface="Times New Roman" panose="02020603050405020304" pitchFamily="18" charset="0"/>
                <a:cs typeface="Arial" panose="020B0604020202020204" pitchFamily="34" charset="0"/>
              </a:rPr>
              <a:t> (bulletin, briefing, audit, patient leaflet, text and email templates, prompts for practice clinical systems, screening tools to support medication reviews, patient invitation letter, stopping your medicine guide, and patient feedback questionnaire.)</a:t>
            </a:r>
          </a:p>
          <a:p>
            <a:pPr marL="342900" lvl="0" indent="-342900">
              <a:buFont typeface="Symbol" panose="05050102010706020507" pitchFamily="18" charset="2"/>
              <a:buChar char=""/>
            </a:pPr>
            <a:endParaRPr lang="en-GB" b="1" dirty="0">
              <a:latin typeface="Arial" panose="020B0604020202020204" pitchFamily="34" charset="0"/>
              <a:ea typeface="Calibri" panose="020F0502020204030204" pitchFamily="34" charset="0"/>
              <a:cs typeface="Arial" panose="020B0604020202020204" pitchFamily="34" charset="0"/>
            </a:endParaRPr>
          </a:p>
          <a:p>
            <a:pPr lvl="0"/>
            <a:r>
              <a:rPr lang="en-GB" sz="1800" b="1" dirty="0">
                <a:effectLst/>
                <a:latin typeface="Arial" panose="020B0604020202020204" pitchFamily="34" charset="0"/>
                <a:ea typeface="Calibri" panose="020F0502020204030204" pitchFamily="34" charset="0"/>
                <a:cs typeface="Arial" panose="020B0604020202020204" pitchFamily="34" charset="0"/>
              </a:rPr>
              <a:t>PrescQIPP Hot Topic</a:t>
            </a:r>
            <a:r>
              <a:rPr lang="en-GB" sz="1800" b="1" dirty="0">
                <a:effectLst/>
                <a:latin typeface="Arial" panose="020B0604020202020204" pitchFamily="34" charset="0"/>
                <a:ea typeface="Calibri" panose="020F0502020204030204" pitchFamily="34" charset="0"/>
                <a:cs typeface="Arial" panose="020B0604020202020204" pitchFamily="34" charset="0"/>
                <a:hlinkClick r:id="rId8"/>
              </a:rPr>
              <a:t>: </a:t>
            </a:r>
            <a:r>
              <a:rPr lang="en-GB" sz="1800" dirty="0">
                <a:effectLst/>
                <a:latin typeface="Arial" panose="020B0604020202020204" pitchFamily="34" charset="0"/>
                <a:ea typeface="Calibri" panose="020F0502020204030204" pitchFamily="34" charset="0"/>
                <a:cs typeface="Arial" panose="020B0604020202020204" pitchFamily="34" charset="0"/>
                <a:hlinkClick r:id="rId8"/>
              </a:rPr>
              <a:t>Switching ICS/LABA inhalers: implications for cost and </a:t>
            </a:r>
          </a:p>
          <a:p>
            <a:pPr lvl="0"/>
            <a:r>
              <a:rPr lang="en-GB" sz="1800" dirty="0">
                <a:effectLst/>
                <a:latin typeface="Arial" panose="020B0604020202020204" pitchFamily="34" charset="0"/>
                <a:ea typeface="Calibri" panose="020F0502020204030204" pitchFamily="34" charset="0"/>
                <a:cs typeface="Arial" panose="020B0604020202020204" pitchFamily="34" charset="0"/>
                <a:hlinkClick r:id="rId8"/>
              </a:rPr>
              <a:t>carbon emissions</a:t>
            </a: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itle 1">
            <a:extLst>
              <a:ext uri="{FF2B5EF4-FFF2-40B4-BE49-F238E27FC236}">
                <a16:creationId xmlns:a16="http://schemas.microsoft.com/office/drawing/2014/main" id="{88F1BA3C-C627-2540-CA50-88B949A5B75C}"/>
              </a:ext>
            </a:extLst>
          </p:cNvPr>
          <p:cNvSpPr txBox="1">
            <a:spLocks/>
          </p:cNvSpPr>
          <p:nvPr/>
        </p:nvSpPr>
        <p:spPr>
          <a:xfrm>
            <a:off x="462455" y="365126"/>
            <a:ext cx="10891345" cy="1148364"/>
          </a:xfrm>
          <a:prstGeom prst="rect">
            <a:avLst/>
          </a:prstGeom>
        </p:spPr>
        <p:txBody>
          <a:bodyP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sz="6000" b="1" dirty="0">
                <a:solidFill>
                  <a:schemeClr val="accent1"/>
                </a:solidFill>
                <a:latin typeface="Arial" panose="020B0604020202020204" pitchFamily="34" charset="0"/>
                <a:cs typeface="Arial" panose="020B0604020202020204" pitchFamily="34" charset="0"/>
              </a:rPr>
            </a:br>
            <a:r>
              <a:rPr lang="en-GB" sz="6000" b="1" dirty="0">
                <a:solidFill>
                  <a:schemeClr val="accent1"/>
                </a:solidFill>
                <a:latin typeface="Arial" panose="020B0604020202020204" pitchFamily="34" charset="0"/>
                <a:cs typeface="Arial" panose="020B0604020202020204" pitchFamily="34" charset="0"/>
              </a:rPr>
              <a:t>PrescQIPP updates / new bulletins </a:t>
            </a:r>
            <a:br>
              <a:rPr lang="en-GB" b="1" dirty="0"/>
            </a:br>
            <a:br>
              <a:rPr lang="en-GB" b="1" dirty="0"/>
            </a:br>
            <a:endParaRPr lang="en-GB" b="1" dirty="0"/>
          </a:p>
        </p:txBody>
      </p:sp>
    </p:spTree>
    <p:extLst>
      <p:ext uri="{BB962C8B-B14F-4D97-AF65-F5344CB8AC3E}">
        <p14:creationId xmlns:p14="http://schemas.microsoft.com/office/powerpoint/2010/main" val="4111156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61D39-F7EE-4928-B4C7-1E6F189836D3}"/>
              </a:ext>
            </a:extLst>
          </p:cNvPr>
          <p:cNvSpPr>
            <a:spLocks noGrp="1"/>
          </p:cNvSpPr>
          <p:nvPr>
            <p:ph type="title"/>
          </p:nvPr>
        </p:nvSpPr>
        <p:spPr/>
        <p:txBody>
          <a:bodyPr>
            <a:normAutofit fontScale="90000"/>
          </a:bodyPr>
          <a:lstStyle/>
          <a:p>
            <a:br>
              <a:rPr lang="en-GB" b="1" dirty="0">
                <a:solidFill>
                  <a:srgbClr val="00B050"/>
                </a:solidFill>
                <a:latin typeface="Arial" panose="020B0604020202020204" pitchFamily="34" charset="0"/>
                <a:cs typeface="Arial" panose="020B0604020202020204" pitchFamily="34" charset="0"/>
              </a:rPr>
            </a:br>
            <a:r>
              <a:rPr lang="en-GB" b="1" dirty="0">
                <a:solidFill>
                  <a:srgbClr val="00B050"/>
                </a:solidFill>
                <a:latin typeface="Arial" panose="020B0604020202020204" pitchFamily="34" charset="0"/>
                <a:cs typeface="Arial" panose="020B0604020202020204" pitchFamily="34" charset="0"/>
              </a:rPr>
              <a:t>New SPS resources (link </a:t>
            </a:r>
            <a:r>
              <a:rPr lang="en-GB" b="1" dirty="0">
                <a:solidFill>
                  <a:srgbClr val="00B050"/>
                </a:solidFill>
                <a:latin typeface="Arial" panose="020B0604020202020204" pitchFamily="34" charset="0"/>
                <a:cs typeface="Arial" panose="020B0604020202020204" pitchFamily="34" charset="0"/>
                <a:hlinkClick r:id="rId2"/>
              </a:rPr>
              <a:t>here</a:t>
            </a:r>
            <a:r>
              <a:rPr lang="en-GB" b="1" dirty="0">
                <a:solidFill>
                  <a:srgbClr val="00B050"/>
                </a:solidFill>
                <a:latin typeface="Arial" panose="020B0604020202020204" pitchFamily="34" charset="0"/>
                <a:cs typeface="Arial" panose="020B0604020202020204" pitchFamily="34" charset="0"/>
              </a:rPr>
              <a:t>)</a:t>
            </a:r>
            <a:br>
              <a:rPr lang="en-GB" b="1" dirty="0"/>
            </a:br>
            <a:br>
              <a:rPr lang="en-GB" b="1" dirty="0"/>
            </a:br>
            <a:endParaRPr lang="en-GB" b="1" dirty="0"/>
          </a:p>
        </p:txBody>
      </p:sp>
      <p:sp>
        <p:nvSpPr>
          <p:cNvPr id="3" name="Content Placeholder 2">
            <a:extLst>
              <a:ext uri="{FF2B5EF4-FFF2-40B4-BE49-F238E27FC236}">
                <a16:creationId xmlns:a16="http://schemas.microsoft.com/office/drawing/2014/main" id="{EBB737BD-1D0C-498A-9BFB-32C734CB8C45}"/>
              </a:ext>
            </a:extLst>
          </p:cNvPr>
          <p:cNvSpPr>
            <a:spLocks noGrp="1"/>
          </p:cNvSpPr>
          <p:nvPr>
            <p:ph idx="1"/>
          </p:nvPr>
        </p:nvSpPr>
        <p:spPr>
          <a:xfrm>
            <a:off x="647363" y="1185862"/>
            <a:ext cx="10706437" cy="4486275"/>
          </a:xfrm>
        </p:spPr>
        <p:txBody>
          <a:bodyPr>
            <a:noAutofit/>
          </a:bodyPr>
          <a:lstStyle/>
          <a:p>
            <a:pPr>
              <a:lnSpc>
                <a:spcPct val="150000"/>
              </a:lnSpc>
              <a:spcBef>
                <a:spcPts val="750"/>
              </a:spcBef>
              <a:spcAft>
                <a:spcPts val="750"/>
              </a:spcAft>
            </a:pPr>
            <a:r>
              <a:rPr lang="en-GB" sz="2000" u="none" strike="noStrike" dirty="0">
                <a:solidFill>
                  <a:srgbClr val="0072C6"/>
                </a:solidFill>
                <a:effectLst/>
                <a:latin typeface="Arial" panose="020B0604020202020204" pitchFamily="34" charset="0"/>
                <a:ea typeface="Calibri" panose="020F0502020204030204" pitchFamily="34" charset="0"/>
                <a:cs typeface="Arial" panose="020B0604020202020204" pitchFamily="34" charset="0"/>
                <a:hlinkClick r:id="rId3"/>
              </a:rPr>
              <a:t>Treating opioid dependence during breastfeeding </a:t>
            </a:r>
            <a:r>
              <a:rPr lang="en-GB" sz="2000" dirty="0">
                <a:solidFill>
                  <a:srgbClr val="333333"/>
                </a:solidFill>
                <a:effectLst/>
                <a:latin typeface="Arial" panose="020B0604020202020204" pitchFamily="34" charset="0"/>
                <a:ea typeface="Calibri" panose="020F0502020204030204" pitchFamily="34" charset="0"/>
                <a:cs typeface="Arial" panose="020B0604020202020204" pitchFamily="34" charset="0"/>
              </a:rPr>
              <a:t>(Published 1 August 2023)</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GLP-1 receptor agonists: </a:t>
            </a:r>
          </a:p>
          <a:p>
            <a:pPr>
              <a:buFont typeface="Courier New" panose="02070309020205020404" pitchFamily="49" charset="0"/>
              <a:buChar char="o"/>
            </a:pPr>
            <a:r>
              <a:rPr lang="en-GB" sz="2000" u="none" strike="noStrike" dirty="0">
                <a:solidFill>
                  <a:srgbClr val="0072C6"/>
                </a:solidFill>
                <a:effectLst/>
                <a:latin typeface="Arial" panose="020B0604020202020204" pitchFamily="34" charset="0"/>
                <a:ea typeface="Calibri" panose="020F0502020204030204" pitchFamily="34" charset="0"/>
                <a:cs typeface="Arial" panose="020B0604020202020204" pitchFamily="34" charset="0"/>
                <a:hlinkClick r:id="rId4"/>
              </a:rPr>
              <a:t>list of available and affected GLP-1 receptor agonists </a:t>
            </a:r>
            <a:endParaRPr lang="en-GB" sz="2000" u="none" strike="noStrike" dirty="0">
              <a:solidFill>
                <a:srgbClr val="0072C6"/>
              </a:solidFill>
              <a:effectLst/>
              <a:latin typeface="Arial" panose="020B0604020202020204" pitchFamily="34" charset="0"/>
              <a:ea typeface="Calibri" panose="020F0502020204030204" pitchFamily="34" charset="0"/>
              <a:cs typeface="Arial" panose="020B0604020202020204" pitchFamily="34" charset="0"/>
            </a:endParaRPr>
          </a:p>
          <a:p>
            <a:pPr>
              <a:buFont typeface="Courier New" panose="02070309020205020404" pitchFamily="49" charset="0"/>
              <a:buChar char="o"/>
            </a:pPr>
            <a:r>
              <a:rPr lang="en-GB" sz="2000" dirty="0">
                <a:latin typeface="Arial" panose="020B0604020202020204" pitchFamily="34" charset="0"/>
                <a:cs typeface="Arial" panose="020B0604020202020204" pitchFamily="34" charset="0"/>
                <a:hlinkClick r:id="rId5"/>
              </a:rPr>
              <a:t>Prescribing available insulins</a:t>
            </a: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hlinkClick r:id="rId6"/>
            </a:endParaRPr>
          </a:p>
          <a:p>
            <a:r>
              <a:rPr lang="en-GB" sz="2000" dirty="0">
                <a:latin typeface="Arial" panose="020B0604020202020204" pitchFamily="34" charset="0"/>
                <a:cs typeface="Arial" panose="020B0604020202020204" pitchFamily="34" charset="0"/>
                <a:hlinkClick r:id="rId6"/>
              </a:rPr>
              <a:t>Guidance and principles for managing waste generated from the use of medicines</a:t>
            </a:r>
            <a:endParaRPr lang="en-GB" sz="2000" dirty="0">
              <a:latin typeface="Arial" panose="020B0604020202020204" pitchFamily="34" charset="0"/>
              <a:cs typeface="Arial" panose="020B0604020202020204" pitchFamily="34" charset="0"/>
            </a:endParaRPr>
          </a:p>
          <a:p>
            <a:pPr>
              <a:buFontTx/>
              <a:buChar char="-"/>
            </a:pPr>
            <a:r>
              <a:rPr lang="en-GB" sz="2000" dirty="0">
                <a:latin typeface="Arial" panose="020B0604020202020204" pitchFamily="34" charset="0"/>
                <a:cs typeface="Arial" panose="020B0604020202020204" pitchFamily="34" charset="0"/>
              </a:rPr>
              <a:t>includes legislation and guidance, practical considerations, patient generated waste e.g. sharps bins</a:t>
            </a:r>
          </a:p>
          <a:p>
            <a:pPr>
              <a:buFontTx/>
              <a:buChar char="-"/>
            </a:pPr>
            <a:r>
              <a:rPr lang="en-GB" sz="2000" dirty="0">
                <a:latin typeface="Arial" panose="020B0604020202020204" pitchFamily="34" charset="0"/>
                <a:cs typeface="Arial" panose="020B0604020202020204" pitchFamily="34" charset="0"/>
                <a:hlinkClick r:id="rId7"/>
              </a:rPr>
              <a:t>Identifying-types-of-pharmaceutical-waste-and-disposal-containers</a:t>
            </a:r>
          </a:p>
          <a:p>
            <a:pPr>
              <a:buFontTx/>
              <a:buChar char="-"/>
            </a:pPr>
            <a:r>
              <a:rPr lang="en-GB" sz="2000" dirty="0">
                <a:latin typeface="Arial" panose="020B0604020202020204" pitchFamily="34" charset="0"/>
                <a:cs typeface="Arial" panose="020B0604020202020204" pitchFamily="34" charset="0"/>
                <a:hlinkClick r:id="rId8"/>
              </a:rPr>
              <a:t>Managing sharps contaminated with pharmaceutical waste</a:t>
            </a:r>
            <a:endParaRPr lang="en-GB" sz="2000" dirty="0">
              <a:latin typeface="Arial" panose="020B0604020202020204" pitchFamily="34" charset="0"/>
              <a:cs typeface="Arial" panose="020B0604020202020204" pitchFamily="34" charset="0"/>
            </a:endParaRPr>
          </a:p>
          <a:p>
            <a:pPr>
              <a:buFontTx/>
              <a:buChar char="-"/>
            </a:pPr>
            <a:r>
              <a:rPr lang="en-GB" sz="2000" dirty="0">
                <a:latin typeface="Arial" panose="020B0604020202020204" pitchFamily="34" charset="0"/>
                <a:cs typeface="Arial" panose="020B0604020202020204" pitchFamily="34" charset="0"/>
                <a:hlinkClick r:id="rId7"/>
              </a:rPr>
              <a:t>Managing Controlled Drugs (CD) waste</a:t>
            </a:r>
            <a:endParaRPr lang="en-GB" sz="2000" dirty="0">
              <a:latin typeface="Arial" panose="020B0604020202020204" pitchFamily="34" charset="0"/>
              <a:cs typeface="Arial" panose="020B0604020202020204" pitchFamily="34" charset="0"/>
            </a:endParaRPr>
          </a:p>
          <a:p>
            <a:endParaRPr lang="en-GB" sz="3200" dirty="0"/>
          </a:p>
        </p:txBody>
      </p:sp>
    </p:spTree>
    <p:extLst>
      <p:ext uri="{BB962C8B-B14F-4D97-AF65-F5344CB8AC3E}">
        <p14:creationId xmlns:p14="http://schemas.microsoft.com/office/powerpoint/2010/main" val="4125323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E5B6-4A10-E81C-5C7C-56A1D759ABEF}"/>
              </a:ext>
            </a:extLst>
          </p:cNvPr>
          <p:cNvSpPr>
            <a:spLocks noGrp="1"/>
          </p:cNvSpPr>
          <p:nvPr>
            <p:ph type="title"/>
          </p:nvPr>
        </p:nvSpPr>
        <p:spPr/>
        <p:txBody>
          <a:bodyPr/>
          <a:lstStyle/>
          <a:p>
            <a:r>
              <a:rPr lang="en-GB" b="1">
                <a:solidFill>
                  <a:schemeClr val="accent1"/>
                </a:solidFill>
              </a:rPr>
              <a:t>Summary of key actions</a:t>
            </a:r>
            <a:endParaRPr lang="en-GB" b="1" dirty="0">
              <a:solidFill>
                <a:schemeClr val="accent1"/>
              </a:solidFill>
            </a:endParaRPr>
          </a:p>
        </p:txBody>
      </p:sp>
      <p:pic>
        <p:nvPicPr>
          <p:cNvPr id="4" name="Picture 3">
            <a:extLst>
              <a:ext uri="{FF2B5EF4-FFF2-40B4-BE49-F238E27FC236}">
                <a16:creationId xmlns:a16="http://schemas.microsoft.com/office/drawing/2014/main" id="{E0B59A25-D4FF-B869-C701-3C50AFBBB81B}"/>
              </a:ext>
            </a:extLst>
          </p:cNvPr>
          <p:cNvPicPr>
            <a:picLocks noChangeAspect="1"/>
          </p:cNvPicPr>
          <p:nvPr/>
        </p:nvPicPr>
        <p:blipFill>
          <a:blip r:embed="rId2"/>
          <a:stretch>
            <a:fillRect/>
          </a:stretch>
        </p:blipFill>
        <p:spPr>
          <a:xfrm>
            <a:off x="7269954" y="554025"/>
            <a:ext cx="1338018" cy="947763"/>
          </a:xfrm>
          <a:prstGeom prst="rect">
            <a:avLst/>
          </a:prstGeom>
        </p:spPr>
      </p:pic>
      <p:graphicFrame>
        <p:nvGraphicFramePr>
          <p:cNvPr id="3" name="Content Placeholder 2">
            <a:extLst>
              <a:ext uri="{FF2B5EF4-FFF2-40B4-BE49-F238E27FC236}">
                <a16:creationId xmlns:a16="http://schemas.microsoft.com/office/drawing/2014/main" id="{FD50978E-B866-B1F9-0733-3ED45C7FA343}"/>
              </a:ext>
            </a:extLst>
          </p:cNvPr>
          <p:cNvGraphicFramePr>
            <a:graphicFrameLocks noGrp="1"/>
          </p:cNvGraphicFramePr>
          <p:nvPr>
            <p:ph idx="1"/>
            <p:extLst>
              <p:ext uri="{D42A27DB-BD31-4B8C-83A1-F6EECF244321}">
                <p14:modId xmlns:p14="http://schemas.microsoft.com/office/powerpoint/2010/main" val="3885868163"/>
              </p:ext>
            </p:extLst>
          </p:nvPr>
        </p:nvGraphicFramePr>
        <p:xfrm>
          <a:off x="525517" y="1690688"/>
          <a:ext cx="1125658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9351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itle 2">
            <a:extLst>
              <a:ext uri="{FF2B5EF4-FFF2-40B4-BE49-F238E27FC236}">
                <a16:creationId xmlns:a16="http://schemas.microsoft.com/office/drawing/2014/main" id="{72B0F1EC-14DB-4F6C-A668-71CE9E888C78}"/>
              </a:ext>
            </a:extLst>
          </p:cNvPr>
          <p:cNvSpPr txBox="1">
            <a:spLocks/>
          </p:cNvSpPr>
          <p:nvPr/>
        </p:nvSpPr>
        <p:spPr>
          <a:xfrm>
            <a:off x="1054608" y="783761"/>
            <a:ext cx="8229600" cy="10627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accent1"/>
                </a:solidFill>
                <a:latin typeface="Arial" panose="020B0604020202020204" pitchFamily="34" charset="0"/>
                <a:cs typeface="Arial" panose="020B0604020202020204" pitchFamily="34" charset="0"/>
              </a:rPr>
              <a:t>Next APG– Learning Lunch</a:t>
            </a:r>
          </a:p>
        </p:txBody>
      </p:sp>
      <p:sp>
        <p:nvSpPr>
          <p:cNvPr id="6" name="TextBox 5">
            <a:extLst>
              <a:ext uri="{FF2B5EF4-FFF2-40B4-BE49-F238E27FC236}">
                <a16:creationId xmlns:a16="http://schemas.microsoft.com/office/drawing/2014/main" id="{8DEF8507-2311-498F-8D79-AFC093A96C09}"/>
              </a:ext>
            </a:extLst>
          </p:cNvPr>
          <p:cNvSpPr txBox="1"/>
          <p:nvPr/>
        </p:nvSpPr>
        <p:spPr>
          <a:xfrm>
            <a:off x="2391103" y="944044"/>
            <a:ext cx="6096000" cy="3262432"/>
          </a:xfrm>
          <a:prstGeom prst="rect">
            <a:avLst/>
          </a:prstGeom>
          <a:noFill/>
        </p:spPr>
        <p:txBody>
          <a:bodyPr wrap="square">
            <a:spAutoFit/>
          </a:bodyPr>
          <a:lstStyle/>
          <a:p>
            <a:pPr marL="0" indent="0" algn="ctr">
              <a:buNone/>
            </a:pPr>
            <a:endParaRPr lang="en-GB" sz="3200" b="1" dirty="0">
              <a:latin typeface="Arial" panose="020B0604020202020204" pitchFamily="34" charset="0"/>
              <a:cs typeface="Arial" panose="020B0604020202020204" pitchFamily="34" charset="0"/>
            </a:endParaRPr>
          </a:p>
          <a:p>
            <a:pPr algn="ctr"/>
            <a:r>
              <a:rPr lang="en-US" sz="3200" b="1" dirty="0">
                <a:solidFill>
                  <a:srgbClr val="252424"/>
                </a:solidFill>
                <a:latin typeface="Arial" panose="020B0604020202020204" pitchFamily="34" charset="0"/>
                <a:ea typeface="Times New Roman" panose="02020603050405020304" pitchFamily="18" charset="0"/>
                <a:cs typeface="Arial" panose="020B0604020202020204" pitchFamily="34" charset="0"/>
              </a:rPr>
              <a:t>Wednesday 4</a:t>
            </a:r>
            <a:r>
              <a:rPr lang="en-US" sz="3200" b="1" baseline="30000" dirty="0">
                <a:solidFill>
                  <a:srgbClr val="252424"/>
                </a:solidFill>
                <a:latin typeface="Arial" panose="020B0604020202020204" pitchFamily="34" charset="0"/>
                <a:ea typeface="Times New Roman" panose="02020603050405020304" pitchFamily="18" charset="0"/>
                <a:cs typeface="Arial" panose="020B0604020202020204" pitchFamily="34" charset="0"/>
              </a:rPr>
              <a:t>th</a:t>
            </a:r>
            <a:r>
              <a:rPr lang="en-US" sz="3200" b="1" dirty="0">
                <a:solidFill>
                  <a:srgbClr val="252424"/>
                </a:solidFill>
                <a:latin typeface="Arial" panose="020B0604020202020204" pitchFamily="34" charset="0"/>
                <a:ea typeface="Times New Roman" panose="02020603050405020304" pitchFamily="18" charset="0"/>
                <a:cs typeface="Arial" panose="020B0604020202020204" pitchFamily="34" charset="0"/>
              </a:rPr>
              <a:t> October </a:t>
            </a:r>
            <a:endParaRPr lang="en-US" sz="3200" b="1" dirty="0">
              <a:solidFill>
                <a:srgbClr val="252424"/>
              </a:solidFill>
              <a:effectLst/>
              <a:latin typeface="Arial" panose="020B0604020202020204" pitchFamily="34" charset="0"/>
              <a:ea typeface="Times New Roman" panose="02020603050405020304" pitchFamily="18" charset="0"/>
              <a:cs typeface="Arial" panose="020B0604020202020204" pitchFamily="34" charset="0"/>
            </a:endParaRPr>
          </a:p>
          <a:p>
            <a:pPr algn="ctr"/>
            <a:r>
              <a:rPr lang="en-US" sz="3200" u="sng" dirty="0">
                <a:solidFill>
                  <a:srgbClr val="6264A7"/>
                </a:solidFill>
                <a:effectLst/>
                <a:latin typeface="Arial" panose="020B0604020202020204" pitchFamily="34" charset="0"/>
                <a:ea typeface="Times New Roman" panose="02020603050405020304" pitchFamily="18" charset="0"/>
                <a:cs typeface="Arial" panose="020B0604020202020204" pitchFamily="34" charset="0"/>
                <a:hlinkClick r:id="rId3"/>
              </a:rPr>
              <a:t>Click here to join the meeting</a:t>
            </a:r>
            <a:endParaRPr lang="en-GB" sz="3200" dirty="0">
              <a:effectLst/>
              <a:latin typeface="Arial" panose="020B0604020202020204" pitchFamily="34" charset="0"/>
              <a:ea typeface="Calibri" panose="020F0502020204030204" pitchFamily="34" charset="0"/>
              <a:cs typeface="Arial" panose="020B0604020202020204" pitchFamily="34" charset="0"/>
            </a:endParaRPr>
          </a:p>
          <a:p>
            <a:pPr marL="0" indent="0" algn="ctr">
              <a:buNone/>
            </a:pPr>
            <a:r>
              <a:rPr lang="en-US" sz="3000" b="1" dirty="0">
                <a:latin typeface="Arial" panose="020B0604020202020204" pitchFamily="34" charset="0"/>
                <a:cs typeface="Arial" panose="020B0604020202020204" pitchFamily="34" charset="0"/>
              </a:rPr>
              <a:t>Feedback welcome  </a:t>
            </a:r>
            <a:r>
              <a:rPr lang="en-GB" sz="2000" u="sng" dirty="0">
                <a:solidFill>
                  <a:srgbClr val="0563C1"/>
                </a:solidFill>
                <a:effectLst/>
                <a:latin typeface="Arial" panose="020B0604020202020204" pitchFamily="34" charset="0"/>
                <a:ea typeface="Calibri" panose="020F0502020204030204" pitchFamily="34" charset="0"/>
                <a:hlinkClick r:id="rId4"/>
              </a:rPr>
              <a:t>https://forms.office.com/Pages/ResponsePage.aspx?id=slTDN7CF9UeyIge0jXdO443oflYckS5GlHWzOtEesnlUMDNDTkRVTDI1VTRaV1dPQlhMRFAyTkxNNy4u</a:t>
            </a:r>
            <a:endParaRPr lang="en-GB" sz="20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1D50BBE-5E89-E940-3D6F-A5961F429C78}"/>
              </a:ext>
            </a:extLst>
          </p:cNvPr>
          <p:cNvSpPr txBox="1"/>
          <p:nvPr/>
        </p:nvSpPr>
        <p:spPr>
          <a:xfrm>
            <a:off x="1588008" y="4603459"/>
            <a:ext cx="9015983" cy="816121"/>
          </a:xfrm>
          <a:prstGeom prst="rect">
            <a:avLst/>
          </a:prstGeom>
          <a:noFill/>
        </p:spPr>
        <p:txBody>
          <a:bodyPr wrap="square">
            <a:spAutoFit/>
          </a:bodyPr>
          <a:lstStyle/>
          <a:p>
            <a:pPr>
              <a:lnSpc>
                <a:spcPct val="115000"/>
              </a:lnSpc>
              <a:spcAft>
                <a:spcPts val="1000"/>
              </a:spcAft>
            </a:pPr>
            <a:r>
              <a:rPr lang="en-US" sz="1800" dirty="0">
                <a:solidFill>
                  <a:srgbClr val="252424"/>
                </a:solidFill>
                <a:effectLst/>
                <a:latin typeface="Arial" panose="020B0604020202020204" pitchFamily="34" charset="0"/>
                <a:ea typeface="Times New Roman" panose="02020603050405020304" pitchFamily="18" charset="0"/>
                <a:cs typeface="Arial" panose="020B0604020202020204" pitchFamily="34" charset="0"/>
              </a:rPr>
              <a:t>Thursday 2</a:t>
            </a:r>
            <a:r>
              <a:rPr lang="en-US" sz="1800" baseline="30000" dirty="0">
                <a:solidFill>
                  <a:srgbClr val="252424"/>
                </a:solidFill>
                <a:effectLst/>
                <a:latin typeface="Arial" panose="020B0604020202020204" pitchFamily="34" charset="0"/>
                <a:ea typeface="Times New Roman" panose="02020603050405020304" pitchFamily="18" charset="0"/>
                <a:cs typeface="Arial" panose="020B0604020202020204" pitchFamily="34" charset="0"/>
              </a:rPr>
              <a:t>nd</a:t>
            </a:r>
            <a:r>
              <a:rPr lang="en-US" sz="1800" dirty="0">
                <a:solidFill>
                  <a:srgbClr val="252424"/>
                </a:solidFill>
                <a:effectLst/>
                <a:latin typeface="Arial" panose="020B0604020202020204" pitchFamily="34" charset="0"/>
                <a:ea typeface="Times New Roman" panose="02020603050405020304" pitchFamily="18" charset="0"/>
                <a:cs typeface="Arial" panose="020B0604020202020204" pitchFamily="34" charset="0"/>
              </a:rPr>
              <a:t> November </a:t>
            </a:r>
            <a:r>
              <a:rPr lang="en-US" sz="1800" u="sng" dirty="0">
                <a:solidFill>
                  <a:srgbClr val="6264A7"/>
                </a:solidFill>
                <a:effectLst/>
                <a:latin typeface="Arial" panose="020B0604020202020204" pitchFamily="34" charset="0"/>
                <a:ea typeface="Times New Roman" panose="02020603050405020304" pitchFamily="18" charset="0"/>
                <a:cs typeface="Arial" panose="020B0604020202020204" pitchFamily="34" charset="0"/>
                <a:hlinkClick r:id="rId5"/>
              </a:rPr>
              <a:t>Click here to join the meeting</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r>
              <a:rPr lang="en-US" sz="1800" dirty="0">
                <a:solidFill>
                  <a:srgbClr val="252424"/>
                </a:solidFill>
                <a:effectLst/>
                <a:latin typeface="Arial" panose="020B0604020202020204" pitchFamily="34" charset="0"/>
                <a:ea typeface="Times New Roman" panose="02020603050405020304" pitchFamily="18" charset="0"/>
                <a:cs typeface="Arial" panose="020B0604020202020204" pitchFamily="34" charset="0"/>
              </a:rPr>
              <a:t>Wednesday 6</a:t>
            </a:r>
            <a:r>
              <a:rPr lang="en-US" sz="1800" baseline="30000" dirty="0">
                <a:solidFill>
                  <a:srgbClr val="252424"/>
                </a:solidFill>
                <a:effectLst/>
                <a:latin typeface="Arial" panose="020B0604020202020204" pitchFamily="34" charset="0"/>
                <a:ea typeface="Times New Roman" panose="02020603050405020304" pitchFamily="18" charset="0"/>
                <a:cs typeface="Arial" panose="020B0604020202020204" pitchFamily="34" charset="0"/>
              </a:rPr>
              <a:t>th</a:t>
            </a:r>
            <a:r>
              <a:rPr lang="en-US" sz="1800" dirty="0">
                <a:solidFill>
                  <a:srgbClr val="252424"/>
                </a:solidFill>
                <a:effectLst/>
                <a:latin typeface="Arial" panose="020B0604020202020204" pitchFamily="34" charset="0"/>
                <a:ea typeface="Times New Roman" panose="02020603050405020304" pitchFamily="18" charset="0"/>
                <a:cs typeface="Arial" panose="020B0604020202020204" pitchFamily="34" charset="0"/>
              </a:rPr>
              <a:t> December </a:t>
            </a:r>
            <a:r>
              <a:rPr lang="en-US" sz="1800" u="sng" dirty="0">
                <a:solidFill>
                  <a:srgbClr val="6264A7"/>
                </a:solidFill>
                <a:effectLst/>
                <a:latin typeface="Arial" panose="020B0604020202020204" pitchFamily="34" charset="0"/>
                <a:ea typeface="Times New Roman" panose="02020603050405020304" pitchFamily="18" charset="0"/>
                <a:cs typeface="Arial" panose="020B0604020202020204" pitchFamily="34" charset="0"/>
                <a:hlinkClick r:id="rId6"/>
              </a:rPr>
              <a:t>Click here to join the meeting</a:t>
            </a:r>
            <a:endParaRPr lang="en-GB"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6792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7" name="TextBox 6">
            <a:extLst>
              <a:ext uri="{FF2B5EF4-FFF2-40B4-BE49-F238E27FC236}">
                <a16:creationId xmlns:a16="http://schemas.microsoft.com/office/drawing/2014/main" id="{B6CCCD24-2B90-48A8-99FA-E97DE8E33321}"/>
              </a:ext>
            </a:extLst>
          </p:cNvPr>
          <p:cNvSpPr txBox="1"/>
          <p:nvPr/>
        </p:nvSpPr>
        <p:spPr>
          <a:xfrm>
            <a:off x="2414016" y="1255249"/>
            <a:ext cx="6096000" cy="646331"/>
          </a:xfrm>
          <a:prstGeom prst="rect">
            <a:avLst/>
          </a:prstGeom>
          <a:noFill/>
        </p:spPr>
        <p:txBody>
          <a:bodyPr wrap="square">
            <a:spAutoFit/>
          </a:bodyPr>
          <a:lstStyle/>
          <a:p>
            <a:pPr algn="ctr"/>
            <a:r>
              <a:rPr lang="en-GB" sz="3600" b="1" dirty="0">
                <a:solidFill>
                  <a:schemeClr val="accent1"/>
                </a:solidFill>
                <a:latin typeface="Arial" panose="020B0604020202020204" pitchFamily="34" charset="0"/>
                <a:cs typeface="Arial" panose="020B0604020202020204" pitchFamily="34" charset="0"/>
              </a:rPr>
              <a:t>Questions?</a:t>
            </a:r>
          </a:p>
        </p:txBody>
      </p:sp>
      <p:pic>
        <p:nvPicPr>
          <p:cNvPr id="8" name="Picture 2" descr="C:\Users\heiditaylor\AppData\Local\Microsoft\Windows\INetCache\IE\TMWEFS28\questions-1515443524gvX[1].jpg">
            <a:extLst>
              <a:ext uri="{FF2B5EF4-FFF2-40B4-BE49-F238E27FC236}">
                <a16:creationId xmlns:a16="http://schemas.microsoft.com/office/drawing/2014/main" id="{2BD92D78-BEF4-4A60-ABA0-7E0147B2A5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989" y="2492502"/>
            <a:ext cx="4878054" cy="3706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527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itle 2">
            <a:extLst>
              <a:ext uri="{FF2B5EF4-FFF2-40B4-BE49-F238E27FC236}">
                <a16:creationId xmlns:a16="http://schemas.microsoft.com/office/drawing/2014/main" id="{B3511A79-F5BC-44EE-801B-4CBA4603E207}"/>
              </a:ext>
            </a:extLst>
          </p:cNvPr>
          <p:cNvSpPr txBox="1">
            <a:spLocks/>
          </p:cNvSpPr>
          <p:nvPr/>
        </p:nvSpPr>
        <p:spPr>
          <a:xfrm>
            <a:off x="1137199" y="355237"/>
            <a:ext cx="8229600" cy="12252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70C0"/>
                </a:solidFill>
                <a:latin typeface="Arial" panose="020B0604020202020204" pitchFamily="34" charset="0"/>
                <a:cs typeface="Arial" panose="020B0604020202020204" pitchFamily="34" charset="0"/>
              </a:rPr>
              <a:t>Missed the meeting/other learning lunch resources</a:t>
            </a:r>
          </a:p>
        </p:txBody>
      </p:sp>
      <p:pic>
        <p:nvPicPr>
          <p:cNvPr id="5" name="Picture 2">
            <a:extLst>
              <a:ext uri="{FF2B5EF4-FFF2-40B4-BE49-F238E27FC236}">
                <a16:creationId xmlns:a16="http://schemas.microsoft.com/office/drawing/2014/main" id="{68986961-7D92-4016-82EC-88A439D824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345" t="18675" r="21776" b="5714"/>
          <a:stretch/>
        </p:blipFill>
        <p:spPr bwMode="auto">
          <a:xfrm>
            <a:off x="462116" y="1406013"/>
            <a:ext cx="7423344" cy="4720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D685331A-547E-4A1C-B6BE-05B716905705}"/>
              </a:ext>
            </a:extLst>
          </p:cNvPr>
          <p:cNvPicPr>
            <a:picLocks noChangeAspect="1"/>
          </p:cNvPicPr>
          <p:nvPr/>
        </p:nvPicPr>
        <p:blipFill rotWithShape="1">
          <a:blip r:embed="rId5"/>
          <a:srcRect l="5346" t="13861" r="41485" b="5170"/>
          <a:stretch/>
        </p:blipFill>
        <p:spPr>
          <a:xfrm>
            <a:off x="5555894" y="2792361"/>
            <a:ext cx="6487766" cy="3334495"/>
          </a:xfrm>
          <a:prstGeom prst="rect">
            <a:avLst/>
          </a:prstGeom>
        </p:spPr>
      </p:pic>
      <p:cxnSp>
        <p:nvCxnSpPr>
          <p:cNvPr id="7" name="Straight Arrow Connector 6">
            <a:extLst>
              <a:ext uri="{FF2B5EF4-FFF2-40B4-BE49-F238E27FC236}">
                <a16:creationId xmlns:a16="http://schemas.microsoft.com/office/drawing/2014/main" id="{A7DAB0E6-4042-4494-B808-744743779506}"/>
              </a:ext>
            </a:extLst>
          </p:cNvPr>
          <p:cNvCxnSpPr>
            <a:cxnSpLocks/>
          </p:cNvCxnSpPr>
          <p:nvPr/>
        </p:nvCxnSpPr>
        <p:spPr>
          <a:xfrm flipH="1">
            <a:off x="2237268" y="1271245"/>
            <a:ext cx="5451558" cy="3007842"/>
          </a:xfrm>
          <a:prstGeom prst="straightConnector1">
            <a:avLst/>
          </a:prstGeom>
          <a:ln w="25400">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93BBB03C-0808-4B7C-9A1B-86A78F045558}"/>
              </a:ext>
            </a:extLst>
          </p:cNvPr>
          <p:cNvCxnSpPr>
            <a:cxnSpLocks/>
          </p:cNvCxnSpPr>
          <p:nvPr/>
        </p:nvCxnSpPr>
        <p:spPr>
          <a:xfrm flipH="1">
            <a:off x="9079099" y="1255249"/>
            <a:ext cx="962782" cy="2889251"/>
          </a:xfrm>
          <a:prstGeom prst="straightConnector1">
            <a:avLst/>
          </a:prstGeom>
          <a:ln w="2540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1074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itle 2">
            <a:extLst>
              <a:ext uri="{FF2B5EF4-FFF2-40B4-BE49-F238E27FC236}">
                <a16:creationId xmlns:a16="http://schemas.microsoft.com/office/drawing/2014/main" id="{87BB5E6D-4059-4526-B311-1CAA9562BAB5}"/>
              </a:ext>
            </a:extLst>
          </p:cNvPr>
          <p:cNvSpPr txBox="1">
            <a:spLocks/>
          </p:cNvSpPr>
          <p:nvPr/>
        </p:nvSpPr>
        <p:spPr>
          <a:xfrm>
            <a:off x="611634" y="459670"/>
            <a:ext cx="8249182" cy="6971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0070C0"/>
                </a:solidFill>
                <a:latin typeface="Arial" panose="020B0604020202020204" pitchFamily="34" charset="0"/>
                <a:cs typeface="Arial" panose="020B0604020202020204" pitchFamily="34" charset="0"/>
              </a:rPr>
              <a:t>Learning objectives</a:t>
            </a:r>
          </a:p>
        </p:txBody>
      </p:sp>
      <p:sp>
        <p:nvSpPr>
          <p:cNvPr id="5" name="Content Placeholder 1">
            <a:extLst>
              <a:ext uri="{FF2B5EF4-FFF2-40B4-BE49-F238E27FC236}">
                <a16:creationId xmlns:a16="http://schemas.microsoft.com/office/drawing/2014/main" id="{5B53C90A-D909-4018-A4D3-37A5EF86BC10}"/>
              </a:ext>
            </a:extLst>
          </p:cNvPr>
          <p:cNvSpPr txBox="1">
            <a:spLocks/>
          </p:cNvSpPr>
          <p:nvPr/>
        </p:nvSpPr>
        <p:spPr>
          <a:xfrm>
            <a:off x="611634" y="1255249"/>
            <a:ext cx="10369039" cy="490109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latin typeface="Arial" panose="020B0604020202020204" pitchFamily="34" charset="0"/>
                <a:cs typeface="Arial" panose="020B0604020202020204" pitchFamily="34" charset="0"/>
              </a:rPr>
              <a:t>To be aware of latest updates &amp; suggested actions to:</a:t>
            </a:r>
          </a:p>
          <a:p>
            <a:r>
              <a:rPr lang="en-GB" sz="2400" dirty="0">
                <a:latin typeface="Arial" panose="020B0604020202020204" pitchFamily="34" charset="0"/>
                <a:cs typeface="Arial" panose="020B0604020202020204" pitchFamily="34" charset="0"/>
                <a:hlinkClick r:id="rId4"/>
              </a:rPr>
              <a:t>Traffic Light Drug List</a:t>
            </a:r>
            <a:r>
              <a:rPr lang="en-GB" sz="2400" dirty="0">
                <a:latin typeface="Arial" panose="020B0604020202020204" pitchFamily="34" charset="0"/>
                <a:cs typeface="Arial" panose="020B0604020202020204" pitchFamily="34" charset="0"/>
              </a:rPr>
              <a:t> </a:t>
            </a:r>
          </a:p>
          <a:p>
            <a:r>
              <a:rPr lang="en-GB" sz="2400" dirty="0">
                <a:latin typeface="Arial" panose="020B0604020202020204" pitchFamily="34" charset="0"/>
                <a:cs typeface="Arial" panose="020B0604020202020204" pitchFamily="34" charset="0"/>
                <a:hlinkClick r:id="rId5"/>
              </a:rPr>
              <a:t>Formulary</a:t>
            </a:r>
            <a:r>
              <a:rPr lang="en-GB" sz="2400" dirty="0">
                <a:latin typeface="Arial" panose="020B0604020202020204" pitchFamily="34" charset="0"/>
                <a:cs typeface="Arial" panose="020B0604020202020204" pitchFamily="34" charset="0"/>
              </a:rPr>
              <a:t> </a:t>
            </a:r>
          </a:p>
          <a:p>
            <a:r>
              <a:rPr lang="en-GB" sz="2400" dirty="0">
                <a:latin typeface="Arial" panose="020B0604020202020204" pitchFamily="34" charset="0"/>
                <a:cs typeface="Arial" panose="020B0604020202020204" pitchFamily="34" charset="0"/>
                <a:hlinkClick r:id="rId6"/>
              </a:rPr>
              <a:t>Share care protocols</a:t>
            </a:r>
          </a:p>
          <a:p>
            <a:r>
              <a:rPr lang="en-GB" sz="2400" dirty="0">
                <a:latin typeface="Arial" panose="020B0604020202020204" pitchFamily="34" charset="0"/>
                <a:cs typeface="Arial" panose="020B0604020202020204" pitchFamily="34" charset="0"/>
                <a:hlinkClick r:id="rId6"/>
              </a:rPr>
              <a:t>Guidelines</a:t>
            </a:r>
            <a:r>
              <a:rPr lang="en-GB" sz="2400" dirty="0">
                <a:latin typeface="Arial" panose="020B0604020202020204" pitchFamily="34" charset="0"/>
                <a:cs typeface="Arial" panose="020B0604020202020204" pitchFamily="34" charset="0"/>
              </a:rPr>
              <a:t> – SPAFv3</a:t>
            </a:r>
          </a:p>
          <a:p>
            <a:r>
              <a:rPr lang="en-GB" sz="2400" dirty="0">
                <a:latin typeface="Arial" panose="020B0604020202020204" pitchFamily="34" charset="0"/>
                <a:cs typeface="Arial" panose="020B0604020202020204" pitchFamily="34" charset="0"/>
              </a:rPr>
              <a:t>Medicines Safety update - Emily Parsons</a:t>
            </a:r>
          </a:p>
          <a:p>
            <a:r>
              <a:rPr lang="en-GB" sz="2400" dirty="0">
                <a:latin typeface="Arial" panose="020B0604020202020204" pitchFamily="34" charset="0"/>
                <a:cs typeface="Arial" panose="020B0604020202020204" pitchFamily="34" charset="0"/>
              </a:rPr>
              <a:t>General prescribing update; and </a:t>
            </a:r>
          </a:p>
          <a:p>
            <a:r>
              <a:rPr lang="en-GB" sz="2400" dirty="0">
                <a:latin typeface="Arial" panose="020B0604020202020204" pitchFamily="34" charset="0"/>
                <a:cs typeface="Arial" panose="020B0604020202020204" pitchFamily="34" charset="0"/>
              </a:rPr>
              <a:t>Education &amp;Training opportunities</a:t>
            </a:r>
          </a:p>
          <a:p>
            <a:pPr marL="0" indent="0">
              <a:buNone/>
            </a:pPr>
            <a:endParaRPr lang="en-GB" sz="2400" dirty="0">
              <a:latin typeface="Arial" panose="020B0604020202020204" pitchFamily="34" charset="0"/>
              <a:cs typeface="Arial" panose="020B0604020202020204" pitchFamily="34" charset="0"/>
            </a:endParaRPr>
          </a:p>
          <a:p>
            <a:pPr lvl="1"/>
            <a:endParaRPr lang="en-GB" sz="2000" dirty="0">
              <a:latin typeface="Arial" panose="020B0604020202020204" pitchFamily="34" charset="0"/>
              <a:cs typeface="Arial" panose="020B0604020202020204" pitchFamily="34" charset="0"/>
            </a:endParaRPr>
          </a:p>
          <a:p>
            <a:pPr lvl="1"/>
            <a:endParaRPr lang="en-GB" dirty="0"/>
          </a:p>
          <a:p>
            <a:endParaRPr lang="en-GB" dirty="0"/>
          </a:p>
        </p:txBody>
      </p:sp>
      <p:pic>
        <p:nvPicPr>
          <p:cNvPr id="6" name="Picture 2" descr="C:\Users\heiditaylor\AppData\Local\Microsoft\Windows\INetCache\IE\2SLKIZ11\target-1414788_640[1].png">
            <a:extLst>
              <a:ext uri="{FF2B5EF4-FFF2-40B4-BE49-F238E27FC236}">
                <a16:creationId xmlns:a16="http://schemas.microsoft.com/office/drawing/2014/main" id="{546EBE45-7B2C-4153-BDDD-3A5B2F5FED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00366" y="5351356"/>
            <a:ext cx="108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173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7" name="Title 2">
            <a:extLst>
              <a:ext uri="{FF2B5EF4-FFF2-40B4-BE49-F238E27FC236}">
                <a16:creationId xmlns:a16="http://schemas.microsoft.com/office/drawing/2014/main" id="{1D8F22B9-82CD-4CB2-849F-87BF873ECA6F}"/>
              </a:ext>
            </a:extLst>
          </p:cNvPr>
          <p:cNvSpPr txBox="1">
            <a:spLocks/>
          </p:cNvSpPr>
          <p:nvPr/>
        </p:nvSpPr>
        <p:spPr>
          <a:xfrm>
            <a:off x="2033752" y="743746"/>
            <a:ext cx="6808163" cy="11875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chemeClr val="accent1"/>
                </a:solidFill>
                <a:latin typeface="Arial" panose="020B0604020202020204" pitchFamily="34" charset="0"/>
                <a:cs typeface="Arial" panose="020B0604020202020204" pitchFamily="34" charset="0"/>
              </a:rPr>
              <a:t>Traffic Light Drug List</a:t>
            </a:r>
          </a:p>
        </p:txBody>
      </p:sp>
      <p:pic>
        <p:nvPicPr>
          <p:cNvPr id="8" name="Picture 7" descr="Icon&#10;&#10;Description automatically generated">
            <a:extLst>
              <a:ext uri="{FF2B5EF4-FFF2-40B4-BE49-F238E27FC236}">
                <a16:creationId xmlns:a16="http://schemas.microsoft.com/office/drawing/2014/main" id="{3FF6A785-5398-4755-BBD4-30C222C026DE}"/>
              </a:ext>
            </a:extLst>
          </p:cNvPr>
          <p:cNvPicPr>
            <a:picLocks noChangeAspect="1"/>
          </p:cNvPicPr>
          <p:nvPr/>
        </p:nvPicPr>
        <p:blipFill>
          <a:blip r:embed="rId4"/>
          <a:stretch>
            <a:fillRect/>
          </a:stretch>
        </p:blipFill>
        <p:spPr>
          <a:xfrm>
            <a:off x="8684165" y="536315"/>
            <a:ext cx="1047751" cy="1047751"/>
          </a:xfrm>
          <a:prstGeom prst="rect">
            <a:avLst/>
          </a:prstGeom>
        </p:spPr>
      </p:pic>
      <p:sp>
        <p:nvSpPr>
          <p:cNvPr id="9" name="Content Placeholder 1">
            <a:extLst>
              <a:ext uri="{FF2B5EF4-FFF2-40B4-BE49-F238E27FC236}">
                <a16:creationId xmlns:a16="http://schemas.microsoft.com/office/drawing/2014/main" id="{D1507FCA-69C5-4339-83F7-EC26CEB6364F}"/>
              </a:ext>
            </a:extLst>
          </p:cNvPr>
          <p:cNvSpPr txBox="1">
            <a:spLocks/>
          </p:cNvSpPr>
          <p:nvPr/>
        </p:nvSpPr>
        <p:spPr>
          <a:xfrm>
            <a:off x="796159" y="1359859"/>
            <a:ext cx="10968305" cy="4842884"/>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70309020205020404" pitchFamily="49" charset="0"/>
              <a:buChar char="o"/>
            </a:pPr>
            <a:endParaRPr lang="en-GB" sz="3000"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Bef>
                <a:spcPts val="0"/>
              </a:spcBef>
              <a:buFont typeface="Wingdings" panose="05000000000000000000" pitchFamily="2" charset="2"/>
              <a:buChar char="§"/>
            </a:pPr>
            <a:r>
              <a:rPr lang="en-GB" sz="7400" dirty="0">
                <a:effectLst/>
                <a:latin typeface="Arial" panose="020B0604020202020204" pitchFamily="34" charset="0"/>
                <a:ea typeface="Calibri" panose="020F0502020204030204" pitchFamily="34" charset="0"/>
                <a:cs typeface="Arial" panose="020B0604020202020204" pitchFamily="34" charset="0"/>
              </a:rPr>
              <a:t>A single SY ICB TLDL is in the process of  being developed (</a:t>
            </a:r>
            <a:r>
              <a:rPr lang="en-GB" sz="7400" dirty="0">
                <a:effectLst/>
                <a:latin typeface="Arial" panose="020B0604020202020204" pitchFamily="34" charset="0"/>
                <a:ea typeface="Calibri" panose="020F0502020204030204" pitchFamily="34" charset="0"/>
                <a:cs typeface="Arial" panose="020B0604020202020204" pitchFamily="34" charset="0"/>
                <a:hlinkClick r:id="rId5"/>
              </a:rPr>
              <a:t>SY IMOC</a:t>
            </a:r>
            <a:r>
              <a:rPr lang="en-GB" sz="7400" dirty="0">
                <a:effectLst/>
                <a:latin typeface="Arial" panose="020B0604020202020204" pitchFamily="34" charset="0"/>
                <a:ea typeface="Calibri" panose="020F0502020204030204" pitchFamily="34" charset="0"/>
                <a:cs typeface="Arial" panose="020B0604020202020204" pitchFamily="34" charset="0"/>
              </a:rPr>
              <a:t>).  Please continue to refer to </a:t>
            </a:r>
            <a:r>
              <a:rPr lang="en-GB" sz="7400" b="1" dirty="0">
                <a:effectLst/>
                <a:latin typeface="Arial" panose="020B0604020202020204" pitchFamily="34" charset="0"/>
                <a:ea typeface="Calibri" panose="020F0502020204030204" pitchFamily="34" charset="0"/>
                <a:cs typeface="Arial" panose="020B0604020202020204" pitchFamily="34" charset="0"/>
              </a:rPr>
              <a:t>both</a:t>
            </a:r>
            <a:r>
              <a:rPr lang="en-GB" sz="7400" dirty="0">
                <a:effectLst/>
                <a:latin typeface="Arial" panose="020B0604020202020204" pitchFamily="34" charset="0"/>
                <a:ea typeface="Calibri" panose="020F0502020204030204" pitchFamily="34" charset="0"/>
                <a:cs typeface="Arial" panose="020B0604020202020204" pitchFamily="34" charset="0"/>
              </a:rPr>
              <a:t> Sheffield place and SY ICB TLDLs</a:t>
            </a:r>
          </a:p>
          <a:p>
            <a:pPr>
              <a:lnSpc>
                <a:spcPct val="120000"/>
              </a:lnSpc>
              <a:spcBef>
                <a:spcPts val="0"/>
              </a:spcBef>
            </a:pPr>
            <a:r>
              <a:rPr lang="en-GB" sz="7400" dirty="0">
                <a:latin typeface="Arial" panose="020B0604020202020204" pitchFamily="34" charset="0"/>
                <a:ea typeface="Calibri" panose="020F0502020204030204" pitchFamily="34" charset="0"/>
                <a:cs typeface="Arial" panose="020B0604020202020204" pitchFamily="34" charset="0"/>
              </a:rPr>
              <a:t>To access both SY ICB TLDL and Sheffield place TLDL: </a:t>
            </a:r>
            <a:r>
              <a:rPr lang="en-GB" sz="7400" b="1" dirty="0">
                <a:latin typeface="Arial" panose="020B0604020202020204" pitchFamily="34" charset="0"/>
                <a:ea typeface="Calibri" panose="020F0502020204030204" pitchFamily="34" charset="0"/>
                <a:cs typeface="Arial" panose="020B0604020202020204" pitchFamily="34" charset="0"/>
              </a:rPr>
              <a:t>Sheffield place intranet &gt; Medicines and Prescribing &gt; </a:t>
            </a:r>
            <a:r>
              <a:rPr lang="en-GB" sz="74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TLDL</a:t>
            </a:r>
            <a:r>
              <a:rPr lang="en-GB" sz="74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p>
          <a:p>
            <a:pPr>
              <a:lnSpc>
                <a:spcPct val="120000"/>
              </a:lnSpc>
              <a:spcBef>
                <a:spcPts val="0"/>
              </a:spcBef>
            </a:pPr>
            <a:endParaRPr lang="en-GB" sz="74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GB" sz="8000" b="1" dirty="0"/>
              <a:t>June 23 key changes - SY IMOC list:</a:t>
            </a:r>
          </a:p>
          <a:p>
            <a:pPr marL="285750" indent="-285750">
              <a:buFont typeface="Arial" panose="020B0604020202020204" pitchFamily="34" charset="0"/>
              <a:buChar char="•"/>
            </a:pPr>
            <a:r>
              <a:rPr lang="en-GB" sz="8000" b="1" dirty="0"/>
              <a:t>Atorvastatin 30mg and 60mg </a:t>
            </a:r>
            <a:r>
              <a:rPr lang="en-GB" sz="8000" dirty="0"/>
              <a:t>tablets (Grey) – </a:t>
            </a:r>
            <a:r>
              <a:rPr lang="en-GB" sz="8000" dirty="0">
                <a:hlinkClick r:id="rId7"/>
              </a:rPr>
              <a:t>Open prescribing</a:t>
            </a:r>
            <a:endParaRPr lang="en-GB" sz="8000" dirty="0"/>
          </a:p>
          <a:p>
            <a:pPr marL="285750" indent="-285750">
              <a:buFont typeface="Arial" panose="020B0604020202020204" pitchFamily="34" charset="0"/>
              <a:buChar char="•"/>
            </a:pPr>
            <a:r>
              <a:rPr lang="en-GB" sz="8000" b="1" dirty="0"/>
              <a:t>Eflornithine cream </a:t>
            </a:r>
            <a:r>
              <a:rPr lang="en-GB" sz="8000" dirty="0"/>
              <a:t>(</a:t>
            </a:r>
            <a:r>
              <a:rPr lang="en-GB" sz="8000" dirty="0" err="1"/>
              <a:t>Vaniqa</a:t>
            </a:r>
            <a:r>
              <a:rPr lang="en-GB" sz="8000" dirty="0"/>
              <a:t>®) Amber G - treatment of facial hirsutism in women</a:t>
            </a:r>
          </a:p>
          <a:p>
            <a:pPr marL="285750" indent="-285750">
              <a:buFont typeface="Arial" panose="020B0604020202020204" pitchFamily="34" charset="0"/>
              <a:buChar char="•"/>
            </a:pPr>
            <a:r>
              <a:rPr lang="en-GB" sz="8000" b="1" dirty="0"/>
              <a:t>Hepatitis A vaccine </a:t>
            </a:r>
            <a:r>
              <a:rPr lang="en-GB" sz="8000" dirty="0"/>
              <a:t>(</a:t>
            </a:r>
            <a:r>
              <a:rPr lang="en-GB" sz="8000" dirty="0" err="1"/>
              <a:t>Avaxim</a:t>
            </a:r>
            <a:r>
              <a:rPr lang="en-GB" sz="8000" dirty="0"/>
              <a:t> Junior®)- Active immunisation against infection caused by hepatitis A virus in children aged 1 to 15 years (Green) </a:t>
            </a:r>
          </a:p>
          <a:p>
            <a:pPr marL="285750" indent="-285750">
              <a:buFont typeface="Arial" panose="020B0604020202020204" pitchFamily="34" charset="0"/>
              <a:buChar char="•"/>
            </a:pPr>
            <a:r>
              <a:rPr lang="en-GB" sz="8000" b="1" dirty="0"/>
              <a:t>COVID-19 vaccine </a:t>
            </a:r>
            <a:r>
              <a:rPr lang="en-GB" sz="8000" dirty="0"/>
              <a:t>-Tozinameran + </a:t>
            </a:r>
            <a:r>
              <a:rPr lang="en-GB" sz="8000" dirty="0" err="1"/>
              <a:t>famtozinameran</a:t>
            </a:r>
            <a:r>
              <a:rPr lang="en-GB" sz="8000" dirty="0"/>
              <a:t> (Comirnaty® Original/Omicron BA.4/5) (Green)</a:t>
            </a:r>
          </a:p>
          <a:p>
            <a:endParaRPr lang="en-GB" sz="80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endParaRPr lang="en-GB" sz="96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9800" dirty="0">
              <a:effectLst/>
              <a:latin typeface="Arial" panose="020B0604020202020204" pitchFamily="34" charset="0"/>
              <a:ea typeface="Calibri" panose="020F0502020204030204" pitchFamily="34" charset="0"/>
              <a:cs typeface="Arial" panose="020B0604020202020204" pitchFamily="34" charset="0"/>
            </a:endParaRPr>
          </a:p>
          <a:p>
            <a:pPr marL="457200" lvl="1" indent="0">
              <a:buNone/>
            </a:pPr>
            <a:r>
              <a:rPr lang="en-GB" sz="9800" dirty="0">
                <a:latin typeface="Arial" panose="020B0604020202020204" pitchFamily="34" charset="0"/>
                <a:ea typeface="Times New Roman" panose="02020603050405020304" pitchFamily="18" charset="0"/>
                <a:cs typeface="Arial" panose="020B0604020202020204" pitchFamily="34" charset="0"/>
              </a:rPr>
              <a:t>	</a:t>
            </a:r>
          </a:p>
          <a:p>
            <a:pPr>
              <a:buFont typeface="Courier New" panose="02070309020205020404" pitchFamily="49" charset="0"/>
              <a:buChar char="o"/>
            </a:pPr>
            <a:endParaRPr lang="en-GB" sz="98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GB" sz="3100" b="1" dirty="0">
                <a:solidFill>
                  <a:prstClr val="black"/>
                </a:solidFill>
                <a:latin typeface="Arial" panose="020B0604020202020204" pitchFamily="34" charset="0"/>
                <a:cs typeface="Arial" panose="020B0604020202020204" pitchFamily="34" charset="0"/>
              </a:rPr>
              <a:t>	</a:t>
            </a:r>
            <a:endParaRPr lang="en-GB" dirty="0"/>
          </a:p>
        </p:txBody>
      </p:sp>
      <p:pic>
        <p:nvPicPr>
          <p:cNvPr id="3" name="Picture 2">
            <a:extLst>
              <a:ext uri="{FF2B5EF4-FFF2-40B4-BE49-F238E27FC236}">
                <a16:creationId xmlns:a16="http://schemas.microsoft.com/office/drawing/2014/main" id="{70C7B1AD-7892-DB6B-8A7D-6E9FFCCA4C40}"/>
              </a:ext>
            </a:extLst>
          </p:cNvPr>
          <p:cNvPicPr>
            <a:picLocks noChangeAspect="1"/>
          </p:cNvPicPr>
          <p:nvPr/>
        </p:nvPicPr>
        <p:blipFill>
          <a:blip r:embed="rId8"/>
          <a:stretch>
            <a:fillRect/>
          </a:stretch>
        </p:blipFill>
        <p:spPr>
          <a:xfrm>
            <a:off x="179437" y="5316627"/>
            <a:ext cx="1006911" cy="990726"/>
          </a:xfrm>
          <a:prstGeom prst="rect">
            <a:avLst/>
          </a:prstGeom>
        </p:spPr>
      </p:pic>
      <p:sp>
        <p:nvSpPr>
          <p:cNvPr id="6" name="TextBox 5">
            <a:extLst>
              <a:ext uri="{FF2B5EF4-FFF2-40B4-BE49-F238E27FC236}">
                <a16:creationId xmlns:a16="http://schemas.microsoft.com/office/drawing/2014/main" id="{FC69ADB5-C7D9-B739-EAE2-0CB4907BC784}"/>
              </a:ext>
            </a:extLst>
          </p:cNvPr>
          <p:cNvSpPr txBox="1"/>
          <p:nvPr/>
        </p:nvSpPr>
        <p:spPr>
          <a:xfrm>
            <a:off x="1186348" y="5255049"/>
            <a:ext cx="10888717" cy="1323439"/>
          </a:xfrm>
          <a:prstGeom prst="rect">
            <a:avLst/>
          </a:prstGeom>
          <a:noFill/>
        </p:spPr>
        <p:txBody>
          <a:bodyPr wrap="square" rtlCol="0">
            <a:spAutoFit/>
          </a:bodyPr>
          <a:lstStyle/>
          <a:p>
            <a:r>
              <a:rPr lang="en-GB" sz="2000" b="1" dirty="0"/>
              <a:t>All other IMOC approved TLDL changes are GREY or RED – Optimise Rx will be updated with these changes. </a:t>
            </a:r>
          </a:p>
          <a:p>
            <a:r>
              <a:rPr lang="en-GB" sz="2000" b="1" dirty="0"/>
              <a:t>Avoid adding any RED medicines prescribed by hospital to patient’s repeat record. Add as ‘hospital only drug’</a:t>
            </a:r>
          </a:p>
        </p:txBody>
      </p:sp>
    </p:spTree>
    <p:extLst>
      <p:ext uri="{BB962C8B-B14F-4D97-AF65-F5344CB8AC3E}">
        <p14:creationId xmlns:p14="http://schemas.microsoft.com/office/powerpoint/2010/main" val="1369322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965CAA8E-C411-D8B1-6F11-EEF57403888E}"/>
              </a:ext>
            </a:extLst>
          </p:cNvPr>
          <p:cNvSpPr txBox="1">
            <a:spLocks/>
          </p:cNvSpPr>
          <p:nvPr/>
        </p:nvSpPr>
        <p:spPr>
          <a:xfrm>
            <a:off x="2033752" y="743746"/>
            <a:ext cx="8413531" cy="11875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chemeClr val="accent1"/>
                </a:solidFill>
                <a:latin typeface="Arial" panose="020B0604020202020204" pitchFamily="34" charset="0"/>
                <a:cs typeface="Arial" panose="020B0604020202020204" pitchFamily="34" charset="0"/>
                <a:hlinkClick r:id="rId3"/>
              </a:rPr>
              <a:t>Sheffield Formulary Changes (link) </a:t>
            </a:r>
            <a:endParaRPr lang="en-GB" sz="3600" b="1" dirty="0">
              <a:solidFill>
                <a:schemeClr val="accent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E3D4547-B511-0638-8975-21835A2CFEB6}"/>
              </a:ext>
            </a:extLst>
          </p:cNvPr>
          <p:cNvSpPr txBox="1"/>
          <p:nvPr/>
        </p:nvSpPr>
        <p:spPr>
          <a:xfrm>
            <a:off x="709109" y="1416269"/>
            <a:ext cx="11094008" cy="3939540"/>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Chapter 6 :</a:t>
            </a:r>
          </a:p>
          <a:p>
            <a:r>
              <a:rPr lang="en-GB" sz="2400" dirty="0">
                <a:latin typeface="Arial" panose="020B0604020202020204" pitchFamily="34" charset="0"/>
                <a:cs typeface="Arial" panose="020B0604020202020204" pitchFamily="34" charset="0"/>
              </a:rPr>
              <a:t>Prescribing of Oral Bisphosphonates</a:t>
            </a:r>
          </a:p>
          <a:p>
            <a:endParaRPr lang="en-GB" sz="2400" dirty="0">
              <a:latin typeface="Arial" panose="020B0604020202020204" pitchFamily="34" charset="0"/>
              <a:cs typeface="Arial" panose="020B0604020202020204" pitchFamily="34" charset="0"/>
            </a:endParaRPr>
          </a:p>
          <a:p>
            <a:r>
              <a:rPr lang="en-GB" sz="2000" b="1" u="sng" dirty="0">
                <a:latin typeface="Arial" panose="020B0604020202020204" pitchFamily="34" charset="0"/>
                <a:cs typeface="Arial" panose="020B0604020202020204" pitchFamily="34" charset="0"/>
              </a:rPr>
              <a:t>Risedronate 35mg tablets</a:t>
            </a:r>
            <a:r>
              <a:rPr lang="en-GB" sz="2000" dirty="0">
                <a:latin typeface="Arial" panose="020B0604020202020204" pitchFamily="34" charset="0"/>
                <a:cs typeface="Arial" panose="020B0604020202020204" pitchFamily="34" charset="0"/>
              </a:rPr>
              <a:t> are now first line choice of Bisphosphonates over </a:t>
            </a:r>
            <a:r>
              <a:rPr lang="en-GB" sz="2000" dirty="0" err="1">
                <a:latin typeface="Arial" panose="020B0604020202020204" pitchFamily="34" charset="0"/>
                <a:cs typeface="Arial" panose="020B0604020202020204" pitchFamily="34" charset="0"/>
              </a:rPr>
              <a:t>Alendronic</a:t>
            </a:r>
            <a:r>
              <a:rPr lang="en-GB" sz="2000" dirty="0">
                <a:latin typeface="Arial" panose="020B0604020202020204" pitchFamily="34" charset="0"/>
                <a:cs typeface="Arial" panose="020B0604020202020204" pitchFamily="34" charset="0"/>
              </a:rPr>
              <a:t> Acid 70mg tablets:</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Risedronate is licensed for treatment of postmenopausal women </a:t>
            </a:r>
            <a:r>
              <a:rPr lang="en-GB" sz="2000" b="1" dirty="0">
                <a:latin typeface="Arial" panose="020B0604020202020204" pitchFamily="34" charset="0"/>
                <a:cs typeface="Arial" panose="020B0604020202020204" pitchFamily="34" charset="0"/>
              </a:rPr>
              <a:t>and</a:t>
            </a:r>
            <a:r>
              <a:rPr lang="en-GB" sz="2000" dirty="0">
                <a:latin typeface="Arial" panose="020B0604020202020204" pitchFamily="34" charset="0"/>
                <a:cs typeface="Arial" panose="020B0604020202020204" pitchFamily="34" charset="0"/>
              </a:rPr>
              <a:t> treatment of osteoporosis in men at high risk of fractures</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Risedronate can be used in slightly lower eGFR (30mL/min). </a:t>
            </a:r>
            <a:r>
              <a:rPr lang="en-GB" sz="2000" dirty="0" err="1">
                <a:latin typeface="Arial" panose="020B0604020202020204" pitchFamily="34" charset="0"/>
                <a:cs typeface="Arial" panose="020B0604020202020204" pitchFamily="34" charset="0"/>
              </a:rPr>
              <a:t>Alendronic</a:t>
            </a:r>
            <a:r>
              <a:rPr lang="en-GB" sz="2000" dirty="0">
                <a:latin typeface="Arial" panose="020B0604020202020204" pitchFamily="34" charset="0"/>
                <a:cs typeface="Arial" panose="020B0604020202020204" pitchFamily="34" charset="0"/>
              </a:rPr>
              <a:t> acid is contra-indicated eGFR &lt; 35mL/min.</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Reminder to review patients prescribed bisphosphonates after 5 years, reassessing fracture risk using relevant tool i.e. </a:t>
            </a:r>
            <a:r>
              <a:rPr lang="en-GB" sz="2000" dirty="0">
                <a:latin typeface="Arial" panose="020B0604020202020204" pitchFamily="34" charset="0"/>
                <a:cs typeface="Arial" panose="020B0604020202020204" pitchFamily="34" charset="0"/>
                <a:hlinkClick r:id="rId4"/>
              </a:rPr>
              <a:t>FRAX</a:t>
            </a:r>
            <a:r>
              <a:rPr lang="en-GB" sz="2000" dirty="0">
                <a:latin typeface="Arial" panose="020B0604020202020204" pitchFamily="34" charset="0"/>
                <a:cs typeface="Arial" panose="020B0604020202020204" pitchFamily="34" charset="0"/>
              </a:rPr>
              <a:t>. Refer to </a:t>
            </a:r>
            <a:r>
              <a:rPr lang="en-GB" sz="2000" dirty="0">
                <a:latin typeface="Arial" panose="020B0604020202020204" pitchFamily="34" charset="0"/>
                <a:cs typeface="Arial" panose="020B0604020202020204" pitchFamily="34" charset="0"/>
                <a:hlinkClick r:id="rId5"/>
              </a:rPr>
              <a:t>NOGG </a:t>
            </a:r>
            <a:r>
              <a:rPr lang="en-GB" sz="2000" dirty="0">
                <a:latin typeface="Arial" panose="020B0604020202020204" pitchFamily="34" charset="0"/>
                <a:cs typeface="Arial" panose="020B0604020202020204" pitchFamily="34" charset="0"/>
              </a:rPr>
              <a:t>for further guidance.</a:t>
            </a:r>
            <a:endParaRPr lang="en-GB" sz="2000" dirty="0"/>
          </a:p>
          <a:p>
            <a:endParaRPr lang="en-GB" dirty="0"/>
          </a:p>
        </p:txBody>
      </p:sp>
      <p:pic>
        <p:nvPicPr>
          <p:cNvPr id="4" name="Picture 3">
            <a:extLst>
              <a:ext uri="{FF2B5EF4-FFF2-40B4-BE49-F238E27FC236}">
                <a16:creationId xmlns:a16="http://schemas.microsoft.com/office/drawing/2014/main" id="{AC5FD5B7-FC9B-8655-333E-70499D2C69EB}"/>
              </a:ext>
            </a:extLst>
          </p:cNvPr>
          <p:cNvPicPr>
            <a:picLocks noChangeAspect="1"/>
          </p:cNvPicPr>
          <p:nvPr/>
        </p:nvPicPr>
        <p:blipFill>
          <a:blip r:embed="rId6"/>
          <a:stretch>
            <a:fillRect/>
          </a:stretch>
        </p:blipFill>
        <p:spPr>
          <a:xfrm>
            <a:off x="709109" y="5584114"/>
            <a:ext cx="869847" cy="711834"/>
          </a:xfrm>
          <a:prstGeom prst="rect">
            <a:avLst/>
          </a:prstGeom>
        </p:spPr>
      </p:pic>
      <p:sp>
        <p:nvSpPr>
          <p:cNvPr id="5" name="TextBox 4">
            <a:extLst>
              <a:ext uri="{FF2B5EF4-FFF2-40B4-BE49-F238E27FC236}">
                <a16:creationId xmlns:a16="http://schemas.microsoft.com/office/drawing/2014/main" id="{DC6B3927-971C-490C-98EF-CA46D91F7881}"/>
              </a:ext>
            </a:extLst>
          </p:cNvPr>
          <p:cNvSpPr txBox="1"/>
          <p:nvPr/>
        </p:nvSpPr>
        <p:spPr>
          <a:xfrm>
            <a:off x="1907458" y="5467923"/>
            <a:ext cx="8697310" cy="646331"/>
          </a:xfrm>
          <a:prstGeom prst="rect">
            <a:avLst/>
          </a:prstGeom>
          <a:noFill/>
        </p:spPr>
        <p:txBody>
          <a:bodyPr wrap="square" rtlCol="0">
            <a:spAutoFit/>
          </a:bodyPr>
          <a:lstStyle/>
          <a:p>
            <a:r>
              <a:rPr lang="en-GB" b="1" dirty="0"/>
              <a:t>Continue to review patients on Bisphosphonates particularly after 5 years</a:t>
            </a:r>
          </a:p>
          <a:p>
            <a:r>
              <a:rPr lang="en-GB" b="1" dirty="0"/>
              <a:t>Continue to check compliance on regular basis</a:t>
            </a:r>
          </a:p>
        </p:txBody>
      </p:sp>
    </p:spTree>
    <p:extLst>
      <p:ext uri="{BB962C8B-B14F-4D97-AF65-F5344CB8AC3E}">
        <p14:creationId xmlns:p14="http://schemas.microsoft.com/office/powerpoint/2010/main" val="3000417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A9253521-8C96-FE02-7E99-CC6320B36454}"/>
              </a:ext>
            </a:extLst>
          </p:cNvPr>
          <p:cNvSpPr txBox="1">
            <a:spLocks/>
          </p:cNvSpPr>
          <p:nvPr/>
        </p:nvSpPr>
        <p:spPr>
          <a:xfrm>
            <a:off x="2033752" y="743746"/>
            <a:ext cx="8124495" cy="11875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chemeClr val="accent1"/>
                </a:solidFill>
                <a:latin typeface="Arial" panose="020B0604020202020204" pitchFamily="34" charset="0"/>
                <a:cs typeface="Arial" panose="020B0604020202020204" pitchFamily="34" charset="0"/>
                <a:hlinkClick r:id="rId3"/>
              </a:rPr>
              <a:t>Sheffield Formulary Changes (link) </a:t>
            </a:r>
            <a:endParaRPr lang="en-GB" sz="3600" b="1" dirty="0">
              <a:solidFill>
                <a:schemeClr val="accent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9BC3158-C9CB-A0DB-1548-7605EB79AA6A}"/>
              </a:ext>
            </a:extLst>
          </p:cNvPr>
          <p:cNvSpPr txBox="1"/>
          <p:nvPr/>
        </p:nvSpPr>
        <p:spPr>
          <a:xfrm>
            <a:off x="981947" y="1359463"/>
            <a:ext cx="9176300" cy="3508653"/>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Chapter 7 :</a:t>
            </a:r>
          </a:p>
          <a:p>
            <a:r>
              <a:rPr lang="en-GB" sz="20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rPr>
              <a:t>Prescribing of vacuum pumps and constrictor rings</a:t>
            </a:r>
            <a:r>
              <a:rPr lang="en-GB" sz="20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rPr>
              <a:t>:</a:t>
            </a:r>
          </a:p>
          <a:p>
            <a:pPr marL="342900" indent="-342900">
              <a:buFont typeface="Wingdings" panose="05000000000000000000" pitchFamily="2" charset="2"/>
              <a:buChar char="§"/>
            </a:pPr>
            <a:r>
              <a:rPr lang="en-GB" sz="2000" dirty="0">
                <a:latin typeface="Arial" panose="020B0604020202020204" pitchFamily="34" charset="0"/>
                <a:cs typeface="Arial" panose="020B0604020202020204" pitchFamily="34" charset="0"/>
              </a:rPr>
              <a:t>Following assessment and training (</a:t>
            </a:r>
            <a:r>
              <a:rPr lang="en-GB" sz="2000" dirty="0">
                <a:solidFill>
                  <a:srgbClr val="000000"/>
                </a:solidFill>
                <a:effectLst/>
                <a:latin typeface="Arial" panose="020B0604020202020204" pitchFamily="34" charset="0"/>
                <a:ea typeface="Calibri" panose="020F0502020204030204" pitchFamily="34" charset="0"/>
              </a:rPr>
              <a:t>written information and a DVD instruction pack on how to use the products and the patient is followed up at 6 weeks to ensure there is no problem in using) </a:t>
            </a:r>
            <a:r>
              <a:rPr lang="en-GB" sz="2000" dirty="0">
                <a:latin typeface="Arial" panose="020B0604020202020204" pitchFamily="34" charset="0"/>
                <a:cs typeface="Arial" panose="020B0604020202020204" pitchFamily="34" charset="0"/>
              </a:rPr>
              <a:t>by the specialist clinician in secondary care, </a:t>
            </a:r>
            <a:r>
              <a:rPr lang="en-GB" sz="2000" b="1" dirty="0">
                <a:latin typeface="Arial" panose="020B0604020202020204" pitchFamily="34" charset="0"/>
                <a:cs typeface="Arial" panose="020B0604020202020204" pitchFamily="34" charset="0"/>
              </a:rPr>
              <a:t>primary care will be requested to write the prescription for the supply of the pump</a:t>
            </a:r>
          </a:p>
          <a:p>
            <a:pPr lvl="1"/>
            <a:endParaRPr lang="en-GB"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GB" sz="2000" dirty="0">
                <a:latin typeface="Arial" panose="020B0604020202020204" pitchFamily="34" charset="0"/>
                <a:cs typeface="Arial" panose="020B0604020202020204" pitchFamily="34" charset="0"/>
              </a:rPr>
              <a:t>Subsequently, only on-going prescription of the constrictor rings is required by the primary care clinician </a:t>
            </a:r>
          </a:p>
          <a:p>
            <a:r>
              <a:rPr lang="en-GB" dirty="0"/>
              <a:t> </a:t>
            </a:r>
          </a:p>
        </p:txBody>
      </p:sp>
      <p:pic>
        <p:nvPicPr>
          <p:cNvPr id="4" name="Picture 3">
            <a:extLst>
              <a:ext uri="{FF2B5EF4-FFF2-40B4-BE49-F238E27FC236}">
                <a16:creationId xmlns:a16="http://schemas.microsoft.com/office/drawing/2014/main" id="{04233311-63E3-F43C-97A3-8CD5DAD8F91A}"/>
              </a:ext>
            </a:extLst>
          </p:cNvPr>
          <p:cNvPicPr>
            <a:picLocks noChangeAspect="1"/>
          </p:cNvPicPr>
          <p:nvPr/>
        </p:nvPicPr>
        <p:blipFill>
          <a:blip r:embed="rId5"/>
          <a:stretch>
            <a:fillRect/>
          </a:stretch>
        </p:blipFill>
        <p:spPr>
          <a:xfrm>
            <a:off x="483476" y="4868116"/>
            <a:ext cx="1269927" cy="899532"/>
          </a:xfrm>
          <a:prstGeom prst="rect">
            <a:avLst/>
          </a:prstGeom>
        </p:spPr>
      </p:pic>
      <p:sp>
        <p:nvSpPr>
          <p:cNvPr id="5" name="Content Placeholder 1">
            <a:extLst>
              <a:ext uri="{FF2B5EF4-FFF2-40B4-BE49-F238E27FC236}">
                <a16:creationId xmlns:a16="http://schemas.microsoft.com/office/drawing/2014/main" id="{DBA882AE-3834-0E16-7464-42ABF0AC42DA}"/>
              </a:ext>
            </a:extLst>
          </p:cNvPr>
          <p:cNvSpPr txBox="1">
            <a:spLocks/>
          </p:cNvSpPr>
          <p:nvPr/>
        </p:nvSpPr>
        <p:spPr>
          <a:xfrm>
            <a:off x="2033752" y="5073164"/>
            <a:ext cx="8779901" cy="489435"/>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57150">
              <a:buNone/>
            </a:pPr>
            <a:r>
              <a:rPr lang="en-GB" sz="8000" b="1" dirty="0">
                <a:cs typeface="Arial" panose="020B0604020202020204" pitchFamily="34" charset="0"/>
              </a:rPr>
              <a:t>Alert colleagues to this advice </a:t>
            </a:r>
          </a:p>
          <a:p>
            <a:pPr marL="0" indent="-57150">
              <a:buNone/>
            </a:pPr>
            <a:r>
              <a:rPr lang="en-GB" sz="10000" b="1" dirty="0">
                <a:solidFill>
                  <a:prstClr val="black"/>
                </a:solidFill>
                <a:latin typeface="Arial" panose="020B0604020202020204" pitchFamily="34" charset="0"/>
                <a:cs typeface="Arial" panose="020B0604020202020204" pitchFamily="34" charset="0"/>
              </a:rPr>
              <a:t>	</a:t>
            </a:r>
          </a:p>
          <a:p>
            <a:pPr marL="400050" lvl="1" indent="0">
              <a:buFont typeface="Arial" panose="020B0604020202020204" pitchFamily="34" charset="0"/>
              <a:buNone/>
            </a:pPr>
            <a:endParaRPr lang="en-GB" sz="5500" b="1" dirty="0">
              <a:solidFill>
                <a:prstClr val="black"/>
              </a:solidFill>
              <a:latin typeface="Arial" panose="020B0604020202020204" pitchFamily="34" charset="0"/>
              <a:cs typeface="Arial" panose="020B0604020202020204" pitchFamily="34" charset="0"/>
            </a:endParaRPr>
          </a:p>
          <a:p>
            <a:pPr marL="400050" lvl="1" indent="0">
              <a:buFont typeface="Arial" panose="020B0604020202020204" pitchFamily="34" charset="0"/>
              <a:buNone/>
            </a:pPr>
            <a:endParaRPr lang="en-GB" sz="5500" b="1" dirty="0">
              <a:solidFill>
                <a:prstClr val="black"/>
              </a:solidFill>
              <a:latin typeface="Arial" panose="020B0604020202020204" pitchFamily="34" charset="0"/>
              <a:cs typeface="Arial" panose="020B0604020202020204" pitchFamily="34" charset="0"/>
            </a:endParaRPr>
          </a:p>
          <a:p>
            <a:pPr marL="400050" lvl="1" indent="0">
              <a:buFont typeface="Arial" panose="020B0604020202020204" pitchFamily="34" charset="0"/>
              <a:buNone/>
            </a:pPr>
            <a:endParaRPr lang="en-GB" sz="5500" b="1" dirty="0">
              <a:solidFill>
                <a:prstClr val="black"/>
              </a:solidFill>
              <a:latin typeface="Arial" panose="020B0604020202020204" pitchFamily="34" charset="0"/>
              <a:cs typeface="Arial" panose="020B0604020202020204" pitchFamily="34" charset="0"/>
            </a:endParaRPr>
          </a:p>
          <a:p>
            <a:pPr marL="400050" lvl="1" indent="0">
              <a:buFont typeface="Arial" panose="020B0604020202020204" pitchFamily="34" charset="0"/>
              <a:buNone/>
            </a:pPr>
            <a:endParaRPr lang="en-GB" b="1" dirty="0">
              <a:solidFill>
                <a:prstClr val="black"/>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016133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965CAA8E-C411-D8B1-6F11-EEF57403888E}"/>
              </a:ext>
            </a:extLst>
          </p:cNvPr>
          <p:cNvSpPr txBox="1">
            <a:spLocks/>
          </p:cNvSpPr>
          <p:nvPr/>
        </p:nvSpPr>
        <p:spPr>
          <a:xfrm>
            <a:off x="485522" y="0"/>
            <a:ext cx="10511554" cy="12461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200" b="1" dirty="0">
              <a:solidFill>
                <a:schemeClr val="accent1"/>
              </a:solidFill>
              <a:latin typeface="Arial" panose="020B0604020202020204" pitchFamily="34" charset="0"/>
              <a:cs typeface="Arial" panose="020B0604020202020204" pitchFamily="34" charset="0"/>
              <a:hlinkClick r:id="rId3"/>
            </a:endParaRPr>
          </a:p>
          <a:p>
            <a:pPr algn="ctr"/>
            <a:r>
              <a:rPr lang="en-GB" sz="3200" b="1" dirty="0">
                <a:solidFill>
                  <a:schemeClr val="accent1"/>
                </a:solidFill>
                <a:latin typeface="Arial" panose="020B0604020202020204" pitchFamily="34" charset="0"/>
                <a:cs typeface="Arial" panose="020B0604020202020204" pitchFamily="34" charset="0"/>
                <a:hlinkClick r:id="rId3"/>
              </a:rPr>
              <a:t>Shared Care Protocol (SCP) </a:t>
            </a:r>
            <a:r>
              <a:rPr lang="en-GB" sz="3200" b="1"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Update: </a:t>
            </a:r>
          </a:p>
          <a:p>
            <a:pPr algn="ctr"/>
            <a:r>
              <a:rPr lang="en-GB" sz="3200" b="1"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Topical Testosterone </a:t>
            </a:r>
            <a:r>
              <a:rPr lang="en-GB" sz="3200" b="1" u="sng"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Replacement </a:t>
            </a:r>
            <a:r>
              <a:rPr lang="en-GB" sz="3200" b="1" u="sng"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Therapy</a:t>
            </a:r>
            <a:r>
              <a:rPr lang="en-GB" sz="3200" b="1" u="sng" dirty="0">
                <a:solidFill>
                  <a:schemeClr val="accent1"/>
                </a:solidFill>
                <a:latin typeface="Arial" panose="020B0604020202020204" pitchFamily="34" charset="0"/>
                <a:cs typeface="Arial" panose="020B0604020202020204" pitchFamily="34" charset="0"/>
              </a:rPr>
              <a:t> in Menopausal Women </a:t>
            </a:r>
            <a:endParaRPr lang="en-GB" sz="3200" b="1" u="sng" dirty="0">
              <a:solidFill>
                <a:schemeClr val="accent1"/>
              </a:solidFill>
              <a:latin typeface="Arial" panose="020B0604020202020204" pitchFamily="34" charset="0"/>
              <a:cs typeface="Arial" panose="020B0604020202020204" pitchFamily="34" charset="0"/>
              <a:hlinkClick r:id="rId3"/>
            </a:endParaRPr>
          </a:p>
        </p:txBody>
      </p:sp>
      <p:pic>
        <p:nvPicPr>
          <p:cNvPr id="4" name="Picture 3">
            <a:extLst>
              <a:ext uri="{FF2B5EF4-FFF2-40B4-BE49-F238E27FC236}">
                <a16:creationId xmlns:a16="http://schemas.microsoft.com/office/drawing/2014/main" id="{AC5FD5B7-FC9B-8655-333E-70499D2C69EB}"/>
              </a:ext>
            </a:extLst>
          </p:cNvPr>
          <p:cNvPicPr>
            <a:picLocks noChangeAspect="1"/>
          </p:cNvPicPr>
          <p:nvPr/>
        </p:nvPicPr>
        <p:blipFill>
          <a:blip r:embed="rId5"/>
          <a:stretch>
            <a:fillRect/>
          </a:stretch>
        </p:blipFill>
        <p:spPr>
          <a:xfrm>
            <a:off x="701475" y="5914545"/>
            <a:ext cx="869847" cy="711834"/>
          </a:xfrm>
          <a:prstGeom prst="rect">
            <a:avLst/>
          </a:prstGeom>
        </p:spPr>
      </p:pic>
      <p:sp>
        <p:nvSpPr>
          <p:cNvPr id="6" name="TextBox 5">
            <a:extLst>
              <a:ext uri="{FF2B5EF4-FFF2-40B4-BE49-F238E27FC236}">
                <a16:creationId xmlns:a16="http://schemas.microsoft.com/office/drawing/2014/main" id="{45635C0D-079A-7A93-031F-2C3672E56FBD}"/>
              </a:ext>
            </a:extLst>
          </p:cNvPr>
          <p:cNvSpPr txBox="1"/>
          <p:nvPr/>
        </p:nvSpPr>
        <p:spPr>
          <a:xfrm>
            <a:off x="701475" y="1609621"/>
            <a:ext cx="10683719" cy="6401753"/>
          </a:xfrm>
          <a:prstGeom prst="rect">
            <a:avLst/>
          </a:prstGeom>
          <a:noFill/>
        </p:spPr>
        <p:txBody>
          <a:bodyPr wrap="square" rtlCol="0">
            <a:spAutoFit/>
          </a:bodyPr>
          <a:lstStyle/>
          <a:p>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a:latin typeface="Arial" panose="020B0604020202020204" pitchFamily="34" charset="0"/>
                <a:cs typeface="Arial" panose="020B0604020202020204" pitchFamily="34" charset="0"/>
              </a:rPr>
              <a:t>Additional Information and responsibilities of clinicians and patients following the </a:t>
            </a:r>
            <a:r>
              <a:rPr lang="en-GB" dirty="0">
                <a:latin typeface="Arial" panose="020B0604020202020204" pitchFamily="34" charset="0"/>
                <a:cs typeface="Arial" panose="020B0604020202020204" pitchFamily="34" charset="0"/>
                <a:hlinkClick r:id="rId6"/>
              </a:rPr>
              <a:t>MHRA Drug Safety Update</a:t>
            </a:r>
            <a:r>
              <a:rPr lang="en-GB" dirty="0">
                <a:latin typeface="Arial" panose="020B0604020202020204" pitchFamily="34" charset="0"/>
                <a:cs typeface="Arial" panose="020B0604020202020204" pitchFamily="34" charset="0"/>
              </a:rPr>
              <a:t> (25 Jan 23) on the risk of transfer of topical testosterone and the precautions to be taken</a:t>
            </a:r>
          </a:p>
          <a:p>
            <a:pPr marL="457200" indent="-4572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a:latin typeface="Arial" panose="020B0604020202020204" pitchFamily="34" charset="0"/>
                <a:cs typeface="Arial" panose="020B0604020202020204" pitchFamily="34" charset="0"/>
              </a:rPr>
              <a:t>The HRT prepayment certificate, introduced on 1 April 2023, which saves money for those who pay 3 or more HRT prescription charges within 12 months, </a:t>
            </a:r>
            <a:r>
              <a:rPr lang="en-GB" b="1" dirty="0">
                <a:latin typeface="Arial" panose="020B0604020202020204" pitchFamily="34" charset="0"/>
                <a:cs typeface="Arial" panose="020B0604020202020204" pitchFamily="34" charset="0"/>
              </a:rPr>
              <a:t>does not apply to transdermal testosterone products</a:t>
            </a:r>
            <a:r>
              <a:rPr lang="en-GB" dirty="0">
                <a:latin typeface="Arial" panose="020B0604020202020204" pitchFamily="34" charset="0"/>
                <a:cs typeface="Arial" panose="020B0604020202020204" pitchFamily="34" charset="0"/>
              </a:rPr>
              <a:t>. It only applies to products licensed for HRT, see list </a:t>
            </a:r>
            <a:r>
              <a:rPr lang="en-GB" dirty="0">
                <a:latin typeface="Arial" panose="020B0604020202020204" pitchFamily="34" charset="0"/>
                <a:cs typeface="Arial" panose="020B0604020202020204" pitchFamily="34" charset="0"/>
                <a:hlinkClick r:id="rId7"/>
              </a:rPr>
              <a:t>here</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a:latin typeface="Arial" panose="020B0604020202020204" pitchFamily="34" charset="0"/>
                <a:cs typeface="Arial" panose="020B0604020202020204" pitchFamily="34" charset="0"/>
              </a:rPr>
              <a:t>Recent MHRA alert for </a:t>
            </a:r>
            <a:r>
              <a:rPr lang="en-GB" dirty="0" err="1">
                <a:latin typeface="Arial" panose="020B0604020202020204" pitchFamily="34" charset="0"/>
                <a:cs typeface="Arial" panose="020B0604020202020204" pitchFamily="34" charset="0"/>
              </a:rPr>
              <a:t>Tostran</a:t>
            </a:r>
            <a:r>
              <a:rPr lang="en-GB" dirty="0">
                <a:latin typeface="Arial" panose="020B0604020202020204" pitchFamily="34" charset="0"/>
                <a:cs typeface="Arial" panose="020B0604020202020204" pitchFamily="34" charset="0"/>
              </a:rPr>
              <a:t>: </a:t>
            </a:r>
            <a:r>
              <a:rPr lang="en-GB" b="1" i="0" u="none" strike="noStrike" dirty="0">
                <a:solidFill>
                  <a:srgbClr val="1D70B8"/>
                </a:solidFill>
                <a:effectLst/>
                <a:latin typeface="Arial" panose="020B0604020202020204" pitchFamily="34" charset="0"/>
                <a:cs typeface="Arial" panose="020B0604020202020204" pitchFamily="34" charset="0"/>
                <a:hlinkClick r:id="rId8"/>
              </a:rPr>
              <a:t>Class 4 Medicines Defect Information: Kyowa Kirin Limited, </a:t>
            </a:r>
            <a:r>
              <a:rPr lang="en-GB" b="1" i="0" u="none" strike="noStrike" dirty="0" err="1">
                <a:solidFill>
                  <a:srgbClr val="1D70B8"/>
                </a:solidFill>
                <a:effectLst/>
                <a:latin typeface="Arial" panose="020B0604020202020204" pitchFamily="34" charset="0"/>
                <a:cs typeface="Arial" panose="020B0604020202020204" pitchFamily="34" charset="0"/>
                <a:hlinkClick r:id="rId8"/>
              </a:rPr>
              <a:t>Tostran</a:t>
            </a:r>
            <a:r>
              <a:rPr lang="en-GB" b="1" i="0" u="none" strike="noStrike" dirty="0">
                <a:solidFill>
                  <a:srgbClr val="1D70B8"/>
                </a:solidFill>
                <a:effectLst/>
                <a:latin typeface="Arial" panose="020B0604020202020204" pitchFamily="34" charset="0"/>
                <a:cs typeface="Arial" panose="020B0604020202020204" pitchFamily="34" charset="0"/>
                <a:hlinkClick r:id="rId8"/>
              </a:rPr>
              <a:t> (Testosterone, 2% gel), EL (23)A/33</a:t>
            </a:r>
            <a:endParaRPr lang="en-GB" b="1" i="0" u="none" strike="noStrike" dirty="0">
              <a:solidFill>
                <a:srgbClr val="1D70B8"/>
              </a:solidFill>
              <a:effectLst/>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GB" b="0" i="0" dirty="0">
                <a:solidFill>
                  <a:srgbClr val="0B0C0C"/>
                </a:solidFill>
                <a:effectLst/>
                <a:latin typeface="Arial" panose="020B0604020202020204" pitchFamily="34" charset="0"/>
                <a:cs typeface="Arial" panose="020B0604020202020204" pitchFamily="34" charset="0"/>
              </a:rPr>
              <a:t>Healthcare professionals are advised to inform patients that there was a change to the pump/dispenser device supplied with this medicine and the priming instructions prior to use in the current PIL are not accurate</a:t>
            </a:r>
            <a:r>
              <a:rPr lang="en-GB" b="0" i="0" dirty="0">
                <a:solidFill>
                  <a:srgbClr val="0B0C0C"/>
                </a:solidFill>
                <a:effectLst/>
                <a:latin typeface="GDS Transport"/>
              </a:rPr>
              <a:t>.</a:t>
            </a:r>
          </a:p>
          <a:p>
            <a:pPr marL="914400" lvl="1" indent="-457200">
              <a:buFont typeface="Arial" panose="020B0604020202020204" pitchFamily="34" charset="0"/>
              <a:buChar char="•"/>
            </a:pPr>
            <a:r>
              <a:rPr lang="en-GB" dirty="0">
                <a:solidFill>
                  <a:srgbClr val="0B0C0C"/>
                </a:solidFill>
                <a:latin typeface="Arial" panose="020B0604020202020204" pitchFamily="34" charset="0"/>
                <a:cs typeface="Arial" panose="020B0604020202020204" pitchFamily="34" charset="0"/>
              </a:rPr>
              <a:t>If the new instructions are not followed then a less accurate first dose may be delivered.</a:t>
            </a:r>
          </a:p>
          <a:p>
            <a:pPr lvl="1"/>
            <a:endParaRPr lang="en-GB"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p:txBody>
      </p:sp>
      <p:sp>
        <p:nvSpPr>
          <p:cNvPr id="7" name="Content Placeholder 1">
            <a:extLst>
              <a:ext uri="{FF2B5EF4-FFF2-40B4-BE49-F238E27FC236}">
                <a16:creationId xmlns:a16="http://schemas.microsoft.com/office/drawing/2014/main" id="{733797CE-ACF0-4DBF-F719-CD1954EDC01F}"/>
              </a:ext>
            </a:extLst>
          </p:cNvPr>
          <p:cNvSpPr txBox="1">
            <a:spLocks/>
          </p:cNvSpPr>
          <p:nvPr/>
        </p:nvSpPr>
        <p:spPr>
          <a:xfrm>
            <a:off x="1706049" y="6025745"/>
            <a:ext cx="8779901" cy="489435"/>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57150">
              <a:buNone/>
            </a:pPr>
            <a:r>
              <a:rPr lang="en-GB" sz="8000" b="1" dirty="0">
                <a:cs typeface="Arial" panose="020B0604020202020204" pitchFamily="34" charset="0"/>
              </a:rPr>
              <a:t>Alert colleagues to this advice </a:t>
            </a:r>
          </a:p>
          <a:p>
            <a:pPr marL="0" indent="-57150">
              <a:buNone/>
            </a:pPr>
            <a:r>
              <a:rPr lang="en-GB" sz="10000" b="1" dirty="0">
                <a:solidFill>
                  <a:prstClr val="black"/>
                </a:solidFill>
                <a:latin typeface="Arial" panose="020B0604020202020204" pitchFamily="34" charset="0"/>
                <a:cs typeface="Arial" panose="020B0604020202020204" pitchFamily="34" charset="0"/>
              </a:rPr>
              <a:t>	</a:t>
            </a:r>
          </a:p>
          <a:p>
            <a:pPr marL="400050" lvl="1" indent="0">
              <a:buFont typeface="Arial" panose="020B0604020202020204" pitchFamily="34" charset="0"/>
              <a:buNone/>
            </a:pPr>
            <a:endParaRPr lang="en-GB" sz="5500" b="1" dirty="0">
              <a:solidFill>
                <a:prstClr val="black"/>
              </a:solidFill>
              <a:latin typeface="Arial" panose="020B0604020202020204" pitchFamily="34" charset="0"/>
              <a:cs typeface="Arial" panose="020B0604020202020204" pitchFamily="34" charset="0"/>
            </a:endParaRPr>
          </a:p>
          <a:p>
            <a:pPr marL="400050" lvl="1" indent="0">
              <a:buFont typeface="Arial" panose="020B0604020202020204" pitchFamily="34" charset="0"/>
              <a:buNone/>
            </a:pPr>
            <a:endParaRPr lang="en-GB" sz="5500" b="1" dirty="0">
              <a:solidFill>
                <a:prstClr val="black"/>
              </a:solidFill>
              <a:latin typeface="Arial" panose="020B0604020202020204" pitchFamily="34" charset="0"/>
              <a:cs typeface="Arial" panose="020B0604020202020204" pitchFamily="34" charset="0"/>
            </a:endParaRPr>
          </a:p>
          <a:p>
            <a:pPr marL="400050" lvl="1" indent="0">
              <a:buFont typeface="Arial" panose="020B0604020202020204" pitchFamily="34" charset="0"/>
              <a:buNone/>
            </a:pPr>
            <a:endParaRPr lang="en-GB" sz="5500" b="1" dirty="0">
              <a:solidFill>
                <a:prstClr val="black"/>
              </a:solidFill>
              <a:latin typeface="Arial" panose="020B0604020202020204" pitchFamily="34" charset="0"/>
              <a:cs typeface="Arial" panose="020B0604020202020204" pitchFamily="34" charset="0"/>
            </a:endParaRPr>
          </a:p>
          <a:p>
            <a:pPr marL="400050" lvl="1" indent="0">
              <a:buFont typeface="Arial" panose="020B0604020202020204" pitchFamily="34" charset="0"/>
              <a:buNone/>
            </a:pPr>
            <a:endParaRPr lang="en-GB" b="1" dirty="0">
              <a:solidFill>
                <a:prstClr val="black"/>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197878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7" name="Title 2">
            <a:extLst>
              <a:ext uri="{FF2B5EF4-FFF2-40B4-BE49-F238E27FC236}">
                <a16:creationId xmlns:a16="http://schemas.microsoft.com/office/drawing/2014/main" id="{1D8F22B9-82CD-4CB2-849F-87BF873ECA6F}"/>
              </a:ext>
            </a:extLst>
          </p:cNvPr>
          <p:cNvSpPr txBox="1">
            <a:spLocks/>
          </p:cNvSpPr>
          <p:nvPr/>
        </p:nvSpPr>
        <p:spPr>
          <a:xfrm>
            <a:off x="1828800" y="312275"/>
            <a:ext cx="7056255" cy="5940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0000FF"/>
                </a:solidFill>
                <a:latin typeface="Arial" panose="020B0604020202020204" pitchFamily="34" charset="0"/>
                <a:cs typeface="Arial" panose="020B0604020202020204" pitchFamily="34" charset="0"/>
              </a:rPr>
              <a:t>	</a:t>
            </a:r>
          </a:p>
        </p:txBody>
      </p:sp>
      <p:sp>
        <p:nvSpPr>
          <p:cNvPr id="3" name="Content Placeholder 1">
            <a:extLst>
              <a:ext uri="{FF2B5EF4-FFF2-40B4-BE49-F238E27FC236}">
                <a16:creationId xmlns:a16="http://schemas.microsoft.com/office/drawing/2014/main" id="{1747837A-8C06-76A3-CA53-1499C90E11C6}"/>
              </a:ext>
            </a:extLst>
          </p:cNvPr>
          <p:cNvSpPr txBox="1">
            <a:spLocks/>
          </p:cNvSpPr>
          <p:nvPr/>
        </p:nvSpPr>
        <p:spPr>
          <a:xfrm>
            <a:off x="530208" y="1166457"/>
            <a:ext cx="11328227" cy="48629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1905" indent="0">
              <a:lnSpc>
                <a:spcPct val="120000"/>
              </a:lnSpc>
              <a:spcBef>
                <a:spcPts val="0"/>
              </a:spcBef>
              <a:spcAft>
                <a:spcPts val="600"/>
              </a:spcAft>
              <a:buNone/>
            </a:pP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4EE3890-17A6-A9E7-BAD0-3CABE284F803}"/>
              </a:ext>
            </a:extLst>
          </p:cNvPr>
          <p:cNvSpPr txBox="1"/>
          <p:nvPr/>
        </p:nvSpPr>
        <p:spPr>
          <a:xfrm>
            <a:off x="1173654" y="414482"/>
            <a:ext cx="8739457" cy="584775"/>
          </a:xfrm>
          <a:prstGeom prst="rect">
            <a:avLst/>
          </a:prstGeom>
          <a:noFill/>
        </p:spPr>
        <p:txBody>
          <a:bodyPr wrap="square">
            <a:spAutoFit/>
          </a:bodyPr>
          <a:lstStyle/>
          <a:p>
            <a:pPr algn="ctr"/>
            <a:r>
              <a:rPr lang="en-GB" sz="3200" b="1" dirty="0">
                <a:solidFill>
                  <a:schemeClr val="accent1"/>
                </a:solidFill>
                <a:effectLst/>
                <a:latin typeface="Arial" panose="020B0604020202020204" pitchFamily="34" charset="0"/>
                <a:ea typeface="Times New Roman" panose="02020603050405020304" pitchFamily="18" charset="0"/>
              </a:rPr>
              <a:t>Medicines Safety</a:t>
            </a:r>
          </a:p>
        </p:txBody>
      </p:sp>
      <p:sp>
        <p:nvSpPr>
          <p:cNvPr id="4" name="TextBox 3">
            <a:extLst>
              <a:ext uri="{FF2B5EF4-FFF2-40B4-BE49-F238E27FC236}">
                <a16:creationId xmlns:a16="http://schemas.microsoft.com/office/drawing/2014/main" id="{0738A366-502B-D9C1-4F74-F32C5008E8EC}"/>
              </a:ext>
            </a:extLst>
          </p:cNvPr>
          <p:cNvSpPr txBox="1"/>
          <p:nvPr/>
        </p:nvSpPr>
        <p:spPr>
          <a:xfrm>
            <a:off x="530208" y="1073510"/>
            <a:ext cx="9787137" cy="5816977"/>
          </a:xfrm>
          <a:prstGeom prst="rect">
            <a:avLst/>
          </a:prstGeom>
          <a:noFill/>
        </p:spPr>
        <p:txBody>
          <a:bodyPr wrap="square" rtlCol="0">
            <a:spAutoFit/>
          </a:bodyPr>
          <a:lstStyle/>
          <a:p>
            <a:r>
              <a:rPr lang="en-GB" sz="1600" b="1" dirty="0">
                <a:solidFill>
                  <a:srgbClr val="1D70B8"/>
                </a:solidFill>
                <a:latin typeface="Arial" panose="020B0604020202020204" pitchFamily="34" charset="0"/>
                <a:cs typeface="Arial" panose="020B0604020202020204" pitchFamily="34" charset="0"/>
                <a:hlinkClick r:id="rId4"/>
              </a:rPr>
              <a:t>Febuxostat: updated advice for the treatment of patients with a history of major cardiovascular disease</a:t>
            </a:r>
            <a:endParaRPr lang="en-GB" sz="1600" b="1" dirty="0">
              <a:solidFill>
                <a:srgbClr val="1D70B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ea typeface="Times New Roman" panose="02020603050405020304" pitchFamily="18" charset="0"/>
                <a:cs typeface="Arial" panose="020B0604020202020204" pitchFamily="34" charset="0"/>
              </a:rPr>
              <a:t>New trial data suggests that febuxostat </a:t>
            </a:r>
            <a:r>
              <a:rPr lang="en-GB" sz="1600" b="1" dirty="0">
                <a:latin typeface="Arial" panose="020B0604020202020204" pitchFamily="34" charset="0"/>
                <a:ea typeface="Times New Roman" panose="02020603050405020304" pitchFamily="18" charset="0"/>
                <a:cs typeface="Arial" panose="020B0604020202020204" pitchFamily="34" charset="0"/>
              </a:rPr>
              <a:t>can be used with caution</a:t>
            </a:r>
            <a:r>
              <a:rPr lang="en-GB" sz="1600" dirty="0">
                <a:latin typeface="Arial" panose="020B0604020202020204" pitchFamily="34" charset="0"/>
                <a:ea typeface="Times New Roman" panose="02020603050405020304" pitchFamily="18" charset="0"/>
                <a:cs typeface="Arial" panose="020B0604020202020204" pitchFamily="34" charset="0"/>
              </a:rPr>
              <a:t> in patients with pre-existing major cardiovascular diseases. Particular caution is required in patients with evidence of high urate crystal and tophi burden or those initiating urate-lowering therapy</a:t>
            </a:r>
          </a:p>
          <a:p>
            <a:r>
              <a:rPr lang="en-GB" sz="1600" b="1" dirty="0">
                <a:solidFill>
                  <a:srgbClr val="1D70B8"/>
                </a:solidFill>
                <a:latin typeface="Arial" panose="020B0604020202020204" pitchFamily="34" charset="0"/>
                <a:cs typeface="Arial" panose="020B0604020202020204" pitchFamily="34" charset="0"/>
                <a:hlinkClick r:id="rId5"/>
              </a:rPr>
              <a:t>Non-steroidal anti-inflammatory drugs (NSAIDs): potential risks following prolonged use after 20 weeks of pregnancy</a:t>
            </a:r>
            <a:endParaRPr lang="en-GB" sz="1600" b="1" dirty="0">
              <a:solidFill>
                <a:srgbClr val="1D70B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Reminder that use of systemic NSAIDs is CI in the last trimester of pregnancy (after 28 weeks of pregnancy). </a:t>
            </a:r>
          </a:p>
          <a:p>
            <a:pPr marL="342900" indent="-342900">
              <a:buFont typeface="Arial" panose="020B0604020202020204" pitchFamily="34" charset="0"/>
              <a:buChar char="•"/>
            </a:pPr>
            <a:r>
              <a:rPr lang="en-GB" sz="1600" dirty="0">
                <a:latin typeface="Arial" panose="020B0604020202020204" pitchFamily="34" charset="0"/>
              </a:rPr>
              <a:t>Greater warnings/ cautions after 20 weeks due to links with </a:t>
            </a:r>
            <a:r>
              <a:rPr lang="en-GB" sz="1600" dirty="0" err="1">
                <a:latin typeface="Arial" panose="020B0604020202020204" pitchFamily="34" charset="0"/>
              </a:rPr>
              <a:t>fetal</a:t>
            </a:r>
            <a:r>
              <a:rPr lang="en-GB" sz="1600" dirty="0">
                <a:latin typeface="Arial" panose="020B0604020202020204" pitchFamily="34" charset="0"/>
              </a:rPr>
              <a:t> kidney dysfunction, oligohydramnios and constriction of the ductus arteriosus</a:t>
            </a:r>
          </a:p>
          <a:p>
            <a:pPr marL="342900" indent="-342900">
              <a:buFont typeface="Arial" panose="020B0604020202020204" pitchFamily="34" charset="0"/>
              <a:buChar char="•"/>
            </a:pPr>
            <a:r>
              <a:rPr lang="en-GB" sz="1600" dirty="0">
                <a:latin typeface="Arial" panose="020B0604020202020204" pitchFamily="34" charset="0"/>
              </a:rPr>
              <a:t>Avoid systemic NSAIDs from week 20 of pregnancy unless clinically necessary and prescribe the lowest dose for the shortest time. Antenatal monitoring for oligohydramnios should be considered</a:t>
            </a:r>
          </a:p>
          <a:p>
            <a:r>
              <a:rPr lang="en-GB" sz="1600" b="1" dirty="0">
                <a:solidFill>
                  <a:srgbClr val="1D70B8"/>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Levothyroxine and risk of biotin interference on clinical lab tests</a:t>
            </a:r>
            <a:endParaRPr lang="en-GB" sz="1600" b="1" dirty="0">
              <a:solidFill>
                <a:srgbClr val="1D70B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rPr>
              <a:t>Biotin (found in nutritional supplements and complementary medicines) may interfere with thyroid immunoassays that are based on a biotin/streptavidin interaction, potentially leading to inappropriate patient management or misdiagnosis. Patients should therefore be routinely asked about biotin use before ordering thyroid function tests. </a:t>
            </a:r>
          </a:p>
          <a:p>
            <a:r>
              <a:rPr lang="en-GB" sz="1600" b="1" dirty="0">
                <a:solidFill>
                  <a:srgbClr val="1D70B8"/>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Hyoscine hydrobromide patches (</a:t>
            </a:r>
            <a:r>
              <a:rPr lang="en-GB" sz="1600" b="1" dirty="0" err="1">
                <a:solidFill>
                  <a:srgbClr val="1D70B8"/>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Scopoderm</a:t>
            </a:r>
            <a:r>
              <a:rPr lang="en-GB" sz="1600" b="1" dirty="0">
                <a:solidFill>
                  <a:srgbClr val="1D70B8"/>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 1.5mg Patch or </a:t>
            </a:r>
            <a:r>
              <a:rPr lang="en-GB" sz="1600" b="1" dirty="0" err="1">
                <a:solidFill>
                  <a:srgbClr val="1D70B8"/>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Scopoderm</a:t>
            </a:r>
            <a:r>
              <a:rPr lang="en-GB" sz="1600" b="1" dirty="0">
                <a:solidFill>
                  <a:srgbClr val="1D70B8"/>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 TTS Patch): risk of anticholinergic side effects, including hyperthermia</a:t>
            </a:r>
            <a:endParaRPr lang="en-GB" sz="1600" b="1" dirty="0">
              <a:solidFill>
                <a:srgbClr val="1D70B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rPr>
              <a:t>Reports of serious and life-threatening side effects received particularly when used outside of the licence.</a:t>
            </a:r>
          </a:p>
          <a:p>
            <a:endParaRPr lang="en-GB" sz="20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3637771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ICB Presentation" id="{A25A9865-C0E1-4570-A3B0-D8DBAB1F9155}" vid="{CF759377-1395-413C-95C4-BBC4EF61FB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2833e5a-7f95-4127-9792-b4a899f994a0" xsi:nil="true"/>
    <lcf76f155ced4ddcb4097134ff3c332f xmlns="313c7ca4-223d-4177-ba59-8e8564ea9d3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CCFA6261A34A24B84B0EEDEC2D82986" ma:contentTypeVersion="15" ma:contentTypeDescription="Create a new document." ma:contentTypeScope="" ma:versionID="00afda8914e84a6745b268650294ab64">
  <xsd:schema xmlns:xsd="http://www.w3.org/2001/XMLSchema" xmlns:xs="http://www.w3.org/2001/XMLSchema" xmlns:p="http://schemas.microsoft.com/office/2006/metadata/properties" xmlns:ns2="313c7ca4-223d-4177-ba59-8e8564ea9d3b" xmlns:ns3="e2833e5a-7f95-4127-9792-b4a899f994a0" targetNamespace="http://schemas.microsoft.com/office/2006/metadata/properties" ma:root="true" ma:fieldsID="3924b7cd78075f0a99a68877e946383b" ns2:_="" ns3:_="">
    <xsd:import namespace="313c7ca4-223d-4177-ba59-8e8564ea9d3b"/>
    <xsd:import namespace="e2833e5a-7f95-4127-9792-b4a899f994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3c7ca4-223d-4177-ba59-8e8564ea9d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2833e5a-7f95-4127-9792-b4a899f994a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46517f7-e53d-40b1-bfea-0241c2184760}" ma:internalName="TaxCatchAll" ma:showField="CatchAllData" ma:web="e2833e5a-7f95-4127-9792-b4a899f994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A2815B-D7DD-4F60-9D36-8D6A28BE9405}">
  <ds:schemaRefs>
    <ds:schemaRef ds:uri="http://schemas.microsoft.com/sharepoint/v3/contenttype/forms"/>
  </ds:schemaRefs>
</ds:datastoreItem>
</file>

<file path=customXml/itemProps2.xml><?xml version="1.0" encoding="utf-8"?>
<ds:datastoreItem xmlns:ds="http://schemas.openxmlformats.org/officeDocument/2006/customXml" ds:itemID="{529C2069-B6F9-4582-B4D7-67FCA1263D76}">
  <ds:schemaRefs>
    <ds:schemaRef ds:uri="http://schemas.microsoft.com/office/2006/metadata/properties"/>
    <ds:schemaRef ds:uri="http://schemas.microsoft.com/office/infopath/2007/PartnerControls"/>
    <ds:schemaRef ds:uri="e2833e5a-7f95-4127-9792-b4a899f994a0"/>
    <ds:schemaRef ds:uri="313c7ca4-223d-4177-ba59-8e8564ea9d3b"/>
  </ds:schemaRefs>
</ds:datastoreItem>
</file>

<file path=customXml/itemProps3.xml><?xml version="1.0" encoding="utf-8"?>
<ds:datastoreItem xmlns:ds="http://schemas.openxmlformats.org/officeDocument/2006/customXml" ds:itemID="{1A91B03F-309A-41DB-8532-5EFFECB70B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3c7ca4-223d-4177-ba59-8e8564ea9d3b"/>
    <ds:schemaRef ds:uri="e2833e5a-7f95-4127-9792-b4a899f994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SYICB Presentation</Template>
  <TotalTime>10656</TotalTime>
  <Words>2836</Words>
  <Application>Microsoft Office PowerPoint</Application>
  <PresentationFormat>Widescreen</PresentationFormat>
  <Paragraphs>304</Paragraphs>
  <Slides>25</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vt:lpstr>
      <vt:lpstr>Calibri</vt:lpstr>
      <vt:lpstr>Calibri Light</vt:lpstr>
      <vt:lpstr>Courier New</vt:lpstr>
      <vt:lpstr>GDS Transport</vt:lpstr>
      <vt:lpstr>Helvetica</vt:lpstr>
      <vt:lpstr>Inter</vt:lpstr>
      <vt:lpstr>Symbol</vt:lpstr>
      <vt:lpstr>Times New Roman</vt:lpstr>
      <vt:lpstr>Verdana</vt:lpstr>
      <vt:lpstr>Wingdings</vt:lpstr>
      <vt:lpstr>Office Theme</vt:lpstr>
      <vt:lpstr>         Welcome - We will start at 12:30 Area Prescribing Group – Learning Lunch  7th September 2023 Sheffield Medicines and Prescribing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Formulary choice</vt:lpstr>
      <vt:lpstr>Drug interactions</vt:lpstr>
      <vt:lpstr>   Patient’s weight   The  symbolises indicate the drug(s) that are more appropriate due to good trial evidence or having a significant amount of experience with their use.   </vt:lpstr>
      <vt:lpstr>Patient information and resources </vt:lpstr>
      <vt:lpstr>Renal monitoring </vt:lpstr>
      <vt:lpstr>Switching between anticoagulants  </vt:lpstr>
      <vt:lpstr>PowerPoint Presentation</vt:lpstr>
      <vt:lpstr>PowerPoint Presentation</vt:lpstr>
      <vt:lpstr>PowerPoint Presentation</vt:lpstr>
      <vt:lpstr>PowerPoint Presentation</vt:lpstr>
      <vt:lpstr> New SPS resources (link here)  </vt:lpstr>
      <vt:lpstr>Summary of key actions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Subtitle  Author</dc:title>
  <dc:creator>HOWSON, Shreen (NHS SHEFFIELD CCG)</dc:creator>
  <cp:lastModifiedBy>TAYLOR, Helen (NHS SOUTH YORKSHIRE ICB - 03N)</cp:lastModifiedBy>
  <cp:revision>399</cp:revision>
  <dcterms:created xsi:type="dcterms:W3CDTF">2022-07-04T10:41:27Z</dcterms:created>
  <dcterms:modified xsi:type="dcterms:W3CDTF">2023-09-08T13:23:59Z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0x010100BCCFA6261A34A24B84B0EEDEC2D82986</vt:lpwstr>
  </property>
</Properties>
</file>