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474067" r:id="rId2"/>
    <p:sldId id="2147474072" r:id="rId3"/>
    <p:sldId id="2147474073" r:id="rId4"/>
    <p:sldId id="21474740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AFFF-D06D-4942-8E67-188C110A262D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FAEF-D565-42C1-B23F-5EE553602E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4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Integrated within the EMIS software so No log in required 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C105D-62D9-4230-B56D-D6FCC19712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5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54FD-E595-04C2-4874-CECFA7C58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FB259-AD67-35E8-52C5-0105CD65A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D0E08-0940-4F44-4D4B-4BB3F7A2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F3F08-1817-04D0-6915-BE0FD30F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9E250-2CDC-407C-476C-243501E5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51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133F-B42D-E740-C6FE-9366A12C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56D21-5839-E3A4-AD99-18C9393D2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87C10-71B0-5D62-F7C6-2FC6F958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D3C0-AC96-AE94-8903-AF45377D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CA8E5-1189-E187-933E-4DA409D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410C9-51D1-D732-4810-1EFC6AE19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E2287-BA74-6F84-1730-99617CCDE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00E37-6B85-DE03-F8C4-75A28E2D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7EBC7-0AED-AD09-54BA-62C7C542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05E1A-EA13-DDA8-BD1B-02AB0F7D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7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73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3CD-DDEA-24B4-4CEF-EF2B7559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992E-C889-9FA9-7E4D-2587FBE14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5A3B2-AAEB-FA1A-60B9-C44C036B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33FAB-6528-A6A1-EB13-3EAC5409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B587-C522-09A3-7E00-29978BBA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8B52-D208-7CC8-B5EA-4FB53B77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CB09D-4A36-E50B-C18B-94D7D500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257BA-89D6-756E-6AB2-B9763DA4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33E3-7FC1-4C5E-C3D4-A211A51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1441-5514-B826-A294-73E84C4A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9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88EC-485E-467D-9E5F-355308CB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BC70-BA17-0876-DA3B-B94A7D0F7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F9B28-E991-1230-302D-AEED2060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4E38E-5287-ABAE-9D0E-9E46250D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698CB-5D23-D33A-0EC0-816630878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622F-6DD4-5B75-EC45-DB6D1EE2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358A-DBBC-7174-7522-010D85C1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41023-701C-87B2-6B5E-EAA6B4E78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518E0-180B-F6D3-985C-1343B9641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45982-02B1-0065-2BC8-A92581642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DC354-FC5E-BD43-45AC-661E81706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1407B-C036-51AE-99F8-564C0B1E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1E872-95E1-158B-BF24-D359E602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51765-8307-E029-0B40-1F6E3DC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3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A9DA-A08C-4574-6F75-6CFDB0F3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73AE6-208D-E258-A10C-5E82305E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B053D-3E86-41E0-8D7F-CD39BAE5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FC2B5-C551-B5CF-FBBC-8838E071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6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C5EA6-C627-7779-3B3E-5AF79D0B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22E24-C930-8809-DAA1-0F7B66DA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F269-2764-CFAD-284B-023F25CF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5661-B91F-9AD7-5B1D-1C76EF85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65C9E-0862-39B2-1D24-6655EF3B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70CE5-4DCA-7601-1C02-166AC836C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E52C-4E33-63B6-89C2-BC191226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F5F1D-65E9-E52A-A9FD-26FF89AC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34D54-9894-3EF9-ADA9-F4D751EB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1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4498-FDE2-0490-76C0-951939BD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FC511-7191-D3A1-7A28-6C2FAAE4D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94D5C-9AD5-2D74-B505-CFFB263C2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BDB54-F522-EC55-BAA2-33BB36AF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8A838-A02D-1FBA-9D7D-8B75B8E1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2D183-A171-9DD6-43C3-B0DE90D1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6E508-98B4-A3BF-90ED-8225E6A8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7CA5C-9FE7-6755-25F3-4CB42F4FC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4A49E-A43D-B7DB-8816-14A595363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265788-C7EE-4F5E-A53F-46CD21154567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9CC6-0E81-0927-EB2E-E9C314335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027F-BB4C-036A-2022-111427D6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078FE-FB04-47B2-BBB9-F2EF7295D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2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3115-6226-87B5-EEE5-026FFD6ACD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1575425"/>
            <a:ext cx="7360281" cy="47148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600" b="1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b="1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b="1">
                <a:solidFill>
                  <a:srgbClr val="0070C0"/>
                </a:solidFill>
                <a:latin typeface="Arial"/>
                <a:cs typeface="Arial"/>
              </a:rPr>
              <a:t>How to create a Referral using EMIS Local Services </a:t>
            </a:r>
            <a:endParaRPr lang="en-US" sz="1600" b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>
                <a:latin typeface="Arial"/>
                <a:cs typeface="Calibri"/>
              </a:rPr>
              <a:t>Click the Local Services button and select ‘Pharmacy First’ </a:t>
            </a:r>
            <a:endParaRPr lang="en-US" sz="1600">
              <a:latin typeface="Arial"/>
            </a:endParaRPr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  <a:latin typeface="Arial"/>
              <a:cs typeface="Calibri"/>
            </a:endParaRP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cs typeface="Calibri"/>
              </a:rPr>
              <a:t>From here you have two options – 'Assess for referral' or 'Create referral'</a:t>
            </a:r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  <a:latin typeface="Arial"/>
              <a:cs typeface="Calibri"/>
            </a:endParaRPr>
          </a:p>
          <a:p>
            <a:pPr marL="0" indent="0">
              <a:buNone/>
            </a:pPr>
            <a:r>
              <a:rPr lang="en-US" sz="1600" b="1">
                <a:solidFill>
                  <a:srgbClr val="0070C0"/>
                </a:solidFill>
                <a:latin typeface="Arial"/>
                <a:cs typeface="Arial"/>
              </a:rPr>
              <a:t>'Assess for Referral'</a:t>
            </a:r>
            <a:endParaRPr lang="en-US"/>
          </a:p>
          <a:p>
            <a:pPr marL="0" indent="0">
              <a:buNone/>
            </a:pPr>
            <a:r>
              <a:rPr lang="en-US" sz="1600">
                <a:latin typeface="Arial"/>
                <a:cs typeface="Calibri"/>
              </a:rPr>
              <a:t>Click "Assess for referral" to follow the triage process which will ask some questions about the condition to ensure the patient is directed appropriately.</a:t>
            </a:r>
            <a:br>
              <a:rPr lang="en-US" sz="1600">
                <a:latin typeface="Arial"/>
                <a:cs typeface="Calibri"/>
              </a:rPr>
            </a:br>
            <a:r>
              <a:rPr lang="en-US" sz="1600" b="1">
                <a:latin typeface="Arial"/>
                <a:cs typeface="Calibri"/>
              </a:rPr>
              <a:t>Note: it is possible to bypass the triage to make the referral (this stage is not compulsory) </a:t>
            </a:r>
            <a:endParaRPr lang="en-US" sz="1600" b="1">
              <a:latin typeface="Arial"/>
            </a:endParaRPr>
          </a:p>
          <a:p>
            <a:pPr marL="0" indent="0">
              <a:buNone/>
            </a:pPr>
            <a:endParaRPr lang="en-US" sz="1600">
              <a:latin typeface="Arial"/>
              <a:cs typeface="Calibri"/>
            </a:endParaRPr>
          </a:p>
          <a:p>
            <a:endParaRPr lang="en-US"/>
          </a:p>
        </p:txBody>
      </p:sp>
      <p:pic>
        <p:nvPicPr>
          <p:cNvPr id="4" name="Picture 3" descr="A blue circle with a person and green arrow&#10;&#10;Description automatically generated">
            <a:extLst>
              <a:ext uri="{FF2B5EF4-FFF2-40B4-BE49-F238E27FC236}">
                <a16:creationId xmlns:a16="http://schemas.microsoft.com/office/drawing/2014/main" id="{D694CEDD-C99A-640B-8B7C-5A93F55EF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697" y="2350732"/>
            <a:ext cx="933451" cy="897549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38EBD65-C760-16E2-63D1-CE1D0771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6" y="367811"/>
            <a:ext cx="2767379" cy="1198685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2665D70-2255-7CA2-EE21-826225DA1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549" y="4252101"/>
            <a:ext cx="3549993" cy="10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2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6C50B-BF5A-E080-D2B9-B67455FFFE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082" y="1821935"/>
            <a:ext cx="6471091" cy="4355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Read and accept the disclaimer 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Complete the triage questions 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If appropriate select 'Create Referral'</a:t>
            </a: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Select the reason for referral from the dropdown </a:t>
            </a:r>
            <a:endParaRPr lang="en-US" dirty="0"/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A postcode search function for options of nearby pharmacies that are offering the service will be presented. The patient can choose the Pharmacy that is most convenient. </a:t>
            </a:r>
            <a:endParaRPr lang="en-US" dirty="0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7D7DB015-E1C6-E86C-82FA-18AD0498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6" y="367811"/>
            <a:ext cx="2767379" cy="1198685"/>
          </a:xfrm>
          <a:prstGeom prst="rect">
            <a:avLst/>
          </a:prstGeom>
        </p:spPr>
      </p:pic>
      <p:pic>
        <p:nvPicPr>
          <p:cNvPr id="6" name="Picture 5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E11D8CBA-C493-3FCF-7448-111B83F67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153" y="968590"/>
            <a:ext cx="3370048" cy="2490659"/>
          </a:xfrm>
          <a:prstGeom prst="rect">
            <a:avLst/>
          </a:prstGeom>
        </p:spPr>
      </p:pic>
      <p:pic>
        <p:nvPicPr>
          <p:cNvPr id="7" name="Picture 6" descr="A screenshot of a medical application&#10;&#10;Description automatically generated">
            <a:extLst>
              <a:ext uri="{FF2B5EF4-FFF2-40B4-BE49-F238E27FC236}">
                <a16:creationId xmlns:a16="http://schemas.microsoft.com/office/drawing/2014/main" id="{9DF31FBB-7AD6-BFBC-A466-51784D563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430" y="1406611"/>
            <a:ext cx="3549222" cy="2057401"/>
          </a:xfrm>
          <a:prstGeom prst="rect">
            <a:avLst/>
          </a:prstGeom>
        </p:spPr>
      </p:pic>
      <p:pic>
        <p:nvPicPr>
          <p:cNvPr id="8" name="Picture 7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8D66561E-337F-D8CF-ED48-0A0F63E1B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26" y="1949794"/>
            <a:ext cx="3710632" cy="2165521"/>
          </a:xfrm>
          <a:prstGeom prst="rect">
            <a:avLst/>
          </a:prstGeom>
        </p:spPr>
      </p:pic>
      <p:pic>
        <p:nvPicPr>
          <p:cNvPr id="9" name="Picture 8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14C1E631-D15C-0E77-5DA6-3500E20DF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574" y="2378804"/>
            <a:ext cx="3640610" cy="217247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152B645-0331-368D-494B-BCDFF2C4B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172" y="4854789"/>
            <a:ext cx="2680387" cy="14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3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C82ED-0D67-1504-F9A4-8F559173A5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082" y="1718962"/>
            <a:ext cx="7027146" cy="4004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>
                <a:latin typeface="Arial"/>
                <a:cs typeface="Arial"/>
              </a:rPr>
              <a:t>Select the Pharmacy that the patient would like the referral to be sent to.</a:t>
            </a:r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>
                <a:latin typeface="Arial"/>
                <a:cs typeface="Arial"/>
              </a:rPr>
              <a:t>Once the Pharmacy has been selected, check the details of the referral are correct and select 'Create Referral'</a:t>
            </a:r>
            <a:endParaRPr lang="en-US"/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</p:txBody>
      </p:sp>
      <p:pic>
        <p:nvPicPr>
          <p:cNvPr id="4" name="Picture 3" descr="A screenshot of a medical search&#10;&#10;Description automatically generated">
            <a:extLst>
              <a:ext uri="{FF2B5EF4-FFF2-40B4-BE49-F238E27FC236}">
                <a16:creationId xmlns:a16="http://schemas.microsoft.com/office/drawing/2014/main" id="{FFFFDE57-4482-50F4-B96F-A89088A0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366" y="1557338"/>
            <a:ext cx="2954296" cy="2023677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906A89C4-4CEB-42CF-FF6E-D6B56EA9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6" y="367811"/>
            <a:ext cx="2767379" cy="119868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10065B9-6899-C35F-EDD5-E4271DA87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811" y="3837545"/>
            <a:ext cx="2949405" cy="221031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DB2E191-2090-0F3A-534E-F7EAFC42F854}"/>
              </a:ext>
            </a:extLst>
          </p:cNvPr>
          <p:cNvSpPr/>
          <p:nvPr/>
        </p:nvSpPr>
        <p:spPr>
          <a:xfrm rot="10800000">
            <a:off x="8451075" y="5509053"/>
            <a:ext cx="1283368" cy="4311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7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1D43-5485-22D9-D6E5-22EDF2185F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3399" y="1710019"/>
            <a:ext cx="7413025" cy="4670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70C0"/>
                </a:solidFill>
                <a:latin typeface="Arial"/>
                <a:cs typeface="Arial"/>
              </a:rPr>
              <a:t>'Create Referral'</a:t>
            </a:r>
          </a:p>
          <a:p>
            <a:pPr marL="0" indent="0">
              <a:buNone/>
            </a:pPr>
            <a:r>
              <a:rPr lang="en-US" sz="1600">
                <a:latin typeface="Arial"/>
                <a:cs typeface="Arial"/>
              </a:rPr>
              <a:t>Type in the post code of the patient's choice to show a list of pharmacies in the area.</a:t>
            </a:r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>
                <a:latin typeface="Arial"/>
                <a:cs typeface="Arial"/>
              </a:rPr>
              <a:t>Select the pharmacy of the patient's choice. </a:t>
            </a:r>
            <a:endParaRPr lang="en-US"/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Type in the reason for referral and select 'Create Referral'</a:t>
            </a:r>
            <a:endParaRPr lang="en-US" sz="16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b="1">
              <a:solidFill>
                <a:srgbClr val="0070C0"/>
              </a:solidFill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9FD552BE-3D9D-D6F5-2661-D8473131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6" y="367811"/>
            <a:ext cx="2767379" cy="119868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49C109C-9E14-1000-8302-72D48A8E5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857" y="1114973"/>
            <a:ext cx="2078809" cy="1192279"/>
          </a:xfrm>
          <a:prstGeom prst="rect">
            <a:avLst/>
          </a:prstGeom>
        </p:spPr>
      </p:pic>
      <p:pic>
        <p:nvPicPr>
          <p:cNvPr id="9" name="Picture 8" descr="A screenshot of a medical search&#10;&#10;Description automatically generated">
            <a:extLst>
              <a:ext uri="{FF2B5EF4-FFF2-40B4-BE49-F238E27FC236}">
                <a16:creationId xmlns:a16="http://schemas.microsoft.com/office/drawing/2014/main" id="{4D77296D-21FA-023D-4638-258EAF1B3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393" y="2209049"/>
            <a:ext cx="3445585" cy="2344519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408093A-5925-3870-FE8C-F9C7A4B6D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775" y="3773905"/>
            <a:ext cx="3439528" cy="258879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44F3210-EF5E-6492-B91C-273BA9EF781A}"/>
              </a:ext>
            </a:extLst>
          </p:cNvPr>
          <p:cNvSpPr/>
          <p:nvPr/>
        </p:nvSpPr>
        <p:spPr>
          <a:xfrm rot="10800000">
            <a:off x="10510617" y="5722596"/>
            <a:ext cx="1284280" cy="4827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5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226</Words>
  <Application>Microsoft Office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Richardson</dc:creator>
  <cp:lastModifiedBy>THOMAS, Claire (NHS SOUTH YORKSHIRE ICB - 03N)</cp:lastModifiedBy>
  <cp:revision>2</cp:revision>
  <dcterms:created xsi:type="dcterms:W3CDTF">2025-09-12T08:48:29Z</dcterms:created>
  <dcterms:modified xsi:type="dcterms:W3CDTF">2025-12-01T13:02:06Z</dcterms:modified>
</cp:coreProperties>
</file>